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4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notesSlides/notesSlide43.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44.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7" r:id="rId3"/>
    <p:sldId id="367" r:id="rId4"/>
    <p:sldId id="288" r:id="rId5"/>
    <p:sldId id="356" r:id="rId6"/>
    <p:sldId id="364" r:id="rId7"/>
    <p:sldId id="372" r:id="rId8"/>
    <p:sldId id="289" r:id="rId9"/>
    <p:sldId id="320" r:id="rId10"/>
    <p:sldId id="359" r:id="rId11"/>
    <p:sldId id="376" r:id="rId12"/>
    <p:sldId id="314" r:id="rId13"/>
    <p:sldId id="351" r:id="rId14"/>
    <p:sldId id="348" r:id="rId15"/>
    <p:sldId id="377" r:id="rId16"/>
    <p:sldId id="318" r:id="rId17"/>
    <p:sldId id="263" r:id="rId18"/>
    <p:sldId id="365" r:id="rId19"/>
    <p:sldId id="301" r:id="rId20"/>
    <p:sldId id="312" r:id="rId21"/>
    <p:sldId id="338" r:id="rId22"/>
    <p:sldId id="291" r:id="rId23"/>
    <p:sldId id="303" r:id="rId24"/>
    <p:sldId id="342" r:id="rId25"/>
    <p:sldId id="333" r:id="rId26"/>
    <p:sldId id="335" r:id="rId27"/>
    <p:sldId id="343" r:id="rId28"/>
    <p:sldId id="328" r:id="rId29"/>
    <p:sldId id="330" r:id="rId30"/>
    <p:sldId id="344" r:id="rId31"/>
    <p:sldId id="331" r:id="rId32"/>
    <p:sldId id="345" r:id="rId33"/>
    <p:sldId id="321" r:id="rId34"/>
    <p:sldId id="346" r:id="rId35"/>
    <p:sldId id="325" r:id="rId36"/>
    <p:sldId id="322" r:id="rId37"/>
    <p:sldId id="324" r:id="rId38"/>
    <p:sldId id="326" r:id="rId39"/>
    <p:sldId id="327" r:id="rId40"/>
    <p:sldId id="285" r:id="rId41"/>
    <p:sldId id="287" r:id="rId42"/>
    <p:sldId id="319" r:id="rId43"/>
    <p:sldId id="350" r:id="rId44"/>
    <p:sldId id="353" r:id="rId45"/>
    <p:sldId id="352" r:id="rId46"/>
    <p:sldId id="354" r:id="rId4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8317"/>
    <a:srgbClr val="BCE25C"/>
    <a:srgbClr val="960000"/>
    <a:srgbClr val="F9FDFD"/>
    <a:srgbClr val="EEF7F8"/>
    <a:srgbClr val="FDFDFD"/>
    <a:srgbClr val="EEB500"/>
    <a:srgbClr val="DEEFF1"/>
    <a:srgbClr val="FDFACF"/>
    <a:srgbClr val="ECF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161" autoAdjust="0"/>
  </p:normalViewPr>
  <p:slideViewPr>
    <p:cSldViewPr>
      <p:cViewPr varScale="1">
        <p:scale>
          <a:sx n="99" d="100"/>
          <a:sy n="99" d="100"/>
        </p:scale>
        <p:origin x="1944" y="72"/>
      </p:cViewPr>
      <p:guideLst>
        <p:guide orient="horz" pos="2160"/>
        <p:guide pos="2880"/>
      </p:guideLst>
    </p:cSldViewPr>
  </p:slideViewPr>
  <p:outlineViewPr>
    <p:cViewPr>
      <p:scale>
        <a:sx n="33" d="100"/>
        <a:sy n="33" d="100"/>
      </p:scale>
      <p:origin x="0" y="129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briens\Desktop\pib%20chomage.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briens\Desktop\LOWGROW%20FRANCE\R&#233;sultats%20Mod&#233;lisation%20Leipzig.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briens\Desktop\LOWGROW%20FRANCE\R&#233;sultats%20Mod&#233;lisation%20Leipzig.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briens\Desktop\LOWGROW%20FRANCE\R&#233;sultats%20Mod&#233;lisation%20Leipzig.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briens\Desktop\LOWGROW%20FRANCE\Regressions\Salaires-Redistribution\distibution%20niveau%20de%20vie%205centiles%20s&#233;rie.xls"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riens\Desktop\pib%20chomage.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Classeur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briens\Desktop\LOWGROW%20FRANCE\R&#233;sultats%20Mod&#233;lisation%20Leipzig.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briens\Desktop\LOWGROW%20FRANCE\R&#233;sultats%20Mod&#233;lisation%20Leipzig.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oleObject" Target="file:///C:\Users\briens\Desktop\LOWGROW%20FRANCE\R&#233;sultats%20Mod&#233;lisation%20Leipzig.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briens\Desktop\LOWGROW%20FRANCE\R&#233;sultats%20Mod&#233;lisation%20Leipzig.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briens\Desktop\LOWGROW%20FRANCE\R&#233;sultats%20Mod&#233;lisation%20Leipzig.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fr-FR" sz="1600" dirty="0"/>
              <a:t>Croissance du PIB et taux de chômage</a:t>
            </a:r>
            <a:r>
              <a:rPr lang="fr-FR" sz="1600" baseline="0" dirty="0"/>
              <a:t> </a:t>
            </a:r>
          </a:p>
          <a:p>
            <a:pPr>
              <a:defRPr sz="1050"/>
            </a:pPr>
            <a:r>
              <a:rPr lang="fr-FR" sz="1050" baseline="0" dirty="0"/>
              <a:t>(France, 1975-2012)</a:t>
            </a:r>
            <a:endParaRPr lang="fr-FR" sz="1050" dirty="0"/>
          </a:p>
        </c:rich>
      </c:tx>
      <c:overlay val="0"/>
    </c:title>
    <c:autoTitleDeleted val="0"/>
    <c:plotArea>
      <c:layout/>
      <c:scatterChart>
        <c:scatterStyle val="smoothMarker"/>
        <c:varyColors val="0"/>
        <c:ser>
          <c:idx val="0"/>
          <c:order val="0"/>
          <c:tx>
            <c:v>GDP growth rate (%)</c:v>
          </c:tx>
          <c:marker>
            <c:symbol val="diamond"/>
            <c:size val="2"/>
          </c:marker>
          <c:trendline>
            <c:trendlineType val="movingAvg"/>
            <c:period val="3"/>
            <c:dispRSqr val="0"/>
            <c:dispEq val="0"/>
          </c:trendline>
          <c:xVal>
            <c:numRef>
              <c:f>Valeurs!$A$5:$A$156</c:f>
              <c:numCache>
                <c:formatCode>General</c:formatCode>
                <c:ptCount val="152"/>
                <c:pt idx="0">
                  <c:v>2012.75</c:v>
                </c:pt>
                <c:pt idx="1">
                  <c:v>2012.5</c:v>
                </c:pt>
                <c:pt idx="2">
                  <c:v>2012.25</c:v>
                </c:pt>
                <c:pt idx="3">
                  <c:v>2012</c:v>
                </c:pt>
                <c:pt idx="4">
                  <c:v>2011.75</c:v>
                </c:pt>
                <c:pt idx="5">
                  <c:v>2011.5</c:v>
                </c:pt>
                <c:pt idx="6">
                  <c:v>2011.25</c:v>
                </c:pt>
                <c:pt idx="7">
                  <c:v>2011</c:v>
                </c:pt>
                <c:pt idx="8">
                  <c:v>2010.75</c:v>
                </c:pt>
                <c:pt idx="9">
                  <c:v>2010.5</c:v>
                </c:pt>
                <c:pt idx="10">
                  <c:v>2010.25</c:v>
                </c:pt>
                <c:pt idx="11">
                  <c:v>2010</c:v>
                </c:pt>
                <c:pt idx="12">
                  <c:v>2009.75</c:v>
                </c:pt>
                <c:pt idx="13">
                  <c:v>2009.5</c:v>
                </c:pt>
                <c:pt idx="14">
                  <c:v>2009.25</c:v>
                </c:pt>
                <c:pt idx="15">
                  <c:v>2009</c:v>
                </c:pt>
                <c:pt idx="16">
                  <c:v>2008.75</c:v>
                </c:pt>
                <c:pt idx="17">
                  <c:v>2008.5</c:v>
                </c:pt>
                <c:pt idx="18">
                  <c:v>2008.25</c:v>
                </c:pt>
                <c:pt idx="19">
                  <c:v>2008</c:v>
                </c:pt>
                <c:pt idx="20">
                  <c:v>2007.75</c:v>
                </c:pt>
                <c:pt idx="21">
                  <c:v>2007.5</c:v>
                </c:pt>
                <c:pt idx="22">
                  <c:v>2007.25</c:v>
                </c:pt>
                <c:pt idx="23">
                  <c:v>2007</c:v>
                </c:pt>
                <c:pt idx="24">
                  <c:v>2006.75</c:v>
                </c:pt>
                <c:pt idx="25">
                  <c:v>2006.5</c:v>
                </c:pt>
                <c:pt idx="26">
                  <c:v>2006.25</c:v>
                </c:pt>
                <c:pt idx="27">
                  <c:v>2006</c:v>
                </c:pt>
                <c:pt idx="28">
                  <c:v>2005.75</c:v>
                </c:pt>
                <c:pt idx="29">
                  <c:v>2005.5</c:v>
                </c:pt>
                <c:pt idx="30">
                  <c:v>2005.25</c:v>
                </c:pt>
                <c:pt idx="31">
                  <c:v>2005</c:v>
                </c:pt>
                <c:pt idx="32">
                  <c:v>2004.75</c:v>
                </c:pt>
                <c:pt idx="33">
                  <c:v>2004.5</c:v>
                </c:pt>
                <c:pt idx="34">
                  <c:v>2004.25</c:v>
                </c:pt>
                <c:pt idx="35">
                  <c:v>2004</c:v>
                </c:pt>
                <c:pt idx="36">
                  <c:v>2003.75</c:v>
                </c:pt>
                <c:pt idx="37">
                  <c:v>2003.5</c:v>
                </c:pt>
                <c:pt idx="38">
                  <c:v>2003.25</c:v>
                </c:pt>
                <c:pt idx="39">
                  <c:v>2003</c:v>
                </c:pt>
                <c:pt idx="40">
                  <c:v>2002.75</c:v>
                </c:pt>
                <c:pt idx="41">
                  <c:v>2002.5</c:v>
                </c:pt>
                <c:pt idx="42">
                  <c:v>2002.25</c:v>
                </c:pt>
                <c:pt idx="43">
                  <c:v>2002</c:v>
                </c:pt>
                <c:pt idx="44">
                  <c:v>2001.75</c:v>
                </c:pt>
                <c:pt idx="45">
                  <c:v>2001.5</c:v>
                </c:pt>
                <c:pt idx="46">
                  <c:v>2001.25</c:v>
                </c:pt>
                <c:pt idx="47">
                  <c:v>2001</c:v>
                </c:pt>
                <c:pt idx="48">
                  <c:v>2000.75</c:v>
                </c:pt>
                <c:pt idx="49">
                  <c:v>2000.5</c:v>
                </c:pt>
                <c:pt idx="50">
                  <c:v>2000.25</c:v>
                </c:pt>
                <c:pt idx="51">
                  <c:v>2000</c:v>
                </c:pt>
                <c:pt idx="52">
                  <c:v>1999.75</c:v>
                </c:pt>
                <c:pt idx="53">
                  <c:v>1999.5</c:v>
                </c:pt>
                <c:pt idx="54">
                  <c:v>1999.25</c:v>
                </c:pt>
                <c:pt idx="55">
                  <c:v>1999</c:v>
                </c:pt>
                <c:pt idx="56">
                  <c:v>1998.75</c:v>
                </c:pt>
                <c:pt idx="57">
                  <c:v>1998.5</c:v>
                </c:pt>
                <c:pt idx="58">
                  <c:v>1998.25</c:v>
                </c:pt>
                <c:pt idx="59">
                  <c:v>1998</c:v>
                </c:pt>
                <c:pt idx="60">
                  <c:v>1997.75</c:v>
                </c:pt>
                <c:pt idx="61">
                  <c:v>1997.5</c:v>
                </c:pt>
                <c:pt idx="62">
                  <c:v>1997.25</c:v>
                </c:pt>
                <c:pt idx="63">
                  <c:v>1997</c:v>
                </c:pt>
                <c:pt idx="64">
                  <c:v>1996.75</c:v>
                </c:pt>
                <c:pt idx="65">
                  <c:v>1996.5</c:v>
                </c:pt>
                <c:pt idx="66">
                  <c:v>1996.25</c:v>
                </c:pt>
                <c:pt idx="67">
                  <c:v>1996</c:v>
                </c:pt>
                <c:pt idx="68">
                  <c:v>1995.75</c:v>
                </c:pt>
                <c:pt idx="69">
                  <c:v>1995.5</c:v>
                </c:pt>
                <c:pt idx="70">
                  <c:v>1995.25</c:v>
                </c:pt>
                <c:pt idx="71">
                  <c:v>1995</c:v>
                </c:pt>
                <c:pt idx="72">
                  <c:v>1994.75</c:v>
                </c:pt>
                <c:pt idx="73">
                  <c:v>1994.5</c:v>
                </c:pt>
                <c:pt idx="74">
                  <c:v>1994.25</c:v>
                </c:pt>
                <c:pt idx="75">
                  <c:v>1994</c:v>
                </c:pt>
                <c:pt idx="76">
                  <c:v>1993.75</c:v>
                </c:pt>
                <c:pt idx="77">
                  <c:v>1993.5</c:v>
                </c:pt>
                <c:pt idx="78">
                  <c:v>1993.25</c:v>
                </c:pt>
                <c:pt idx="79">
                  <c:v>1993</c:v>
                </c:pt>
                <c:pt idx="80">
                  <c:v>1992.75</c:v>
                </c:pt>
                <c:pt idx="81">
                  <c:v>1992.5</c:v>
                </c:pt>
                <c:pt idx="82">
                  <c:v>1992.25</c:v>
                </c:pt>
                <c:pt idx="83">
                  <c:v>1992</c:v>
                </c:pt>
                <c:pt idx="84">
                  <c:v>1991.75</c:v>
                </c:pt>
                <c:pt idx="85">
                  <c:v>1991.5</c:v>
                </c:pt>
                <c:pt idx="86">
                  <c:v>1991.25</c:v>
                </c:pt>
                <c:pt idx="87">
                  <c:v>1991</c:v>
                </c:pt>
                <c:pt idx="88">
                  <c:v>1990.75</c:v>
                </c:pt>
                <c:pt idx="89">
                  <c:v>1990.5</c:v>
                </c:pt>
                <c:pt idx="90">
                  <c:v>1990.25</c:v>
                </c:pt>
                <c:pt idx="91">
                  <c:v>1990</c:v>
                </c:pt>
                <c:pt idx="92">
                  <c:v>1989.75</c:v>
                </c:pt>
                <c:pt idx="93">
                  <c:v>1989.5</c:v>
                </c:pt>
                <c:pt idx="94">
                  <c:v>1989.25</c:v>
                </c:pt>
                <c:pt idx="95">
                  <c:v>1989</c:v>
                </c:pt>
                <c:pt idx="96">
                  <c:v>1988.75</c:v>
                </c:pt>
                <c:pt idx="97">
                  <c:v>1988.5</c:v>
                </c:pt>
                <c:pt idx="98">
                  <c:v>1988.25</c:v>
                </c:pt>
                <c:pt idx="99">
                  <c:v>1988</c:v>
                </c:pt>
                <c:pt idx="100">
                  <c:v>1987.75</c:v>
                </c:pt>
                <c:pt idx="101">
                  <c:v>1987.5</c:v>
                </c:pt>
                <c:pt idx="102">
                  <c:v>1987.25</c:v>
                </c:pt>
                <c:pt idx="103">
                  <c:v>1987</c:v>
                </c:pt>
                <c:pt idx="104">
                  <c:v>1986.75</c:v>
                </c:pt>
                <c:pt idx="105">
                  <c:v>1986.5</c:v>
                </c:pt>
                <c:pt idx="106">
                  <c:v>1986.25</c:v>
                </c:pt>
                <c:pt idx="107">
                  <c:v>1986</c:v>
                </c:pt>
                <c:pt idx="108">
                  <c:v>1985.75</c:v>
                </c:pt>
                <c:pt idx="109">
                  <c:v>1985.5</c:v>
                </c:pt>
                <c:pt idx="110">
                  <c:v>1985.25</c:v>
                </c:pt>
                <c:pt idx="111">
                  <c:v>1985</c:v>
                </c:pt>
                <c:pt idx="112">
                  <c:v>1984.75</c:v>
                </c:pt>
                <c:pt idx="113">
                  <c:v>1984.5</c:v>
                </c:pt>
                <c:pt idx="114">
                  <c:v>1984.25</c:v>
                </c:pt>
                <c:pt idx="115">
                  <c:v>1984</c:v>
                </c:pt>
                <c:pt idx="116">
                  <c:v>1983.75</c:v>
                </c:pt>
                <c:pt idx="117">
                  <c:v>1983.5</c:v>
                </c:pt>
                <c:pt idx="118">
                  <c:v>1983.25</c:v>
                </c:pt>
                <c:pt idx="119">
                  <c:v>1983</c:v>
                </c:pt>
                <c:pt idx="120">
                  <c:v>1982.75</c:v>
                </c:pt>
                <c:pt idx="121">
                  <c:v>1982.5</c:v>
                </c:pt>
                <c:pt idx="122">
                  <c:v>1982.25</c:v>
                </c:pt>
                <c:pt idx="123">
                  <c:v>1982</c:v>
                </c:pt>
                <c:pt idx="124">
                  <c:v>1981.75</c:v>
                </c:pt>
                <c:pt idx="125">
                  <c:v>1981.5</c:v>
                </c:pt>
                <c:pt idx="126">
                  <c:v>1981.25</c:v>
                </c:pt>
                <c:pt idx="127">
                  <c:v>1981</c:v>
                </c:pt>
                <c:pt idx="128">
                  <c:v>1980.75</c:v>
                </c:pt>
                <c:pt idx="129">
                  <c:v>1980.5</c:v>
                </c:pt>
                <c:pt idx="130">
                  <c:v>1980.25</c:v>
                </c:pt>
                <c:pt idx="131">
                  <c:v>1980</c:v>
                </c:pt>
                <c:pt idx="132">
                  <c:v>1979.75</c:v>
                </c:pt>
                <c:pt idx="133">
                  <c:v>1979.5</c:v>
                </c:pt>
                <c:pt idx="134">
                  <c:v>1979.25</c:v>
                </c:pt>
                <c:pt idx="135">
                  <c:v>1979</c:v>
                </c:pt>
                <c:pt idx="136">
                  <c:v>1978.75</c:v>
                </c:pt>
                <c:pt idx="137">
                  <c:v>1978.5</c:v>
                </c:pt>
                <c:pt idx="138">
                  <c:v>1978.25</c:v>
                </c:pt>
                <c:pt idx="139">
                  <c:v>1978</c:v>
                </c:pt>
                <c:pt idx="140">
                  <c:v>1977.75</c:v>
                </c:pt>
                <c:pt idx="141">
                  <c:v>1977.5</c:v>
                </c:pt>
                <c:pt idx="142">
                  <c:v>1977.25</c:v>
                </c:pt>
                <c:pt idx="143">
                  <c:v>1977</c:v>
                </c:pt>
                <c:pt idx="144">
                  <c:v>1976.75</c:v>
                </c:pt>
                <c:pt idx="145">
                  <c:v>1976.5</c:v>
                </c:pt>
                <c:pt idx="146">
                  <c:v>1976.25</c:v>
                </c:pt>
                <c:pt idx="147">
                  <c:v>1976</c:v>
                </c:pt>
                <c:pt idx="148">
                  <c:v>1975.75</c:v>
                </c:pt>
                <c:pt idx="149">
                  <c:v>1975.5</c:v>
                </c:pt>
                <c:pt idx="150">
                  <c:v>1975.25</c:v>
                </c:pt>
                <c:pt idx="151">
                  <c:v>1975</c:v>
                </c:pt>
              </c:numCache>
            </c:numRef>
          </c:xVal>
          <c:yVal>
            <c:numRef>
              <c:f>Valeurs!$D$5:$D$156</c:f>
              <c:numCache>
                <c:formatCode>General</c:formatCode>
                <c:ptCount val="152"/>
                <c:pt idx="0">
                  <c:v>0.10506904116153333</c:v>
                </c:pt>
                <c:pt idx="1">
                  <c:v>0.36623033088851265</c:v>
                </c:pt>
                <c:pt idx="2">
                  <c:v>0.35189258473905755</c:v>
                </c:pt>
                <c:pt idx="3">
                  <c:v>0.26596008417111089</c:v>
                </c:pt>
                <c:pt idx="4">
                  <c:v>0.62525195678117973</c:v>
                </c:pt>
                <c:pt idx="5">
                  <c:v>0.51654654034178327</c:v>
                </c:pt>
                <c:pt idx="6">
                  <c:v>0.41657014513481117</c:v>
                </c:pt>
                <c:pt idx="7">
                  <c:v>1.4024580804748668</c:v>
                </c:pt>
                <c:pt idx="8">
                  <c:v>0.67201177871318385</c:v>
                </c:pt>
                <c:pt idx="9">
                  <c:v>0.88081235543662029</c:v>
                </c:pt>
                <c:pt idx="10">
                  <c:v>0.91525132776339113</c:v>
                </c:pt>
                <c:pt idx="11">
                  <c:v>0.69500364681925686</c:v>
                </c:pt>
                <c:pt idx="12">
                  <c:v>0.88081931933209134</c:v>
                </c:pt>
                <c:pt idx="13">
                  <c:v>7.0225615750967196E-2</c:v>
                </c:pt>
                <c:pt idx="14">
                  <c:v>-0.31861455699424712</c:v>
                </c:pt>
                <c:pt idx="15">
                  <c:v>-1.719946796312434</c:v>
                </c:pt>
                <c:pt idx="16">
                  <c:v>-0.8419829701553937</c:v>
                </c:pt>
                <c:pt idx="17">
                  <c:v>1.9642546997378236E-2</c:v>
                </c:pt>
                <c:pt idx="18">
                  <c:v>-0.20633702263929812</c:v>
                </c:pt>
                <c:pt idx="19">
                  <c:v>1.1918085088613093</c:v>
                </c:pt>
                <c:pt idx="20">
                  <c:v>0.91063474739472505</c:v>
                </c:pt>
                <c:pt idx="21">
                  <c:v>1.0548056040539966</c:v>
                </c:pt>
                <c:pt idx="22">
                  <c:v>1.1587834927199103</c:v>
                </c:pt>
                <c:pt idx="23">
                  <c:v>1.1882448324862476</c:v>
                </c:pt>
                <c:pt idx="24">
                  <c:v>1.6565821278783033</c:v>
                </c:pt>
                <c:pt idx="25">
                  <c:v>0.71112360653689277</c:v>
                </c:pt>
                <c:pt idx="26">
                  <c:v>1.5788829505120152</c:v>
                </c:pt>
                <c:pt idx="27">
                  <c:v>1.0721207372891839</c:v>
                </c:pt>
                <c:pt idx="28">
                  <c:v>1.4804138091363477</c:v>
                </c:pt>
                <c:pt idx="29">
                  <c:v>0.94053155990256776</c:v>
                </c:pt>
                <c:pt idx="30">
                  <c:v>0.76399053228693503</c:v>
                </c:pt>
                <c:pt idx="31">
                  <c:v>0.66649052274279896</c:v>
                </c:pt>
                <c:pt idx="32">
                  <c:v>1.3350989927058006</c:v>
                </c:pt>
                <c:pt idx="33">
                  <c:v>0.83670610211706109</c:v>
                </c:pt>
                <c:pt idx="34">
                  <c:v>0.96114649994351975</c:v>
                </c:pt>
                <c:pt idx="35">
                  <c:v>0.90292335062862694</c:v>
                </c:pt>
                <c:pt idx="36">
                  <c:v>1.2470930013772963</c:v>
                </c:pt>
                <c:pt idx="37">
                  <c:v>1.1087267525035767</c:v>
                </c:pt>
                <c:pt idx="38">
                  <c:v>0.48018106190359677</c:v>
                </c:pt>
                <c:pt idx="39">
                  <c:v>0.61081621663204866</c:v>
                </c:pt>
                <c:pt idx="40">
                  <c:v>0.57331197920293386</c:v>
                </c:pt>
                <c:pt idx="41">
                  <c:v>0.74752513835840673</c:v>
                </c:pt>
                <c:pt idx="42">
                  <c:v>0.8738362828147278</c:v>
                </c:pt>
                <c:pt idx="43">
                  <c:v>1.1610549452880365</c:v>
                </c:pt>
                <c:pt idx="44">
                  <c:v>0.25545194526257586</c:v>
                </c:pt>
                <c:pt idx="45">
                  <c:v>0.8784725946583718</c:v>
                </c:pt>
                <c:pt idx="46">
                  <c:v>0.70073584014041723</c:v>
                </c:pt>
                <c:pt idx="47">
                  <c:v>1.0114097273176093</c:v>
                </c:pt>
                <c:pt idx="48">
                  <c:v>1.2535972911914006</c:v>
                </c:pt>
                <c:pt idx="49">
                  <c:v>1.0758631470811559</c:v>
                </c:pt>
                <c:pt idx="50">
                  <c:v>1.1643570619681956</c:v>
                </c:pt>
                <c:pt idx="51">
                  <c:v>1.8430051798569429</c:v>
                </c:pt>
                <c:pt idx="52">
                  <c:v>1.3245013813281732</c:v>
                </c:pt>
                <c:pt idx="53">
                  <c:v>1.200313792106831</c:v>
                </c:pt>
                <c:pt idx="54">
                  <c:v>0.90916395603872346</c:v>
                </c:pt>
                <c:pt idx="55">
                  <c:v>0.59815882044757129</c:v>
                </c:pt>
                <c:pt idx="56">
                  <c:v>0.70032740230688995</c:v>
                </c:pt>
                <c:pt idx="57">
                  <c:v>0.59196360879454124</c:v>
                </c:pt>
                <c:pt idx="58">
                  <c:v>1.1810335040395703</c:v>
                </c:pt>
                <c:pt idx="59">
                  <c:v>1.2124336562141882</c:v>
                </c:pt>
                <c:pt idx="60">
                  <c:v>1.330207382698178</c:v>
                </c:pt>
                <c:pt idx="61">
                  <c:v>1.048099365925323</c:v>
                </c:pt>
                <c:pt idx="62">
                  <c:v>1.2700866260908767</c:v>
                </c:pt>
                <c:pt idx="63">
                  <c:v>0.73018272409083973</c:v>
                </c:pt>
                <c:pt idx="64">
                  <c:v>0.18589112369884339</c:v>
                </c:pt>
                <c:pt idx="65">
                  <c:v>0.57066096659378163</c:v>
                </c:pt>
                <c:pt idx="66">
                  <c:v>0.38617512730327053</c:v>
                </c:pt>
                <c:pt idx="67">
                  <c:v>1.2285567198631615</c:v>
                </c:pt>
                <c:pt idx="68">
                  <c:v>0.29380119452503806</c:v>
                </c:pt>
                <c:pt idx="69">
                  <c:v>0.45004651038285737</c:v>
                </c:pt>
                <c:pt idx="70">
                  <c:v>0.82554291170030802</c:v>
                </c:pt>
                <c:pt idx="71">
                  <c:v>0.73749069640192899</c:v>
                </c:pt>
                <c:pt idx="72">
                  <c:v>1.2588485905920166</c:v>
                </c:pt>
                <c:pt idx="73">
                  <c:v>0.84995175855678262</c:v>
                </c:pt>
                <c:pt idx="74">
                  <c:v>1.4556338028169014</c:v>
                </c:pt>
                <c:pt idx="75">
                  <c:v>0.72958009243003019</c:v>
                </c:pt>
                <c:pt idx="76">
                  <c:v>0.50333118265004584</c:v>
                </c:pt>
                <c:pt idx="77">
                  <c:v>0.54370031611316993</c:v>
                </c:pt>
                <c:pt idx="78">
                  <c:v>0.38496963417091212</c:v>
                </c:pt>
                <c:pt idx="79">
                  <c:v>0.26007943063887196</c:v>
                </c:pt>
                <c:pt idx="80">
                  <c:v>-9.8739806196103022E-2</c:v>
                </c:pt>
                <c:pt idx="81">
                  <c:v>0.4106932212098624</c:v>
                </c:pt>
                <c:pt idx="82">
                  <c:v>-4.0871688217741203E-2</c:v>
                </c:pt>
                <c:pt idx="83">
                  <c:v>1.6224302638011328</c:v>
                </c:pt>
                <c:pt idx="84">
                  <c:v>0.93904203613697912</c:v>
                </c:pt>
                <c:pt idx="85">
                  <c:v>0.91241627448117335</c:v>
                </c:pt>
                <c:pt idx="86">
                  <c:v>1.4525067516494536</c:v>
                </c:pt>
                <c:pt idx="87">
                  <c:v>0.82685458235992504</c:v>
                </c:pt>
                <c:pt idx="88">
                  <c:v>0.68754892471667051</c:v>
                </c:pt>
                <c:pt idx="89">
                  <c:v>0.56930337897843397</c:v>
                </c:pt>
                <c:pt idx="90">
                  <c:v>1.2148498217958581</c:v>
                </c:pt>
                <c:pt idx="91">
                  <c:v>1.2833153107308695</c:v>
                </c:pt>
                <c:pt idx="92">
                  <c:v>1.9710224831153669</c:v>
                </c:pt>
                <c:pt idx="93">
                  <c:v>1.6885290504497521</c:v>
                </c:pt>
                <c:pt idx="94">
                  <c:v>1.5769726814397935</c:v>
                </c:pt>
                <c:pt idx="95">
                  <c:v>2.1065908459285545</c:v>
                </c:pt>
                <c:pt idx="96">
                  <c:v>2.0364981654938332</c:v>
                </c:pt>
                <c:pt idx="97">
                  <c:v>2.198076571535577</c:v>
                </c:pt>
                <c:pt idx="98">
                  <c:v>1.6543009558686892</c:v>
                </c:pt>
                <c:pt idx="99">
                  <c:v>2.1628404471074152</c:v>
                </c:pt>
                <c:pt idx="100">
                  <c:v>2.0850369880173005</c:v>
                </c:pt>
                <c:pt idx="101">
                  <c:v>1.5489996543911524</c:v>
                </c:pt>
                <c:pt idx="102">
                  <c:v>1.5535655963459281</c:v>
                </c:pt>
                <c:pt idx="103">
                  <c:v>0.48739627521479723</c:v>
                </c:pt>
                <c:pt idx="104">
                  <c:v>0.84720225657137493</c:v>
                </c:pt>
                <c:pt idx="105">
                  <c:v>1.6766033964026861</c:v>
                </c:pt>
                <c:pt idx="106">
                  <c:v>1.9275270314547837</c:v>
                </c:pt>
                <c:pt idx="107">
                  <c:v>2.1082621082621085</c:v>
                </c:pt>
                <c:pt idx="108">
                  <c:v>1.7916436081903706</c:v>
                </c:pt>
                <c:pt idx="109">
                  <c:v>1.6816361865598963</c:v>
                </c:pt>
                <c:pt idx="110">
                  <c:v>2.2274092470394318</c:v>
                </c:pt>
                <c:pt idx="111">
                  <c:v>1.9195210499019102</c:v>
                </c:pt>
                <c:pt idx="112">
                  <c:v>1.0130460283926221</c:v>
                </c:pt>
                <c:pt idx="113">
                  <c:v>1.8483720174919676</c:v>
                </c:pt>
                <c:pt idx="114">
                  <c:v>1.5974214989010731</c:v>
                </c:pt>
                <c:pt idx="115">
                  <c:v>2.5710607589887404</c:v>
                </c:pt>
                <c:pt idx="116">
                  <c:v>2.1301680184684519</c:v>
                </c:pt>
                <c:pt idx="117">
                  <c:v>2.7422280285638183</c:v>
                </c:pt>
                <c:pt idx="118">
                  <c:v>2.682955418658262</c:v>
                </c:pt>
                <c:pt idx="119">
                  <c:v>3.0970332127103908</c:v>
                </c:pt>
                <c:pt idx="120">
                  <c:v>2.2348362652975777</c:v>
                </c:pt>
                <c:pt idx="121">
                  <c:v>2.17115367083459</c:v>
                </c:pt>
                <c:pt idx="122">
                  <c:v>3.2615701013085383</c:v>
                </c:pt>
                <c:pt idx="123">
                  <c:v>4.151173928455604</c:v>
                </c:pt>
                <c:pt idx="124">
                  <c:v>4.2595854433365838</c:v>
                </c:pt>
                <c:pt idx="125">
                  <c:v>3.8511791990592541</c:v>
                </c:pt>
                <c:pt idx="126">
                  <c:v>3.0531524556501837</c:v>
                </c:pt>
                <c:pt idx="127">
                  <c:v>3.0643132833167095</c:v>
                </c:pt>
                <c:pt idx="128">
                  <c:v>2.1919483788622784</c:v>
                </c:pt>
                <c:pt idx="129">
                  <c:v>3.0394359508283562</c:v>
                </c:pt>
                <c:pt idx="130">
                  <c:v>2.4687429812083552</c:v>
                </c:pt>
                <c:pt idx="131">
                  <c:v>3.9596832253419727</c:v>
                </c:pt>
                <c:pt idx="132">
                  <c:v>3.0880479805831085</c:v>
                </c:pt>
                <c:pt idx="133">
                  <c:v>3.6908005574159195</c:v>
                </c:pt>
                <c:pt idx="134">
                  <c:v>2.5521249933343997</c:v>
                </c:pt>
                <c:pt idx="135">
                  <c:v>3.5871318411807596</c:v>
                </c:pt>
                <c:pt idx="136">
                  <c:v>3.1027177255848919</c:v>
                </c:pt>
                <c:pt idx="137">
                  <c:v>3.8380110941584169</c:v>
                </c:pt>
                <c:pt idx="138">
                  <c:v>4.1436225903799961</c:v>
                </c:pt>
                <c:pt idx="139">
                  <c:v>2.9195507213305953</c:v>
                </c:pt>
                <c:pt idx="140">
                  <c:v>2.5907140070230197</c:v>
                </c:pt>
                <c:pt idx="141">
                  <c:v>2.8573721807528694</c:v>
                </c:pt>
                <c:pt idx="142">
                  <c:v>2.931497418244406</c:v>
                </c:pt>
                <c:pt idx="143">
                  <c:v>2.5617488808236009</c:v>
                </c:pt>
                <c:pt idx="144">
                  <c:v>3.0922882059196062</c:v>
                </c:pt>
                <c:pt idx="145">
                  <c:v>3.7834489219285921</c:v>
                </c:pt>
                <c:pt idx="146">
                  <c:v>4.6636303254578229</c:v>
                </c:pt>
                <c:pt idx="147">
                  <c:v>3.9537062914070589</c:v>
                </c:pt>
                <c:pt idx="148">
                  <c:v>3.6057364763591768</c:v>
                </c:pt>
                <c:pt idx="149">
                  <c:v>2.8663536337514892</c:v>
                </c:pt>
                <c:pt idx="150">
                  <c:v>2.2171281206346936</c:v>
                </c:pt>
                <c:pt idx="151">
                  <c:v>2.5886935273475538</c:v>
                </c:pt>
              </c:numCache>
            </c:numRef>
          </c:yVal>
          <c:smooth val="1"/>
          <c:extLst>
            <c:ext xmlns:c16="http://schemas.microsoft.com/office/drawing/2014/chart" uri="{C3380CC4-5D6E-409C-BE32-E72D297353CC}">
              <c16:uniqueId val="{00000001-8CF4-4B27-83F6-0A7BD11869AF}"/>
            </c:ext>
          </c:extLst>
        </c:ser>
        <c:ser>
          <c:idx val="1"/>
          <c:order val="1"/>
          <c:tx>
            <c:v>Unemployment rate (%)BIP</c:v>
          </c:tx>
          <c:spPr>
            <a:ln>
              <a:solidFill>
                <a:srgbClr val="C00000"/>
              </a:solidFill>
            </a:ln>
          </c:spPr>
          <c:marker>
            <c:symbol val="square"/>
            <c:size val="2"/>
            <c:spPr>
              <a:solidFill>
                <a:srgbClr val="C00000"/>
              </a:solidFill>
              <a:ln>
                <a:solidFill>
                  <a:srgbClr val="C00000"/>
                </a:solidFill>
              </a:ln>
            </c:spPr>
          </c:marker>
          <c:trendline>
            <c:trendlineType val="movingAvg"/>
            <c:period val="4"/>
            <c:dispRSqr val="0"/>
            <c:dispEq val="0"/>
          </c:trendline>
          <c:xVal>
            <c:numRef>
              <c:f>Valeurs!$A$5:$A$156</c:f>
              <c:numCache>
                <c:formatCode>General</c:formatCode>
                <c:ptCount val="152"/>
                <c:pt idx="0">
                  <c:v>2012.75</c:v>
                </c:pt>
                <c:pt idx="1">
                  <c:v>2012.5</c:v>
                </c:pt>
                <c:pt idx="2">
                  <c:v>2012.25</c:v>
                </c:pt>
                <c:pt idx="3">
                  <c:v>2012</c:v>
                </c:pt>
                <c:pt idx="4">
                  <c:v>2011.75</c:v>
                </c:pt>
                <c:pt idx="5">
                  <c:v>2011.5</c:v>
                </c:pt>
                <c:pt idx="6">
                  <c:v>2011.25</c:v>
                </c:pt>
                <c:pt idx="7">
                  <c:v>2011</c:v>
                </c:pt>
                <c:pt idx="8">
                  <c:v>2010.75</c:v>
                </c:pt>
                <c:pt idx="9">
                  <c:v>2010.5</c:v>
                </c:pt>
                <c:pt idx="10">
                  <c:v>2010.25</c:v>
                </c:pt>
                <c:pt idx="11">
                  <c:v>2010</c:v>
                </c:pt>
                <c:pt idx="12">
                  <c:v>2009.75</c:v>
                </c:pt>
                <c:pt idx="13">
                  <c:v>2009.5</c:v>
                </c:pt>
                <c:pt idx="14">
                  <c:v>2009.25</c:v>
                </c:pt>
                <c:pt idx="15">
                  <c:v>2009</c:v>
                </c:pt>
                <c:pt idx="16">
                  <c:v>2008.75</c:v>
                </c:pt>
                <c:pt idx="17">
                  <c:v>2008.5</c:v>
                </c:pt>
                <c:pt idx="18">
                  <c:v>2008.25</c:v>
                </c:pt>
                <c:pt idx="19">
                  <c:v>2008</c:v>
                </c:pt>
                <c:pt idx="20">
                  <c:v>2007.75</c:v>
                </c:pt>
                <c:pt idx="21">
                  <c:v>2007.5</c:v>
                </c:pt>
                <c:pt idx="22">
                  <c:v>2007.25</c:v>
                </c:pt>
                <c:pt idx="23">
                  <c:v>2007</c:v>
                </c:pt>
                <c:pt idx="24">
                  <c:v>2006.75</c:v>
                </c:pt>
                <c:pt idx="25">
                  <c:v>2006.5</c:v>
                </c:pt>
                <c:pt idx="26">
                  <c:v>2006.25</c:v>
                </c:pt>
                <c:pt idx="27">
                  <c:v>2006</c:v>
                </c:pt>
                <c:pt idx="28">
                  <c:v>2005.75</c:v>
                </c:pt>
                <c:pt idx="29">
                  <c:v>2005.5</c:v>
                </c:pt>
                <c:pt idx="30">
                  <c:v>2005.25</c:v>
                </c:pt>
                <c:pt idx="31">
                  <c:v>2005</c:v>
                </c:pt>
                <c:pt idx="32">
                  <c:v>2004.75</c:v>
                </c:pt>
                <c:pt idx="33">
                  <c:v>2004.5</c:v>
                </c:pt>
                <c:pt idx="34">
                  <c:v>2004.25</c:v>
                </c:pt>
                <c:pt idx="35">
                  <c:v>2004</c:v>
                </c:pt>
                <c:pt idx="36">
                  <c:v>2003.75</c:v>
                </c:pt>
                <c:pt idx="37">
                  <c:v>2003.5</c:v>
                </c:pt>
                <c:pt idx="38">
                  <c:v>2003.25</c:v>
                </c:pt>
                <c:pt idx="39">
                  <c:v>2003</c:v>
                </c:pt>
                <c:pt idx="40">
                  <c:v>2002.75</c:v>
                </c:pt>
                <c:pt idx="41">
                  <c:v>2002.5</c:v>
                </c:pt>
                <c:pt idx="42">
                  <c:v>2002.25</c:v>
                </c:pt>
                <c:pt idx="43">
                  <c:v>2002</c:v>
                </c:pt>
                <c:pt idx="44">
                  <c:v>2001.75</c:v>
                </c:pt>
                <c:pt idx="45">
                  <c:v>2001.5</c:v>
                </c:pt>
                <c:pt idx="46">
                  <c:v>2001.25</c:v>
                </c:pt>
                <c:pt idx="47">
                  <c:v>2001</c:v>
                </c:pt>
                <c:pt idx="48">
                  <c:v>2000.75</c:v>
                </c:pt>
                <c:pt idx="49">
                  <c:v>2000.5</c:v>
                </c:pt>
                <c:pt idx="50">
                  <c:v>2000.25</c:v>
                </c:pt>
                <c:pt idx="51">
                  <c:v>2000</c:v>
                </c:pt>
                <c:pt idx="52">
                  <c:v>1999.75</c:v>
                </c:pt>
                <c:pt idx="53">
                  <c:v>1999.5</c:v>
                </c:pt>
                <c:pt idx="54">
                  <c:v>1999.25</c:v>
                </c:pt>
                <c:pt idx="55">
                  <c:v>1999</c:v>
                </c:pt>
                <c:pt idx="56">
                  <c:v>1998.75</c:v>
                </c:pt>
                <c:pt idx="57">
                  <c:v>1998.5</c:v>
                </c:pt>
                <c:pt idx="58">
                  <c:v>1998.25</c:v>
                </c:pt>
                <c:pt idx="59">
                  <c:v>1998</c:v>
                </c:pt>
                <c:pt idx="60">
                  <c:v>1997.75</c:v>
                </c:pt>
                <c:pt idx="61">
                  <c:v>1997.5</c:v>
                </c:pt>
                <c:pt idx="62">
                  <c:v>1997.25</c:v>
                </c:pt>
                <c:pt idx="63">
                  <c:v>1997</c:v>
                </c:pt>
                <c:pt idx="64">
                  <c:v>1996.75</c:v>
                </c:pt>
                <c:pt idx="65">
                  <c:v>1996.5</c:v>
                </c:pt>
                <c:pt idx="66">
                  <c:v>1996.25</c:v>
                </c:pt>
                <c:pt idx="67">
                  <c:v>1996</c:v>
                </c:pt>
                <c:pt idx="68">
                  <c:v>1995.75</c:v>
                </c:pt>
                <c:pt idx="69">
                  <c:v>1995.5</c:v>
                </c:pt>
                <c:pt idx="70">
                  <c:v>1995.25</c:v>
                </c:pt>
                <c:pt idx="71">
                  <c:v>1995</c:v>
                </c:pt>
                <c:pt idx="72">
                  <c:v>1994.75</c:v>
                </c:pt>
                <c:pt idx="73">
                  <c:v>1994.5</c:v>
                </c:pt>
                <c:pt idx="74">
                  <c:v>1994.25</c:v>
                </c:pt>
                <c:pt idx="75">
                  <c:v>1994</c:v>
                </c:pt>
                <c:pt idx="76">
                  <c:v>1993.75</c:v>
                </c:pt>
                <c:pt idx="77">
                  <c:v>1993.5</c:v>
                </c:pt>
                <c:pt idx="78">
                  <c:v>1993.25</c:v>
                </c:pt>
                <c:pt idx="79">
                  <c:v>1993</c:v>
                </c:pt>
                <c:pt idx="80">
                  <c:v>1992.75</c:v>
                </c:pt>
                <c:pt idx="81">
                  <c:v>1992.5</c:v>
                </c:pt>
                <c:pt idx="82">
                  <c:v>1992.25</c:v>
                </c:pt>
                <c:pt idx="83">
                  <c:v>1992</c:v>
                </c:pt>
                <c:pt idx="84">
                  <c:v>1991.75</c:v>
                </c:pt>
                <c:pt idx="85">
                  <c:v>1991.5</c:v>
                </c:pt>
                <c:pt idx="86">
                  <c:v>1991.25</c:v>
                </c:pt>
                <c:pt idx="87">
                  <c:v>1991</c:v>
                </c:pt>
                <c:pt idx="88">
                  <c:v>1990.75</c:v>
                </c:pt>
                <c:pt idx="89">
                  <c:v>1990.5</c:v>
                </c:pt>
                <c:pt idx="90">
                  <c:v>1990.25</c:v>
                </c:pt>
                <c:pt idx="91">
                  <c:v>1990</c:v>
                </c:pt>
                <c:pt idx="92">
                  <c:v>1989.75</c:v>
                </c:pt>
                <c:pt idx="93">
                  <c:v>1989.5</c:v>
                </c:pt>
                <c:pt idx="94">
                  <c:v>1989.25</c:v>
                </c:pt>
                <c:pt idx="95">
                  <c:v>1989</c:v>
                </c:pt>
                <c:pt idx="96">
                  <c:v>1988.75</c:v>
                </c:pt>
                <c:pt idx="97">
                  <c:v>1988.5</c:v>
                </c:pt>
                <c:pt idx="98">
                  <c:v>1988.25</c:v>
                </c:pt>
                <c:pt idx="99">
                  <c:v>1988</c:v>
                </c:pt>
                <c:pt idx="100">
                  <c:v>1987.75</c:v>
                </c:pt>
                <c:pt idx="101">
                  <c:v>1987.5</c:v>
                </c:pt>
                <c:pt idx="102">
                  <c:v>1987.25</c:v>
                </c:pt>
                <c:pt idx="103">
                  <c:v>1987</c:v>
                </c:pt>
                <c:pt idx="104">
                  <c:v>1986.75</c:v>
                </c:pt>
                <c:pt idx="105">
                  <c:v>1986.5</c:v>
                </c:pt>
                <c:pt idx="106">
                  <c:v>1986.25</c:v>
                </c:pt>
                <c:pt idx="107">
                  <c:v>1986</c:v>
                </c:pt>
                <c:pt idx="108">
                  <c:v>1985.75</c:v>
                </c:pt>
                <c:pt idx="109">
                  <c:v>1985.5</c:v>
                </c:pt>
                <c:pt idx="110">
                  <c:v>1985.25</c:v>
                </c:pt>
                <c:pt idx="111">
                  <c:v>1985</c:v>
                </c:pt>
                <c:pt idx="112">
                  <c:v>1984.75</c:v>
                </c:pt>
                <c:pt idx="113">
                  <c:v>1984.5</c:v>
                </c:pt>
                <c:pt idx="114">
                  <c:v>1984.25</c:v>
                </c:pt>
                <c:pt idx="115">
                  <c:v>1984</c:v>
                </c:pt>
                <c:pt idx="116">
                  <c:v>1983.75</c:v>
                </c:pt>
                <c:pt idx="117">
                  <c:v>1983.5</c:v>
                </c:pt>
                <c:pt idx="118">
                  <c:v>1983.25</c:v>
                </c:pt>
                <c:pt idx="119">
                  <c:v>1983</c:v>
                </c:pt>
                <c:pt idx="120">
                  <c:v>1982.75</c:v>
                </c:pt>
                <c:pt idx="121">
                  <c:v>1982.5</c:v>
                </c:pt>
                <c:pt idx="122">
                  <c:v>1982.25</c:v>
                </c:pt>
                <c:pt idx="123">
                  <c:v>1982</c:v>
                </c:pt>
                <c:pt idx="124">
                  <c:v>1981.75</c:v>
                </c:pt>
                <c:pt idx="125">
                  <c:v>1981.5</c:v>
                </c:pt>
                <c:pt idx="126">
                  <c:v>1981.25</c:v>
                </c:pt>
                <c:pt idx="127">
                  <c:v>1981</c:v>
                </c:pt>
                <c:pt idx="128">
                  <c:v>1980.75</c:v>
                </c:pt>
                <c:pt idx="129">
                  <c:v>1980.5</c:v>
                </c:pt>
                <c:pt idx="130">
                  <c:v>1980.25</c:v>
                </c:pt>
                <c:pt idx="131">
                  <c:v>1980</c:v>
                </c:pt>
                <c:pt idx="132">
                  <c:v>1979.75</c:v>
                </c:pt>
                <c:pt idx="133">
                  <c:v>1979.5</c:v>
                </c:pt>
                <c:pt idx="134">
                  <c:v>1979.25</c:v>
                </c:pt>
                <c:pt idx="135">
                  <c:v>1979</c:v>
                </c:pt>
                <c:pt idx="136">
                  <c:v>1978.75</c:v>
                </c:pt>
                <c:pt idx="137">
                  <c:v>1978.5</c:v>
                </c:pt>
                <c:pt idx="138">
                  <c:v>1978.25</c:v>
                </c:pt>
                <c:pt idx="139">
                  <c:v>1978</c:v>
                </c:pt>
                <c:pt idx="140">
                  <c:v>1977.75</c:v>
                </c:pt>
                <c:pt idx="141">
                  <c:v>1977.5</c:v>
                </c:pt>
                <c:pt idx="142">
                  <c:v>1977.25</c:v>
                </c:pt>
                <c:pt idx="143">
                  <c:v>1977</c:v>
                </c:pt>
                <c:pt idx="144">
                  <c:v>1976.75</c:v>
                </c:pt>
                <c:pt idx="145">
                  <c:v>1976.5</c:v>
                </c:pt>
                <c:pt idx="146">
                  <c:v>1976.25</c:v>
                </c:pt>
                <c:pt idx="147">
                  <c:v>1976</c:v>
                </c:pt>
                <c:pt idx="148">
                  <c:v>1975.75</c:v>
                </c:pt>
                <c:pt idx="149">
                  <c:v>1975.5</c:v>
                </c:pt>
                <c:pt idx="150">
                  <c:v>1975.25</c:v>
                </c:pt>
                <c:pt idx="151">
                  <c:v>1975</c:v>
                </c:pt>
              </c:numCache>
            </c:numRef>
          </c:xVal>
          <c:yVal>
            <c:numRef>
              <c:f>Valeurs!$E$5:$E$156</c:f>
              <c:numCache>
                <c:formatCode>General</c:formatCode>
                <c:ptCount val="152"/>
                <c:pt idx="0">
                  <c:v>10.199999999999999</c:v>
                </c:pt>
                <c:pt idx="1">
                  <c:v>9.9</c:v>
                </c:pt>
                <c:pt idx="2">
                  <c:v>9.8000000000000007</c:v>
                </c:pt>
                <c:pt idx="3">
                  <c:v>9.6</c:v>
                </c:pt>
                <c:pt idx="4">
                  <c:v>9.4</c:v>
                </c:pt>
                <c:pt idx="5">
                  <c:v>9.1999999999999993</c:v>
                </c:pt>
                <c:pt idx="6">
                  <c:v>9.1</c:v>
                </c:pt>
                <c:pt idx="7">
                  <c:v>9.1</c:v>
                </c:pt>
                <c:pt idx="8">
                  <c:v>9.3000000000000007</c:v>
                </c:pt>
                <c:pt idx="9">
                  <c:v>9.3000000000000007</c:v>
                </c:pt>
                <c:pt idx="10">
                  <c:v>9.3000000000000007</c:v>
                </c:pt>
                <c:pt idx="11">
                  <c:v>9.4</c:v>
                </c:pt>
                <c:pt idx="12">
                  <c:v>9.6</c:v>
                </c:pt>
                <c:pt idx="13">
                  <c:v>9.1999999999999993</c:v>
                </c:pt>
                <c:pt idx="14">
                  <c:v>9.1999999999999993</c:v>
                </c:pt>
                <c:pt idx="15">
                  <c:v>8.6</c:v>
                </c:pt>
                <c:pt idx="16">
                  <c:v>7.8</c:v>
                </c:pt>
                <c:pt idx="17">
                  <c:v>7.4</c:v>
                </c:pt>
                <c:pt idx="18">
                  <c:v>7.3</c:v>
                </c:pt>
                <c:pt idx="19">
                  <c:v>7.1</c:v>
                </c:pt>
                <c:pt idx="20">
                  <c:v>7.5</c:v>
                </c:pt>
                <c:pt idx="21">
                  <c:v>8</c:v>
                </c:pt>
                <c:pt idx="22">
                  <c:v>8.1</c:v>
                </c:pt>
                <c:pt idx="23">
                  <c:v>8.4</c:v>
                </c:pt>
                <c:pt idx="24">
                  <c:v>8.4</c:v>
                </c:pt>
                <c:pt idx="25">
                  <c:v>8.9</c:v>
                </c:pt>
                <c:pt idx="26">
                  <c:v>8.9</c:v>
                </c:pt>
                <c:pt idx="27">
                  <c:v>9.1</c:v>
                </c:pt>
                <c:pt idx="28">
                  <c:v>9.1</c:v>
                </c:pt>
                <c:pt idx="29">
                  <c:v>9</c:v>
                </c:pt>
                <c:pt idx="30">
                  <c:v>8.8000000000000007</c:v>
                </c:pt>
                <c:pt idx="31">
                  <c:v>8.6999999999999993</c:v>
                </c:pt>
                <c:pt idx="32">
                  <c:v>8.9</c:v>
                </c:pt>
                <c:pt idx="33">
                  <c:v>8.9</c:v>
                </c:pt>
                <c:pt idx="34">
                  <c:v>8.8000000000000007</c:v>
                </c:pt>
                <c:pt idx="35">
                  <c:v>8.9</c:v>
                </c:pt>
                <c:pt idx="36">
                  <c:v>8.8000000000000007</c:v>
                </c:pt>
                <c:pt idx="37">
                  <c:v>8.4</c:v>
                </c:pt>
                <c:pt idx="38">
                  <c:v>8.5</c:v>
                </c:pt>
                <c:pt idx="39">
                  <c:v>8.3000000000000007</c:v>
                </c:pt>
                <c:pt idx="40">
                  <c:v>8</c:v>
                </c:pt>
                <c:pt idx="41">
                  <c:v>7.9</c:v>
                </c:pt>
                <c:pt idx="42">
                  <c:v>7.8</c:v>
                </c:pt>
                <c:pt idx="43">
                  <c:v>7.8</c:v>
                </c:pt>
                <c:pt idx="44">
                  <c:v>7.8</c:v>
                </c:pt>
                <c:pt idx="45">
                  <c:v>7.7</c:v>
                </c:pt>
                <c:pt idx="46">
                  <c:v>7.7</c:v>
                </c:pt>
                <c:pt idx="47">
                  <c:v>7.8</c:v>
                </c:pt>
                <c:pt idx="48">
                  <c:v>8</c:v>
                </c:pt>
                <c:pt idx="49">
                  <c:v>8.3000000000000007</c:v>
                </c:pt>
                <c:pt idx="50">
                  <c:v>8.6999999999999993</c:v>
                </c:pt>
                <c:pt idx="51">
                  <c:v>9.1</c:v>
                </c:pt>
                <c:pt idx="52">
                  <c:v>9.5</c:v>
                </c:pt>
                <c:pt idx="53">
                  <c:v>9.9</c:v>
                </c:pt>
                <c:pt idx="54">
                  <c:v>10.199999999999999</c:v>
                </c:pt>
                <c:pt idx="55">
                  <c:v>10.3</c:v>
                </c:pt>
                <c:pt idx="56">
                  <c:v>10.199999999999999</c:v>
                </c:pt>
                <c:pt idx="57">
                  <c:v>10.199999999999999</c:v>
                </c:pt>
                <c:pt idx="58">
                  <c:v>10.3</c:v>
                </c:pt>
                <c:pt idx="59">
                  <c:v>10.4</c:v>
                </c:pt>
                <c:pt idx="60">
                  <c:v>10.6</c:v>
                </c:pt>
                <c:pt idx="61">
                  <c:v>10.7</c:v>
                </c:pt>
                <c:pt idx="62">
                  <c:v>10.8</c:v>
                </c:pt>
                <c:pt idx="63">
                  <c:v>10.8</c:v>
                </c:pt>
                <c:pt idx="64">
                  <c:v>10.6</c:v>
                </c:pt>
                <c:pt idx="65">
                  <c:v>10.6</c:v>
                </c:pt>
                <c:pt idx="66">
                  <c:v>10.6</c:v>
                </c:pt>
                <c:pt idx="67">
                  <c:v>10.4</c:v>
                </c:pt>
                <c:pt idx="68">
                  <c:v>10</c:v>
                </c:pt>
                <c:pt idx="69">
                  <c:v>9.9</c:v>
                </c:pt>
                <c:pt idx="70">
                  <c:v>10</c:v>
                </c:pt>
                <c:pt idx="71">
                  <c:v>10.3</c:v>
                </c:pt>
                <c:pt idx="72">
                  <c:v>10.4</c:v>
                </c:pt>
                <c:pt idx="73">
                  <c:v>10.7</c:v>
                </c:pt>
                <c:pt idx="74">
                  <c:v>10.8</c:v>
                </c:pt>
                <c:pt idx="75">
                  <c:v>10.7</c:v>
                </c:pt>
                <c:pt idx="76">
                  <c:v>10.5</c:v>
                </c:pt>
                <c:pt idx="77">
                  <c:v>10.199999999999999</c:v>
                </c:pt>
                <c:pt idx="78">
                  <c:v>9.9</c:v>
                </c:pt>
                <c:pt idx="79">
                  <c:v>9.6</c:v>
                </c:pt>
                <c:pt idx="80">
                  <c:v>9.3000000000000007</c:v>
                </c:pt>
                <c:pt idx="81">
                  <c:v>9.1</c:v>
                </c:pt>
                <c:pt idx="82">
                  <c:v>8.9</c:v>
                </c:pt>
                <c:pt idx="83">
                  <c:v>8.6999999999999993</c:v>
                </c:pt>
                <c:pt idx="84">
                  <c:v>8.5</c:v>
                </c:pt>
                <c:pt idx="85">
                  <c:v>8.1999999999999993</c:v>
                </c:pt>
                <c:pt idx="86">
                  <c:v>8</c:v>
                </c:pt>
                <c:pt idx="87">
                  <c:v>7.8</c:v>
                </c:pt>
                <c:pt idx="88">
                  <c:v>7.9</c:v>
                </c:pt>
                <c:pt idx="89">
                  <c:v>7.9</c:v>
                </c:pt>
                <c:pt idx="90">
                  <c:v>8</c:v>
                </c:pt>
                <c:pt idx="91">
                  <c:v>8</c:v>
                </c:pt>
                <c:pt idx="92">
                  <c:v>8</c:v>
                </c:pt>
                <c:pt idx="93">
                  <c:v>8.1</c:v>
                </c:pt>
                <c:pt idx="94">
                  <c:v>8.1999999999999993</c:v>
                </c:pt>
                <c:pt idx="95">
                  <c:v>8.4</c:v>
                </c:pt>
                <c:pt idx="96">
                  <c:v>8.6</c:v>
                </c:pt>
                <c:pt idx="97">
                  <c:v>8.8000000000000007</c:v>
                </c:pt>
                <c:pt idx="98">
                  <c:v>8.8000000000000007</c:v>
                </c:pt>
                <c:pt idx="99">
                  <c:v>8.9</c:v>
                </c:pt>
                <c:pt idx="100">
                  <c:v>9</c:v>
                </c:pt>
                <c:pt idx="101">
                  <c:v>9.1</c:v>
                </c:pt>
                <c:pt idx="102">
                  <c:v>9.1999999999999993</c:v>
                </c:pt>
                <c:pt idx="103">
                  <c:v>9.1</c:v>
                </c:pt>
                <c:pt idx="104">
                  <c:v>9</c:v>
                </c:pt>
                <c:pt idx="105">
                  <c:v>9</c:v>
                </c:pt>
                <c:pt idx="106">
                  <c:v>8.9</c:v>
                </c:pt>
                <c:pt idx="107">
                  <c:v>8.8000000000000007</c:v>
                </c:pt>
                <c:pt idx="108">
                  <c:v>8.9</c:v>
                </c:pt>
                <c:pt idx="109">
                  <c:v>8.9</c:v>
                </c:pt>
                <c:pt idx="110">
                  <c:v>8.8000000000000007</c:v>
                </c:pt>
                <c:pt idx="111">
                  <c:v>8.9</c:v>
                </c:pt>
                <c:pt idx="112">
                  <c:v>8.6999999999999993</c:v>
                </c:pt>
                <c:pt idx="113">
                  <c:v>8.5</c:v>
                </c:pt>
                <c:pt idx="114">
                  <c:v>8.3000000000000007</c:v>
                </c:pt>
                <c:pt idx="115">
                  <c:v>7.9</c:v>
                </c:pt>
                <c:pt idx="116">
                  <c:v>7.5</c:v>
                </c:pt>
                <c:pt idx="117">
                  <c:v>7.2</c:v>
                </c:pt>
                <c:pt idx="118">
                  <c:v>7</c:v>
                </c:pt>
                <c:pt idx="119">
                  <c:v>7</c:v>
                </c:pt>
                <c:pt idx="120">
                  <c:v>7</c:v>
                </c:pt>
                <c:pt idx="121">
                  <c:v>7</c:v>
                </c:pt>
                <c:pt idx="122">
                  <c:v>6.8</c:v>
                </c:pt>
                <c:pt idx="123">
                  <c:v>6.7</c:v>
                </c:pt>
                <c:pt idx="124">
                  <c:v>6.6</c:v>
                </c:pt>
                <c:pt idx="125">
                  <c:v>6.5</c:v>
                </c:pt>
                <c:pt idx="126">
                  <c:v>6.2</c:v>
                </c:pt>
                <c:pt idx="127">
                  <c:v>5.9</c:v>
                </c:pt>
                <c:pt idx="128">
                  <c:v>5.6</c:v>
                </c:pt>
                <c:pt idx="129">
                  <c:v>5.3</c:v>
                </c:pt>
                <c:pt idx="130">
                  <c:v>5.3</c:v>
                </c:pt>
                <c:pt idx="131">
                  <c:v>5.2</c:v>
                </c:pt>
                <c:pt idx="132">
                  <c:v>5.2</c:v>
                </c:pt>
                <c:pt idx="133">
                  <c:v>5.0999999999999996</c:v>
                </c:pt>
                <c:pt idx="134">
                  <c:v>5</c:v>
                </c:pt>
                <c:pt idx="135">
                  <c:v>4.9000000000000004</c:v>
                </c:pt>
                <c:pt idx="136">
                  <c:v>4.8</c:v>
                </c:pt>
                <c:pt idx="137">
                  <c:v>4.5999999999999996</c:v>
                </c:pt>
                <c:pt idx="138">
                  <c:v>4.3</c:v>
                </c:pt>
                <c:pt idx="139">
                  <c:v>4.2</c:v>
                </c:pt>
                <c:pt idx="140">
                  <c:v>4.4000000000000004</c:v>
                </c:pt>
                <c:pt idx="141">
                  <c:v>4.5</c:v>
                </c:pt>
                <c:pt idx="142">
                  <c:v>4.3</c:v>
                </c:pt>
                <c:pt idx="143">
                  <c:v>4</c:v>
                </c:pt>
                <c:pt idx="144">
                  <c:v>3.8</c:v>
                </c:pt>
                <c:pt idx="145">
                  <c:v>3.8</c:v>
                </c:pt>
                <c:pt idx="146">
                  <c:v>3.8</c:v>
                </c:pt>
                <c:pt idx="147">
                  <c:v>3.8</c:v>
                </c:pt>
                <c:pt idx="148">
                  <c:v>3.7</c:v>
                </c:pt>
                <c:pt idx="149">
                  <c:v>3.6</c:v>
                </c:pt>
                <c:pt idx="150">
                  <c:v>3.3</c:v>
                </c:pt>
                <c:pt idx="151">
                  <c:v>3</c:v>
                </c:pt>
              </c:numCache>
            </c:numRef>
          </c:yVal>
          <c:smooth val="1"/>
          <c:extLst>
            <c:ext xmlns:c16="http://schemas.microsoft.com/office/drawing/2014/chart" uri="{C3380CC4-5D6E-409C-BE32-E72D297353CC}">
              <c16:uniqueId val="{00000003-8CF4-4B27-83F6-0A7BD11869AF}"/>
            </c:ext>
          </c:extLst>
        </c:ser>
        <c:dLbls>
          <c:showLegendKey val="0"/>
          <c:showVal val="0"/>
          <c:showCatName val="0"/>
          <c:showSerName val="0"/>
          <c:showPercent val="0"/>
          <c:showBubbleSize val="0"/>
        </c:dLbls>
        <c:axId val="99479552"/>
        <c:axId val="99481088"/>
      </c:scatterChart>
      <c:valAx>
        <c:axId val="99479552"/>
        <c:scaling>
          <c:orientation val="minMax"/>
          <c:max val="2012"/>
          <c:min val="1975"/>
        </c:scaling>
        <c:delete val="0"/>
        <c:axPos val="b"/>
        <c:majorGridlines/>
        <c:minorGridlines>
          <c:spPr>
            <a:ln>
              <a:noFill/>
            </a:ln>
          </c:spPr>
        </c:minorGridlines>
        <c:numFmt formatCode="General" sourceLinked="1"/>
        <c:majorTickMark val="out"/>
        <c:minorTickMark val="none"/>
        <c:tickLblPos val="nextTo"/>
        <c:crossAx val="99481088"/>
        <c:crosses val="autoZero"/>
        <c:crossBetween val="midCat"/>
      </c:valAx>
      <c:valAx>
        <c:axId val="99481088"/>
        <c:scaling>
          <c:orientation val="minMax"/>
          <c:min val="-2"/>
        </c:scaling>
        <c:delete val="0"/>
        <c:axPos val="l"/>
        <c:majorGridlines/>
        <c:minorGridlines>
          <c:spPr>
            <a:ln>
              <a:noFill/>
            </a:ln>
          </c:spPr>
        </c:minorGridlines>
        <c:numFmt formatCode="General" sourceLinked="1"/>
        <c:majorTickMark val="out"/>
        <c:minorTickMark val="none"/>
        <c:tickLblPos val="nextTo"/>
        <c:crossAx val="99479552"/>
        <c:crosses val="autoZero"/>
        <c:crossBetween val="midCat"/>
      </c:valAx>
    </c:plotArea>
    <c:legend>
      <c:legendPos val="r"/>
      <c:legendEntry>
        <c:idx val="2"/>
        <c:delete val="1"/>
      </c:legendEntry>
      <c:legendEntry>
        <c:idx val="3"/>
        <c:delete val="1"/>
      </c:legendEntry>
      <c:layout>
        <c:manualLayout>
          <c:xMode val="edge"/>
          <c:yMode val="edge"/>
          <c:x val="0.65981712924542735"/>
          <c:y val="0.16977182707137226"/>
          <c:w val="0.31700608661248986"/>
          <c:h val="0.22145930785078582"/>
        </c:manualLayout>
      </c:layout>
      <c:overlay val="0"/>
      <c:txPr>
        <a:bodyPr/>
        <a:lstStyle/>
        <a:p>
          <a:pPr>
            <a:defRPr sz="1100"/>
          </a:pPr>
          <a:endParaRPr lang="fr-FR"/>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C00000"/>
                </a:solidFill>
              </a:defRPr>
            </a:pPr>
            <a:r>
              <a:rPr lang="fr-FR">
                <a:solidFill>
                  <a:srgbClr val="C00000"/>
                </a:solidFill>
              </a:rPr>
              <a:t>2050</a:t>
            </a:r>
          </a:p>
        </c:rich>
      </c:tx>
      <c:layout>
        <c:manualLayout>
          <c:xMode val="edge"/>
          <c:yMode val="edge"/>
          <c:x val="0.22071943942327396"/>
          <c:y val="0.16868883937820722"/>
        </c:manualLayout>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val>
            <c:numRef>
              <c:f>Feuil2!$M$10:$R$10</c:f>
              <c:numCache>
                <c:formatCode>General</c:formatCode>
                <c:ptCount val="6"/>
                <c:pt idx="0">
                  <c:v>586456.26</c:v>
                </c:pt>
                <c:pt idx="1">
                  <c:v>1915733.95</c:v>
                </c:pt>
                <c:pt idx="2">
                  <c:v>3749953.31</c:v>
                </c:pt>
                <c:pt idx="3">
                  <c:v>6185673.96</c:v>
                </c:pt>
                <c:pt idx="4">
                  <c:v>6018325.5800000001</c:v>
                </c:pt>
                <c:pt idx="5">
                  <c:v>5100518.62</c:v>
                </c:pt>
              </c:numCache>
            </c:numRef>
          </c:val>
          <c:extLst>
            <c:ext xmlns:c16="http://schemas.microsoft.com/office/drawing/2014/chart" uri="{C3380CC4-5D6E-409C-BE32-E72D297353CC}">
              <c16:uniqueId val="{00000000-874B-477B-A272-0948678C9A50}"/>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4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solidFill>
                  <a:schemeClr val="accent1">
                    <a:lumMod val="75000"/>
                  </a:schemeClr>
                </a:solidFill>
              </a:defRPr>
            </a:pPr>
            <a:r>
              <a:rPr lang="fr-FR" i="1" dirty="0">
                <a:solidFill>
                  <a:schemeClr val="accent1">
                    <a:lumMod val="75000"/>
                  </a:schemeClr>
                </a:solidFill>
              </a:rPr>
              <a:t>Structure de l'emploi en termes de CSP (France)</a:t>
            </a:r>
          </a:p>
        </c:rich>
      </c:tx>
      <c:layout>
        <c:manualLayout>
          <c:xMode val="edge"/>
          <c:yMode val="edge"/>
          <c:x val="0.36187129078681179"/>
          <c:y val="4.9383401844239526E-2"/>
        </c:manualLayout>
      </c:layout>
      <c:overlay val="0"/>
    </c:title>
    <c:autoTitleDeleted val="0"/>
    <c:plotArea>
      <c:layout>
        <c:manualLayout>
          <c:layoutTarget val="inner"/>
          <c:xMode val="edge"/>
          <c:yMode val="edge"/>
          <c:x val="0.40758144928341294"/>
          <c:y val="0.3659562131985335"/>
          <c:w val="0.28367632924507097"/>
          <c:h val="0.60990410787690252"/>
        </c:manualLayout>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Feuil1!$M$1:$R$1</c:f>
              <c:strCache>
                <c:ptCount val="6"/>
                <c:pt idx="0">
                  <c:v>Agriculteurs</c:v>
                </c:pt>
                <c:pt idx="1">
                  <c:v>Artisants, commercants, chefs d'entreprise</c:v>
                </c:pt>
                <c:pt idx="2">
                  <c:v>Cadres et professions intellectuelles supérieurs</c:v>
                </c:pt>
                <c:pt idx="3">
                  <c:v>Professions intermédiaires</c:v>
                </c:pt>
                <c:pt idx="4">
                  <c:v>Employés</c:v>
                </c:pt>
                <c:pt idx="5">
                  <c:v>Ouvriers</c:v>
                </c:pt>
              </c:strCache>
            </c:strRef>
          </c:cat>
          <c:val>
            <c:numRef>
              <c:f>Feuil1!$M$2:$R$2</c:f>
              <c:numCache>
                <c:formatCode>General</c:formatCode>
                <c:ptCount val="6"/>
                <c:pt idx="0">
                  <c:v>524177.37</c:v>
                </c:pt>
                <c:pt idx="1">
                  <c:v>1828822.64</c:v>
                </c:pt>
                <c:pt idx="2">
                  <c:v>4799554.99</c:v>
                </c:pt>
                <c:pt idx="3">
                  <c:v>6569792.1900000004</c:v>
                </c:pt>
                <c:pt idx="4">
                  <c:v>7451261</c:v>
                </c:pt>
                <c:pt idx="5">
                  <c:v>5696097.0199999996</c:v>
                </c:pt>
              </c:numCache>
            </c:numRef>
          </c:val>
          <c:extLst>
            <c:ext xmlns:c16="http://schemas.microsoft.com/office/drawing/2014/chart" uri="{C3380CC4-5D6E-409C-BE32-E72D297353CC}">
              <c16:uniqueId val="{00000000-B04A-46D0-AB32-6638DE7FAC1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1.1027420564381442E-3"/>
          <c:y val="0.13643773880196886"/>
          <c:w val="0.32345582402988815"/>
          <c:h val="0.86356226119803114"/>
        </c:manualLayout>
      </c:layout>
      <c:overlay val="0"/>
      <c:txPr>
        <a:bodyPr/>
        <a:lstStyle/>
        <a:p>
          <a:pPr>
            <a:defRPr sz="1200"/>
          </a:pPr>
          <a:endParaRPr lang="fr-FR"/>
        </a:p>
      </c:txPr>
    </c:legend>
    <c:plotVisOnly val="1"/>
    <c:dispBlanksAs val="gap"/>
    <c:showDLblsOverMax val="0"/>
  </c:chart>
  <c:txPr>
    <a:bodyPr/>
    <a:lstStyle/>
    <a:p>
      <a:pPr>
        <a:defRPr sz="14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solidFill>
                  <a:schemeClr val="accent1">
                    <a:lumMod val="75000"/>
                  </a:schemeClr>
                </a:solidFill>
              </a:defRPr>
            </a:pPr>
            <a:r>
              <a:rPr lang="en-US" i="1">
                <a:solidFill>
                  <a:schemeClr val="accent1">
                    <a:lumMod val="75000"/>
                  </a:schemeClr>
                </a:solidFill>
              </a:rPr>
              <a:t>Evolution 2010-2050</a:t>
            </a:r>
          </a:p>
        </c:rich>
      </c:tx>
      <c:overlay val="0"/>
    </c:title>
    <c:autoTitleDeleted val="0"/>
    <c:plotArea>
      <c:layout/>
      <c:barChart>
        <c:barDir val="bar"/>
        <c:grouping val="clustered"/>
        <c:varyColors val="0"/>
        <c:ser>
          <c:idx val="0"/>
          <c:order val="0"/>
          <c:tx>
            <c:strRef>
              <c:f>'Feuil1 (2)'!$A$10</c:f>
              <c:strCache>
                <c:ptCount val="1"/>
                <c:pt idx="0">
                  <c:v>2050</c:v>
                </c:pt>
              </c:strCache>
            </c:strRef>
          </c:tx>
          <c:invertIfNegative val="0"/>
          <c:dLbls>
            <c:dLbl>
              <c:idx val="2"/>
              <c:spPr/>
              <c:txPr>
                <a:bodyPr/>
                <a:lstStyle/>
                <a:p>
                  <a:pPr>
                    <a:defRPr sz="1200" b="1">
                      <a:solidFill>
                        <a:srgbClr val="FF0000"/>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0-8628-4CD3-9CDF-25D1AF9CE98F}"/>
                </c:ext>
              </c:extLst>
            </c:dLbl>
            <c:dLbl>
              <c:idx val="3"/>
              <c:spPr/>
              <c:txPr>
                <a:bodyPr/>
                <a:lstStyle/>
                <a:p>
                  <a:pPr>
                    <a:defRPr sz="1200" b="1">
                      <a:solidFill>
                        <a:srgbClr val="FF0000"/>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8628-4CD3-9CDF-25D1AF9CE98F}"/>
                </c:ext>
              </c:extLst>
            </c:dLbl>
            <c:spPr>
              <a:noFill/>
              <a:ln>
                <a:noFill/>
              </a:ln>
              <a:effectLst/>
            </c:spPr>
            <c:txPr>
              <a:bodyPr/>
              <a:lstStyle/>
              <a:p>
                <a:pPr>
                  <a:defRPr sz="105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 (2)'!$B$1:$T$1</c:f>
              <c:strCache>
                <c:ptCount val="8"/>
                <c:pt idx="0">
                  <c:v>Consommation finale agrégée</c:v>
                </c:pt>
                <c:pt idx="1">
                  <c:v>Production Totale</c:v>
                </c:pt>
                <c:pt idx="2">
                  <c:v>Total Heures travaillées</c:v>
                </c:pt>
                <c:pt idx="3">
                  <c:v>Emploi EQTP</c:v>
                </c:pt>
                <c:pt idx="4">
                  <c:v>Emissions GES</c:v>
                </c:pt>
                <c:pt idx="5">
                  <c:v>Conso d'énergie globale liée à la Production</c:v>
                </c:pt>
                <c:pt idx="6">
                  <c:v>Total Déchets</c:v>
                </c:pt>
                <c:pt idx="7">
                  <c:v>Déchets dangereux</c:v>
                </c:pt>
              </c:strCache>
            </c:strRef>
          </c:cat>
          <c:val>
            <c:numRef>
              <c:f>'Feuil1 (2)'!$B$16:$T$16</c:f>
              <c:numCache>
                <c:formatCode>0%</c:formatCode>
                <c:ptCount val="8"/>
                <c:pt idx="0">
                  <c:v>-1.5666086393742118E-2</c:v>
                </c:pt>
                <c:pt idx="1">
                  <c:v>-5.0170722409478508E-2</c:v>
                </c:pt>
                <c:pt idx="2">
                  <c:v>-0.13797076937759734</c:v>
                </c:pt>
                <c:pt idx="3">
                  <c:v>-0.13494235538262833</c:v>
                </c:pt>
                <c:pt idx="4">
                  <c:v>-0.41842035786772069</c:v>
                </c:pt>
                <c:pt idx="5">
                  <c:v>-0.24427397406743068</c:v>
                </c:pt>
                <c:pt idx="6">
                  <c:v>-0.19655236279164257</c:v>
                </c:pt>
                <c:pt idx="7">
                  <c:v>-0.10665054161889209</c:v>
                </c:pt>
              </c:numCache>
            </c:numRef>
          </c:val>
          <c:extLst>
            <c:ext xmlns:c16="http://schemas.microsoft.com/office/drawing/2014/chart" uri="{C3380CC4-5D6E-409C-BE32-E72D297353CC}">
              <c16:uniqueId val="{00000002-8628-4CD3-9CDF-25D1AF9CE98F}"/>
            </c:ext>
          </c:extLst>
        </c:ser>
        <c:dLbls>
          <c:showLegendKey val="0"/>
          <c:showVal val="0"/>
          <c:showCatName val="0"/>
          <c:showSerName val="0"/>
          <c:showPercent val="0"/>
          <c:showBubbleSize val="0"/>
        </c:dLbls>
        <c:gapWidth val="150"/>
        <c:axId val="107066112"/>
        <c:axId val="107067648"/>
      </c:barChart>
      <c:catAx>
        <c:axId val="107066112"/>
        <c:scaling>
          <c:orientation val="minMax"/>
        </c:scaling>
        <c:delete val="0"/>
        <c:axPos val="l"/>
        <c:numFmt formatCode="General" sourceLinked="0"/>
        <c:majorTickMark val="out"/>
        <c:minorTickMark val="none"/>
        <c:tickLblPos val="low"/>
        <c:txPr>
          <a:bodyPr/>
          <a:lstStyle/>
          <a:p>
            <a:pPr>
              <a:defRPr sz="1200"/>
            </a:pPr>
            <a:endParaRPr lang="fr-FR"/>
          </a:p>
        </c:txPr>
        <c:crossAx val="107067648"/>
        <c:crosses val="autoZero"/>
        <c:auto val="1"/>
        <c:lblAlgn val="ctr"/>
        <c:lblOffset val="100"/>
        <c:noMultiLvlLbl val="0"/>
      </c:catAx>
      <c:valAx>
        <c:axId val="107067648"/>
        <c:scaling>
          <c:orientation val="minMax"/>
        </c:scaling>
        <c:delete val="0"/>
        <c:axPos val="b"/>
        <c:majorGridlines/>
        <c:numFmt formatCode="0%" sourceLinked="1"/>
        <c:majorTickMark val="out"/>
        <c:minorTickMark val="none"/>
        <c:tickLblPos val="nextTo"/>
        <c:crossAx val="107066112"/>
        <c:crosses val="autoZero"/>
        <c:crossBetween val="between"/>
      </c:valAx>
    </c:plotArea>
    <c:plotVisOnly val="1"/>
    <c:dispBlanksAs val="gap"/>
    <c:showDLblsOverMax val="0"/>
  </c:chart>
  <c:txPr>
    <a:bodyPr/>
    <a:lstStyle/>
    <a:p>
      <a:pPr>
        <a:defRPr sz="1400"/>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fr-FR" sz="1400" dirty="0"/>
              <a:t>Distribution des niveaux de vie en</a:t>
            </a:r>
            <a:r>
              <a:rPr lang="fr-FR" sz="1400" baseline="0" dirty="0"/>
              <a:t> </a:t>
            </a:r>
            <a:r>
              <a:rPr lang="fr-FR" sz="1400" dirty="0"/>
              <a:t>2010 (France)</a:t>
            </a:r>
          </a:p>
        </c:rich>
      </c:tx>
      <c:overlay val="0"/>
    </c:title>
    <c:autoTitleDeleted val="0"/>
    <c:plotArea>
      <c:layout/>
      <c:lineChart>
        <c:grouping val="standard"/>
        <c:varyColors val="0"/>
        <c:ser>
          <c:idx val="2"/>
          <c:order val="0"/>
          <c:tx>
            <c:v>2010</c:v>
          </c:tx>
          <c:spPr>
            <a:ln w="38100"/>
          </c:spPr>
          <c:marker>
            <c:symbol val="none"/>
          </c:marker>
          <c:cat>
            <c:strRef>
              <c:f>ERFS2011_DNV01!$A$5:$A$23</c:f>
              <c:strCache>
                <c:ptCount val="19"/>
                <c:pt idx="0">
                  <c:v>5ème centile (P5)</c:v>
                </c:pt>
                <c:pt idx="1">
                  <c:v>10ème centile (P10)</c:v>
                </c:pt>
                <c:pt idx="2">
                  <c:v>15ème centile (P15)</c:v>
                </c:pt>
                <c:pt idx="3">
                  <c:v>20ème centile (P20)</c:v>
                </c:pt>
                <c:pt idx="4">
                  <c:v>25ème centile (P25)</c:v>
                </c:pt>
                <c:pt idx="5">
                  <c:v>30ème centile (P30)</c:v>
                </c:pt>
                <c:pt idx="6">
                  <c:v>35ème centile (P35)</c:v>
                </c:pt>
                <c:pt idx="7">
                  <c:v>40ème centile (P40)</c:v>
                </c:pt>
                <c:pt idx="8">
                  <c:v>45ème centile (P45)</c:v>
                </c:pt>
                <c:pt idx="9">
                  <c:v>Médiane (P50)</c:v>
                </c:pt>
                <c:pt idx="10">
                  <c:v>55ème centile (P55)</c:v>
                </c:pt>
                <c:pt idx="11">
                  <c:v>60ème centile (P60)</c:v>
                </c:pt>
                <c:pt idx="12">
                  <c:v>65ème centile (P65)</c:v>
                </c:pt>
                <c:pt idx="13">
                  <c:v>70ème centile (P70)</c:v>
                </c:pt>
                <c:pt idx="14">
                  <c:v>75ème centile (P75)</c:v>
                </c:pt>
                <c:pt idx="15">
                  <c:v>80ème centile (P80)</c:v>
                </c:pt>
                <c:pt idx="16">
                  <c:v>85ème centile (P85)</c:v>
                </c:pt>
                <c:pt idx="17">
                  <c:v>90ème centile (P90)</c:v>
                </c:pt>
                <c:pt idx="18">
                  <c:v>95ème centile (P95)</c:v>
                </c:pt>
              </c:strCache>
            </c:strRef>
          </c:cat>
          <c:val>
            <c:numRef>
              <c:f>ERFS2011_DNV01!$P$5:$P$23</c:f>
              <c:numCache>
                <c:formatCode>#,##0</c:formatCode>
                <c:ptCount val="19"/>
                <c:pt idx="0">
                  <c:v>8660</c:v>
                </c:pt>
                <c:pt idx="1">
                  <c:v>10640</c:v>
                </c:pt>
                <c:pt idx="2">
                  <c:v>12010</c:v>
                </c:pt>
                <c:pt idx="3">
                  <c:v>13260</c:v>
                </c:pt>
                <c:pt idx="4">
                  <c:v>14400</c:v>
                </c:pt>
                <c:pt idx="5">
                  <c:v>15500</c:v>
                </c:pt>
                <c:pt idx="6">
                  <c:v>16520</c:v>
                </c:pt>
                <c:pt idx="7">
                  <c:v>17550</c:v>
                </c:pt>
                <c:pt idx="8">
                  <c:v>18620</c:v>
                </c:pt>
                <c:pt idx="9">
                  <c:v>19680</c:v>
                </c:pt>
                <c:pt idx="10">
                  <c:v>20810</c:v>
                </c:pt>
                <c:pt idx="11">
                  <c:v>22050</c:v>
                </c:pt>
                <c:pt idx="12">
                  <c:v>23340</c:v>
                </c:pt>
                <c:pt idx="13">
                  <c:v>24950</c:v>
                </c:pt>
                <c:pt idx="14">
                  <c:v>26830</c:v>
                </c:pt>
                <c:pt idx="15">
                  <c:v>29150</c:v>
                </c:pt>
                <c:pt idx="16">
                  <c:v>32200</c:v>
                </c:pt>
                <c:pt idx="17">
                  <c:v>37030</c:v>
                </c:pt>
                <c:pt idx="18">
                  <c:v>47110</c:v>
                </c:pt>
              </c:numCache>
            </c:numRef>
          </c:val>
          <c:smooth val="0"/>
          <c:extLst>
            <c:ext xmlns:c16="http://schemas.microsoft.com/office/drawing/2014/chart" uri="{C3380CC4-5D6E-409C-BE32-E72D297353CC}">
              <c16:uniqueId val="{00000000-CD6A-40D1-9D96-F6289D7448E9}"/>
            </c:ext>
          </c:extLst>
        </c:ser>
        <c:dLbls>
          <c:showLegendKey val="0"/>
          <c:showVal val="0"/>
          <c:showCatName val="0"/>
          <c:showSerName val="0"/>
          <c:showPercent val="0"/>
          <c:showBubbleSize val="0"/>
        </c:dLbls>
        <c:smooth val="0"/>
        <c:axId val="107136896"/>
        <c:axId val="107138432"/>
      </c:lineChart>
      <c:catAx>
        <c:axId val="107136896"/>
        <c:scaling>
          <c:orientation val="minMax"/>
        </c:scaling>
        <c:delete val="0"/>
        <c:axPos val="b"/>
        <c:numFmt formatCode="General" sourceLinked="1"/>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fr-FR"/>
          </a:p>
        </c:txPr>
        <c:crossAx val="107138432"/>
        <c:crosses val="autoZero"/>
        <c:auto val="1"/>
        <c:lblAlgn val="ctr"/>
        <c:lblOffset val="100"/>
        <c:noMultiLvlLbl val="0"/>
      </c:catAx>
      <c:valAx>
        <c:axId val="107138432"/>
        <c:scaling>
          <c:orientation val="minMax"/>
          <c:max val="50000"/>
        </c:scaling>
        <c:delete val="1"/>
        <c:axPos val="l"/>
        <c:majorGridlines/>
        <c:numFmt formatCode="#,##0" sourceLinked="1"/>
        <c:majorTickMark val="out"/>
        <c:minorTickMark val="none"/>
        <c:tickLblPos val="nextTo"/>
        <c:crossAx val="10713689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GDP growth rate (%)</c:v>
          </c:tx>
          <c:marker>
            <c:symbol val="diamond"/>
            <c:size val="2"/>
          </c:marker>
          <c:trendline>
            <c:trendlineType val="movingAvg"/>
            <c:period val="2"/>
            <c:dispRSqr val="0"/>
            <c:dispEq val="0"/>
          </c:trendline>
          <c:xVal>
            <c:numRef>
              <c:f>Valeurs!$A$5:$A$156</c:f>
              <c:numCache>
                <c:formatCode>General</c:formatCode>
                <c:ptCount val="152"/>
                <c:pt idx="0">
                  <c:v>2012.75</c:v>
                </c:pt>
                <c:pt idx="1">
                  <c:v>2012.5</c:v>
                </c:pt>
                <c:pt idx="2">
                  <c:v>2012.25</c:v>
                </c:pt>
                <c:pt idx="3">
                  <c:v>2012</c:v>
                </c:pt>
                <c:pt idx="4">
                  <c:v>2011.75</c:v>
                </c:pt>
                <c:pt idx="5">
                  <c:v>2011.5</c:v>
                </c:pt>
                <c:pt idx="6">
                  <c:v>2011.25</c:v>
                </c:pt>
                <c:pt idx="7">
                  <c:v>2011</c:v>
                </c:pt>
                <c:pt idx="8">
                  <c:v>2010.75</c:v>
                </c:pt>
                <c:pt idx="9">
                  <c:v>2010.5</c:v>
                </c:pt>
                <c:pt idx="10">
                  <c:v>2010.25</c:v>
                </c:pt>
                <c:pt idx="11">
                  <c:v>2010</c:v>
                </c:pt>
                <c:pt idx="12">
                  <c:v>2009.75</c:v>
                </c:pt>
                <c:pt idx="13">
                  <c:v>2009.5</c:v>
                </c:pt>
                <c:pt idx="14">
                  <c:v>2009.25</c:v>
                </c:pt>
                <c:pt idx="15">
                  <c:v>2009</c:v>
                </c:pt>
                <c:pt idx="16">
                  <c:v>2008.75</c:v>
                </c:pt>
                <c:pt idx="17">
                  <c:v>2008.5</c:v>
                </c:pt>
                <c:pt idx="18">
                  <c:v>2008.25</c:v>
                </c:pt>
                <c:pt idx="19">
                  <c:v>2008</c:v>
                </c:pt>
                <c:pt idx="20">
                  <c:v>2007.75</c:v>
                </c:pt>
                <c:pt idx="21">
                  <c:v>2007.5</c:v>
                </c:pt>
                <c:pt idx="22">
                  <c:v>2007.25</c:v>
                </c:pt>
                <c:pt idx="23">
                  <c:v>2007</c:v>
                </c:pt>
                <c:pt idx="24">
                  <c:v>2006.75</c:v>
                </c:pt>
                <c:pt idx="25">
                  <c:v>2006.5</c:v>
                </c:pt>
                <c:pt idx="26">
                  <c:v>2006.25</c:v>
                </c:pt>
                <c:pt idx="27">
                  <c:v>2006</c:v>
                </c:pt>
                <c:pt idx="28">
                  <c:v>2005.75</c:v>
                </c:pt>
                <c:pt idx="29">
                  <c:v>2005.5</c:v>
                </c:pt>
                <c:pt idx="30">
                  <c:v>2005.25</c:v>
                </c:pt>
                <c:pt idx="31">
                  <c:v>2005</c:v>
                </c:pt>
                <c:pt idx="32">
                  <c:v>2004.75</c:v>
                </c:pt>
                <c:pt idx="33">
                  <c:v>2004.5</c:v>
                </c:pt>
                <c:pt idx="34">
                  <c:v>2004.25</c:v>
                </c:pt>
                <c:pt idx="35">
                  <c:v>2004</c:v>
                </c:pt>
                <c:pt idx="36">
                  <c:v>2003.75</c:v>
                </c:pt>
                <c:pt idx="37">
                  <c:v>2003.5</c:v>
                </c:pt>
                <c:pt idx="38">
                  <c:v>2003.25</c:v>
                </c:pt>
                <c:pt idx="39">
                  <c:v>2003</c:v>
                </c:pt>
                <c:pt idx="40">
                  <c:v>2002.75</c:v>
                </c:pt>
                <c:pt idx="41">
                  <c:v>2002.5</c:v>
                </c:pt>
                <c:pt idx="42">
                  <c:v>2002.25</c:v>
                </c:pt>
                <c:pt idx="43">
                  <c:v>2002</c:v>
                </c:pt>
                <c:pt idx="44">
                  <c:v>2001.75</c:v>
                </c:pt>
                <c:pt idx="45">
                  <c:v>2001.5</c:v>
                </c:pt>
                <c:pt idx="46">
                  <c:v>2001.25</c:v>
                </c:pt>
                <c:pt idx="47">
                  <c:v>2001</c:v>
                </c:pt>
                <c:pt idx="48">
                  <c:v>2000.75</c:v>
                </c:pt>
                <c:pt idx="49">
                  <c:v>2000.5</c:v>
                </c:pt>
                <c:pt idx="50">
                  <c:v>2000.25</c:v>
                </c:pt>
                <c:pt idx="51">
                  <c:v>2000</c:v>
                </c:pt>
                <c:pt idx="52">
                  <c:v>1999.75</c:v>
                </c:pt>
                <c:pt idx="53">
                  <c:v>1999.5</c:v>
                </c:pt>
                <c:pt idx="54">
                  <c:v>1999.25</c:v>
                </c:pt>
                <c:pt idx="55">
                  <c:v>1999</c:v>
                </c:pt>
                <c:pt idx="56">
                  <c:v>1998.75</c:v>
                </c:pt>
                <c:pt idx="57">
                  <c:v>1998.5</c:v>
                </c:pt>
                <c:pt idx="58">
                  <c:v>1998.25</c:v>
                </c:pt>
                <c:pt idx="59">
                  <c:v>1998</c:v>
                </c:pt>
                <c:pt idx="60">
                  <c:v>1997.75</c:v>
                </c:pt>
                <c:pt idx="61">
                  <c:v>1997.5</c:v>
                </c:pt>
                <c:pt idx="62">
                  <c:v>1997.25</c:v>
                </c:pt>
                <c:pt idx="63">
                  <c:v>1997</c:v>
                </c:pt>
                <c:pt idx="64">
                  <c:v>1996.75</c:v>
                </c:pt>
                <c:pt idx="65">
                  <c:v>1996.5</c:v>
                </c:pt>
                <c:pt idx="66">
                  <c:v>1996.25</c:v>
                </c:pt>
                <c:pt idx="67">
                  <c:v>1996</c:v>
                </c:pt>
                <c:pt idx="68">
                  <c:v>1995.75</c:v>
                </c:pt>
                <c:pt idx="69">
                  <c:v>1995.5</c:v>
                </c:pt>
                <c:pt idx="70">
                  <c:v>1995.25</c:v>
                </c:pt>
                <c:pt idx="71">
                  <c:v>1995</c:v>
                </c:pt>
                <c:pt idx="72">
                  <c:v>1994.75</c:v>
                </c:pt>
                <c:pt idx="73">
                  <c:v>1994.5</c:v>
                </c:pt>
                <c:pt idx="74">
                  <c:v>1994.25</c:v>
                </c:pt>
                <c:pt idx="75">
                  <c:v>1994</c:v>
                </c:pt>
                <c:pt idx="76">
                  <c:v>1993.75</c:v>
                </c:pt>
                <c:pt idx="77">
                  <c:v>1993.5</c:v>
                </c:pt>
                <c:pt idx="78">
                  <c:v>1993.25</c:v>
                </c:pt>
                <c:pt idx="79">
                  <c:v>1993</c:v>
                </c:pt>
                <c:pt idx="80">
                  <c:v>1992.75</c:v>
                </c:pt>
                <c:pt idx="81">
                  <c:v>1992.5</c:v>
                </c:pt>
                <c:pt idx="82">
                  <c:v>1992.25</c:v>
                </c:pt>
                <c:pt idx="83">
                  <c:v>1992</c:v>
                </c:pt>
                <c:pt idx="84">
                  <c:v>1991.75</c:v>
                </c:pt>
                <c:pt idx="85">
                  <c:v>1991.5</c:v>
                </c:pt>
                <c:pt idx="86">
                  <c:v>1991.25</c:v>
                </c:pt>
                <c:pt idx="87">
                  <c:v>1991</c:v>
                </c:pt>
                <c:pt idx="88">
                  <c:v>1990.75</c:v>
                </c:pt>
                <c:pt idx="89">
                  <c:v>1990.5</c:v>
                </c:pt>
                <c:pt idx="90">
                  <c:v>1990.25</c:v>
                </c:pt>
                <c:pt idx="91">
                  <c:v>1990</c:v>
                </c:pt>
                <c:pt idx="92">
                  <c:v>1989.75</c:v>
                </c:pt>
                <c:pt idx="93">
                  <c:v>1989.5</c:v>
                </c:pt>
                <c:pt idx="94">
                  <c:v>1989.25</c:v>
                </c:pt>
                <c:pt idx="95">
                  <c:v>1989</c:v>
                </c:pt>
                <c:pt idx="96">
                  <c:v>1988.75</c:v>
                </c:pt>
                <c:pt idx="97">
                  <c:v>1988.5</c:v>
                </c:pt>
                <c:pt idx="98">
                  <c:v>1988.25</c:v>
                </c:pt>
                <c:pt idx="99">
                  <c:v>1988</c:v>
                </c:pt>
                <c:pt idx="100">
                  <c:v>1987.75</c:v>
                </c:pt>
                <c:pt idx="101">
                  <c:v>1987.5</c:v>
                </c:pt>
                <c:pt idx="102">
                  <c:v>1987.25</c:v>
                </c:pt>
                <c:pt idx="103">
                  <c:v>1987</c:v>
                </c:pt>
                <c:pt idx="104">
                  <c:v>1986.75</c:v>
                </c:pt>
                <c:pt idx="105">
                  <c:v>1986.5</c:v>
                </c:pt>
                <c:pt idx="106">
                  <c:v>1986.25</c:v>
                </c:pt>
                <c:pt idx="107">
                  <c:v>1986</c:v>
                </c:pt>
                <c:pt idx="108">
                  <c:v>1985.75</c:v>
                </c:pt>
                <c:pt idx="109">
                  <c:v>1985.5</c:v>
                </c:pt>
                <c:pt idx="110">
                  <c:v>1985.25</c:v>
                </c:pt>
                <c:pt idx="111">
                  <c:v>1985</c:v>
                </c:pt>
                <c:pt idx="112">
                  <c:v>1984.75</c:v>
                </c:pt>
                <c:pt idx="113">
                  <c:v>1984.5</c:v>
                </c:pt>
                <c:pt idx="114">
                  <c:v>1984.25</c:v>
                </c:pt>
                <c:pt idx="115">
                  <c:v>1984</c:v>
                </c:pt>
                <c:pt idx="116">
                  <c:v>1983.75</c:v>
                </c:pt>
                <c:pt idx="117">
                  <c:v>1983.5</c:v>
                </c:pt>
                <c:pt idx="118">
                  <c:v>1983.25</c:v>
                </c:pt>
                <c:pt idx="119">
                  <c:v>1983</c:v>
                </c:pt>
                <c:pt idx="120">
                  <c:v>1982.75</c:v>
                </c:pt>
                <c:pt idx="121">
                  <c:v>1982.5</c:v>
                </c:pt>
                <c:pt idx="122">
                  <c:v>1982.25</c:v>
                </c:pt>
                <c:pt idx="123">
                  <c:v>1982</c:v>
                </c:pt>
                <c:pt idx="124">
                  <c:v>1981.75</c:v>
                </c:pt>
                <c:pt idx="125">
                  <c:v>1981.5</c:v>
                </c:pt>
                <c:pt idx="126">
                  <c:v>1981.25</c:v>
                </c:pt>
                <c:pt idx="127">
                  <c:v>1981</c:v>
                </c:pt>
                <c:pt idx="128">
                  <c:v>1980.75</c:v>
                </c:pt>
                <c:pt idx="129">
                  <c:v>1980.5</c:v>
                </c:pt>
                <c:pt idx="130">
                  <c:v>1980.25</c:v>
                </c:pt>
                <c:pt idx="131">
                  <c:v>1980</c:v>
                </c:pt>
                <c:pt idx="132">
                  <c:v>1979.75</c:v>
                </c:pt>
                <c:pt idx="133">
                  <c:v>1979.5</c:v>
                </c:pt>
                <c:pt idx="134">
                  <c:v>1979.25</c:v>
                </c:pt>
                <c:pt idx="135">
                  <c:v>1979</c:v>
                </c:pt>
                <c:pt idx="136">
                  <c:v>1978.75</c:v>
                </c:pt>
                <c:pt idx="137">
                  <c:v>1978.5</c:v>
                </c:pt>
                <c:pt idx="138">
                  <c:v>1978.25</c:v>
                </c:pt>
                <c:pt idx="139">
                  <c:v>1978</c:v>
                </c:pt>
                <c:pt idx="140">
                  <c:v>1977.75</c:v>
                </c:pt>
                <c:pt idx="141">
                  <c:v>1977.5</c:v>
                </c:pt>
                <c:pt idx="142">
                  <c:v>1977.25</c:v>
                </c:pt>
                <c:pt idx="143">
                  <c:v>1977</c:v>
                </c:pt>
                <c:pt idx="144">
                  <c:v>1976.75</c:v>
                </c:pt>
                <c:pt idx="145">
                  <c:v>1976.5</c:v>
                </c:pt>
                <c:pt idx="146">
                  <c:v>1976.25</c:v>
                </c:pt>
                <c:pt idx="147">
                  <c:v>1976</c:v>
                </c:pt>
                <c:pt idx="148">
                  <c:v>1975.75</c:v>
                </c:pt>
                <c:pt idx="149">
                  <c:v>1975.5</c:v>
                </c:pt>
                <c:pt idx="150">
                  <c:v>1975.25</c:v>
                </c:pt>
                <c:pt idx="151">
                  <c:v>1975</c:v>
                </c:pt>
              </c:numCache>
            </c:numRef>
          </c:xVal>
          <c:yVal>
            <c:numRef>
              <c:f>Valeurs!$D$5:$D$156</c:f>
              <c:numCache>
                <c:formatCode>General</c:formatCode>
                <c:ptCount val="152"/>
                <c:pt idx="0">
                  <c:v>0.10506904116153333</c:v>
                </c:pt>
                <c:pt idx="1">
                  <c:v>0.36623033088851265</c:v>
                </c:pt>
                <c:pt idx="2">
                  <c:v>0.35189258473905755</c:v>
                </c:pt>
                <c:pt idx="3">
                  <c:v>0.26596008417111089</c:v>
                </c:pt>
                <c:pt idx="4">
                  <c:v>0.62525195678117973</c:v>
                </c:pt>
                <c:pt idx="5">
                  <c:v>0.51654654034178327</c:v>
                </c:pt>
                <c:pt idx="6">
                  <c:v>0.41657014513481117</c:v>
                </c:pt>
                <c:pt idx="7">
                  <c:v>1.4024580804748668</c:v>
                </c:pt>
                <c:pt idx="8">
                  <c:v>0.67201177871318385</c:v>
                </c:pt>
                <c:pt idx="9">
                  <c:v>0.88081235543662029</c:v>
                </c:pt>
                <c:pt idx="10">
                  <c:v>0.91525132776339113</c:v>
                </c:pt>
                <c:pt idx="11">
                  <c:v>0.69500364681925686</c:v>
                </c:pt>
                <c:pt idx="12">
                  <c:v>0.88081931933209134</c:v>
                </c:pt>
                <c:pt idx="13">
                  <c:v>7.0225615750967196E-2</c:v>
                </c:pt>
                <c:pt idx="14">
                  <c:v>-0.31861455699424712</c:v>
                </c:pt>
                <c:pt idx="15">
                  <c:v>-1.719946796312434</c:v>
                </c:pt>
                <c:pt idx="16">
                  <c:v>-0.8419829701553937</c:v>
                </c:pt>
                <c:pt idx="17">
                  <c:v>1.9642546997378236E-2</c:v>
                </c:pt>
                <c:pt idx="18">
                  <c:v>-0.20633702263929812</c:v>
                </c:pt>
                <c:pt idx="19">
                  <c:v>1.1918085088613093</c:v>
                </c:pt>
                <c:pt idx="20">
                  <c:v>0.91063474739472505</c:v>
                </c:pt>
                <c:pt idx="21">
                  <c:v>1.0548056040539966</c:v>
                </c:pt>
                <c:pt idx="22">
                  <c:v>1.1587834927199103</c:v>
                </c:pt>
                <c:pt idx="23">
                  <c:v>1.1882448324862476</c:v>
                </c:pt>
                <c:pt idx="24">
                  <c:v>1.6565821278783033</c:v>
                </c:pt>
                <c:pt idx="25">
                  <c:v>0.71112360653689277</c:v>
                </c:pt>
                <c:pt idx="26">
                  <c:v>1.5788829505120152</c:v>
                </c:pt>
                <c:pt idx="27">
                  <c:v>1.0721207372891839</c:v>
                </c:pt>
                <c:pt idx="28">
                  <c:v>1.4804138091363477</c:v>
                </c:pt>
                <c:pt idx="29">
                  <c:v>0.94053155990256776</c:v>
                </c:pt>
                <c:pt idx="30">
                  <c:v>0.76399053228693503</c:v>
                </c:pt>
                <c:pt idx="31">
                  <c:v>0.66649052274279896</c:v>
                </c:pt>
                <c:pt idx="32">
                  <c:v>1.3350989927058006</c:v>
                </c:pt>
                <c:pt idx="33">
                  <c:v>0.83670610211706109</c:v>
                </c:pt>
                <c:pt idx="34">
                  <c:v>0.96114649994351975</c:v>
                </c:pt>
                <c:pt idx="35">
                  <c:v>0.90292335062862694</c:v>
                </c:pt>
                <c:pt idx="36">
                  <c:v>1.2470930013772963</c:v>
                </c:pt>
                <c:pt idx="37">
                  <c:v>1.1087267525035767</c:v>
                </c:pt>
                <c:pt idx="38">
                  <c:v>0.48018106190359677</c:v>
                </c:pt>
                <c:pt idx="39">
                  <c:v>0.61081621663204866</c:v>
                </c:pt>
                <c:pt idx="40">
                  <c:v>0.57331197920293386</c:v>
                </c:pt>
                <c:pt idx="41">
                  <c:v>0.74752513835840673</c:v>
                </c:pt>
                <c:pt idx="42">
                  <c:v>0.8738362828147278</c:v>
                </c:pt>
                <c:pt idx="43">
                  <c:v>1.1610549452880365</c:v>
                </c:pt>
                <c:pt idx="44">
                  <c:v>0.25545194526257586</c:v>
                </c:pt>
                <c:pt idx="45">
                  <c:v>0.8784725946583718</c:v>
                </c:pt>
                <c:pt idx="46">
                  <c:v>0.70073584014041723</c:v>
                </c:pt>
                <c:pt idx="47">
                  <c:v>1.0114097273176093</c:v>
                </c:pt>
                <c:pt idx="48">
                  <c:v>1.2535972911914006</c:v>
                </c:pt>
                <c:pt idx="49">
                  <c:v>1.0758631470811559</c:v>
                </c:pt>
                <c:pt idx="50">
                  <c:v>1.1643570619681956</c:v>
                </c:pt>
                <c:pt idx="51">
                  <c:v>1.8430051798569429</c:v>
                </c:pt>
                <c:pt idx="52">
                  <c:v>1.3245013813281732</c:v>
                </c:pt>
                <c:pt idx="53">
                  <c:v>1.200313792106831</c:v>
                </c:pt>
                <c:pt idx="54">
                  <c:v>0.90916395603872346</c:v>
                </c:pt>
                <c:pt idx="55">
                  <c:v>0.59815882044757129</c:v>
                </c:pt>
                <c:pt idx="56">
                  <c:v>0.70032740230688995</c:v>
                </c:pt>
                <c:pt idx="57">
                  <c:v>0.59196360879454124</c:v>
                </c:pt>
                <c:pt idx="58">
                  <c:v>1.1810335040395703</c:v>
                </c:pt>
                <c:pt idx="59">
                  <c:v>1.2124336562141882</c:v>
                </c:pt>
                <c:pt idx="60">
                  <c:v>1.330207382698178</c:v>
                </c:pt>
                <c:pt idx="61">
                  <c:v>1.048099365925323</c:v>
                </c:pt>
                <c:pt idx="62">
                  <c:v>1.2700866260908767</c:v>
                </c:pt>
                <c:pt idx="63">
                  <c:v>0.73018272409083973</c:v>
                </c:pt>
                <c:pt idx="64">
                  <c:v>0.18589112369884339</c:v>
                </c:pt>
                <c:pt idx="65">
                  <c:v>0.57066096659378163</c:v>
                </c:pt>
                <c:pt idx="66">
                  <c:v>0.38617512730327053</c:v>
                </c:pt>
                <c:pt idx="67">
                  <c:v>1.2285567198631615</c:v>
                </c:pt>
                <c:pt idx="68">
                  <c:v>0.29380119452503806</c:v>
                </c:pt>
                <c:pt idx="69">
                  <c:v>0.45004651038285737</c:v>
                </c:pt>
                <c:pt idx="70">
                  <c:v>0.82554291170030802</c:v>
                </c:pt>
                <c:pt idx="71">
                  <c:v>0.73749069640192899</c:v>
                </c:pt>
                <c:pt idx="72">
                  <c:v>1.2588485905920166</c:v>
                </c:pt>
                <c:pt idx="73">
                  <c:v>0.84995175855678262</c:v>
                </c:pt>
                <c:pt idx="74">
                  <c:v>1.4556338028169014</c:v>
                </c:pt>
                <c:pt idx="75">
                  <c:v>0.72958009243003019</c:v>
                </c:pt>
                <c:pt idx="76">
                  <c:v>0.50333118265004584</c:v>
                </c:pt>
                <c:pt idx="77">
                  <c:v>0.54370031611316993</c:v>
                </c:pt>
                <c:pt idx="78">
                  <c:v>0.38496963417091212</c:v>
                </c:pt>
                <c:pt idx="79">
                  <c:v>0.26007943063887196</c:v>
                </c:pt>
                <c:pt idx="80">
                  <c:v>-9.8739806196103022E-2</c:v>
                </c:pt>
                <c:pt idx="81">
                  <c:v>0.4106932212098624</c:v>
                </c:pt>
                <c:pt idx="82">
                  <c:v>-4.0871688217741203E-2</c:v>
                </c:pt>
                <c:pt idx="83">
                  <c:v>1.6224302638011328</c:v>
                </c:pt>
                <c:pt idx="84">
                  <c:v>0.93904203613697912</c:v>
                </c:pt>
                <c:pt idx="85">
                  <c:v>0.91241627448117335</c:v>
                </c:pt>
                <c:pt idx="86">
                  <c:v>1.4525067516494536</c:v>
                </c:pt>
                <c:pt idx="87">
                  <c:v>0.82685458235992504</c:v>
                </c:pt>
                <c:pt idx="88">
                  <c:v>0.68754892471667051</c:v>
                </c:pt>
                <c:pt idx="89">
                  <c:v>0.56930337897843397</c:v>
                </c:pt>
                <c:pt idx="90">
                  <c:v>1.2148498217958581</c:v>
                </c:pt>
                <c:pt idx="91">
                  <c:v>1.2833153107308695</c:v>
                </c:pt>
                <c:pt idx="92">
                  <c:v>1.9710224831153669</c:v>
                </c:pt>
                <c:pt idx="93">
                  <c:v>1.6885290504497521</c:v>
                </c:pt>
                <c:pt idx="94">
                  <c:v>1.5769726814397935</c:v>
                </c:pt>
                <c:pt idx="95">
                  <c:v>2.1065908459285545</c:v>
                </c:pt>
                <c:pt idx="96">
                  <c:v>2.0364981654938332</c:v>
                </c:pt>
                <c:pt idx="97">
                  <c:v>2.198076571535577</c:v>
                </c:pt>
                <c:pt idx="98">
                  <c:v>1.6543009558686892</c:v>
                </c:pt>
                <c:pt idx="99">
                  <c:v>2.1628404471074152</c:v>
                </c:pt>
                <c:pt idx="100">
                  <c:v>2.0850369880173005</c:v>
                </c:pt>
                <c:pt idx="101">
                  <c:v>1.5489996543911524</c:v>
                </c:pt>
                <c:pt idx="102">
                  <c:v>1.5535655963459281</c:v>
                </c:pt>
                <c:pt idx="103">
                  <c:v>0.48739627521479723</c:v>
                </c:pt>
                <c:pt idx="104">
                  <c:v>0.84720225657137493</c:v>
                </c:pt>
                <c:pt idx="105">
                  <c:v>1.6766033964026861</c:v>
                </c:pt>
                <c:pt idx="106">
                  <c:v>1.9275270314547837</c:v>
                </c:pt>
                <c:pt idx="107">
                  <c:v>2.1082621082621085</c:v>
                </c:pt>
                <c:pt idx="108">
                  <c:v>1.7916436081903706</c:v>
                </c:pt>
                <c:pt idx="109">
                  <c:v>1.6816361865598963</c:v>
                </c:pt>
                <c:pt idx="110">
                  <c:v>2.2274092470394318</c:v>
                </c:pt>
                <c:pt idx="111">
                  <c:v>1.9195210499019102</c:v>
                </c:pt>
                <c:pt idx="112">
                  <c:v>1.0130460283926221</c:v>
                </c:pt>
                <c:pt idx="113">
                  <c:v>1.8483720174919676</c:v>
                </c:pt>
                <c:pt idx="114">
                  <c:v>1.5974214989010731</c:v>
                </c:pt>
                <c:pt idx="115">
                  <c:v>2.5710607589887404</c:v>
                </c:pt>
                <c:pt idx="116">
                  <c:v>2.1301680184684519</c:v>
                </c:pt>
                <c:pt idx="117">
                  <c:v>2.7422280285638183</c:v>
                </c:pt>
                <c:pt idx="118">
                  <c:v>2.682955418658262</c:v>
                </c:pt>
                <c:pt idx="119">
                  <c:v>3.0970332127103908</c:v>
                </c:pt>
                <c:pt idx="120">
                  <c:v>2.2348362652975777</c:v>
                </c:pt>
                <c:pt idx="121">
                  <c:v>2.17115367083459</c:v>
                </c:pt>
                <c:pt idx="122">
                  <c:v>3.2615701013085383</c:v>
                </c:pt>
                <c:pt idx="123">
                  <c:v>4.151173928455604</c:v>
                </c:pt>
                <c:pt idx="124">
                  <c:v>4.2595854433365838</c:v>
                </c:pt>
                <c:pt idx="125">
                  <c:v>3.8511791990592541</c:v>
                </c:pt>
                <c:pt idx="126">
                  <c:v>3.0531524556501837</c:v>
                </c:pt>
                <c:pt idx="127">
                  <c:v>3.0643132833167095</c:v>
                </c:pt>
                <c:pt idx="128">
                  <c:v>2.1919483788622784</c:v>
                </c:pt>
                <c:pt idx="129">
                  <c:v>3.0394359508283562</c:v>
                </c:pt>
                <c:pt idx="130">
                  <c:v>2.4687429812083552</c:v>
                </c:pt>
                <c:pt idx="131">
                  <c:v>3.9596832253419727</c:v>
                </c:pt>
                <c:pt idx="132">
                  <c:v>3.0880479805831085</c:v>
                </c:pt>
                <c:pt idx="133">
                  <c:v>3.6908005574159195</c:v>
                </c:pt>
                <c:pt idx="134">
                  <c:v>2.5521249933343997</c:v>
                </c:pt>
                <c:pt idx="135">
                  <c:v>3.5871318411807596</c:v>
                </c:pt>
                <c:pt idx="136">
                  <c:v>3.1027177255848919</c:v>
                </c:pt>
                <c:pt idx="137">
                  <c:v>3.8380110941584169</c:v>
                </c:pt>
                <c:pt idx="138">
                  <c:v>4.1436225903799961</c:v>
                </c:pt>
                <c:pt idx="139">
                  <c:v>2.9195507213305953</c:v>
                </c:pt>
                <c:pt idx="140">
                  <c:v>2.5907140070230197</c:v>
                </c:pt>
                <c:pt idx="141">
                  <c:v>2.8573721807528694</c:v>
                </c:pt>
                <c:pt idx="142">
                  <c:v>2.931497418244406</c:v>
                </c:pt>
                <c:pt idx="143">
                  <c:v>2.5617488808236009</c:v>
                </c:pt>
                <c:pt idx="144">
                  <c:v>3.0922882059196062</c:v>
                </c:pt>
                <c:pt idx="145">
                  <c:v>3.7834489219285921</c:v>
                </c:pt>
                <c:pt idx="146">
                  <c:v>4.6636303254578229</c:v>
                </c:pt>
                <c:pt idx="147">
                  <c:v>3.9537062914070589</c:v>
                </c:pt>
                <c:pt idx="148">
                  <c:v>3.6057364763591768</c:v>
                </c:pt>
                <c:pt idx="149">
                  <c:v>2.8663536337514892</c:v>
                </c:pt>
                <c:pt idx="150">
                  <c:v>2.2171281206346936</c:v>
                </c:pt>
                <c:pt idx="151">
                  <c:v>2.5886935273475538</c:v>
                </c:pt>
              </c:numCache>
            </c:numRef>
          </c:yVal>
          <c:smooth val="1"/>
          <c:extLst>
            <c:ext xmlns:c16="http://schemas.microsoft.com/office/drawing/2014/chart" uri="{C3380CC4-5D6E-409C-BE32-E72D297353CC}">
              <c16:uniqueId val="{00000001-78B1-428E-9477-8866D8E72034}"/>
            </c:ext>
          </c:extLst>
        </c:ser>
        <c:ser>
          <c:idx val="1"/>
          <c:order val="1"/>
          <c:tx>
            <c:v>Unemployment rate (%)BIP</c:v>
          </c:tx>
          <c:spPr>
            <a:ln>
              <a:solidFill>
                <a:srgbClr val="C00000"/>
              </a:solidFill>
            </a:ln>
          </c:spPr>
          <c:marker>
            <c:symbol val="square"/>
            <c:size val="2"/>
            <c:spPr>
              <a:solidFill>
                <a:srgbClr val="C00000"/>
              </a:solidFill>
              <a:ln>
                <a:solidFill>
                  <a:srgbClr val="C00000"/>
                </a:solidFill>
              </a:ln>
            </c:spPr>
          </c:marker>
          <c:trendline>
            <c:trendlineType val="movingAvg"/>
            <c:period val="2"/>
            <c:dispRSqr val="0"/>
            <c:dispEq val="0"/>
          </c:trendline>
          <c:xVal>
            <c:numRef>
              <c:f>Valeurs!$A$5:$A$156</c:f>
              <c:numCache>
                <c:formatCode>General</c:formatCode>
                <c:ptCount val="152"/>
                <c:pt idx="0">
                  <c:v>2012.75</c:v>
                </c:pt>
                <c:pt idx="1">
                  <c:v>2012.5</c:v>
                </c:pt>
                <c:pt idx="2">
                  <c:v>2012.25</c:v>
                </c:pt>
                <c:pt idx="3">
                  <c:v>2012</c:v>
                </c:pt>
                <c:pt idx="4">
                  <c:v>2011.75</c:v>
                </c:pt>
                <c:pt idx="5">
                  <c:v>2011.5</c:v>
                </c:pt>
                <c:pt idx="6">
                  <c:v>2011.25</c:v>
                </c:pt>
                <c:pt idx="7">
                  <c:v>2011</c:v>
                </c:pt>
                <c:pt idx="8">
                  <c:v>2010.75</c:v>
                </c:pt>
                <c:pt idx="9">
                  <c:v>2010.5</c:v>
                </c:pt>
                <c:pt idx="10">
                  <c:v>2010.25</c:v>
                </c:pt>
                <c:pt idx="11">
                  <c:v>2010</c:v>
                </c:pt>
                <c:pt idx="12">
                  <c:v>2009.75</c:v>
                </c:pt>
                <c:pt idx="13">
                  <c:v>2009.5</c:v>
                </c:pt>
                <c:pt idx="14">
                  <c:v>2009.25</c:v>
                </c:pt>
                <c:pt idx="15">
                  <c:v>2009</c:v>
                </c:pt>
                <c:pt idx="16">
                  <c:v>2008.75</c:v>
                </c:pt>
                <c:pt idx="17">
                  <c:v>2008.5</c:v>
                </c:pt>
                <c:pt idx="18">
                  <c:v>2008.25</c:v>
                </c:pt>
                <c:pt idx="19">
                  <c:v>2008</c:v>
                </c:pt>
                <c:pt idx="20">
                  <c:v>2007.75</c:v>
                </c:pt>
                <c:pt idx="21">
                  <c:v>2007.5</c:v>
                </c:pt>
                <c:pt idx="22">
                  <c:v>2007.25</c:v>
                </c:pt>
                <c:pt idx="23">
                  <c:v>2007</c:v>
                </c:pt>
                <c:pt idx="24">
                  <c:v>2006.75</c:v>
                </c:pt>
                <c:pt idx="25">
                  <c:v>2006.5</c:v>
                </c:pt>
                <c:pt idx="26">
                  <c:v>2006.25</c:v>
                </c:pt>
                <c:pt idx="27">
                  <c:v>2006</c:v>
                </c:pt>
                <c:pt idx="28">
                  <c:v>2005.75</c:v>
                </c:pt>
                <c:pt idx="29">
                  <c:v>2005.5</c:v>
                </c:pt>
                <c:pt idx="30">
                  <c:v>2005.25</c:v>
                </c:pt>
                <c:pt idx="31">
                  <c:v>2005</c:v>
                </c:pt>
                <c:pt idx="32">
                  <c:v>2004.75</c:v>
                </c:pt>
                <c:pt idx="33">
                  <c:v>2004.5</c:v>
                </c:pt>
                <c:pt idx="34">
                  <c:v>2004.25</c:v>
                </c:pt>
                <c:pt idx="35">
                  <c:v>2004</c:v>
                </c:pt>
                <c:pt idx="36">
                  <c:v>2003.75</c:v>
                </c:pt>
                <c:pt idx="37">
                  <c:v>2003.5</c:v>
                </c:pt>
                <c:pt idx="38">
                  <c:v>2003.25</c:v>
                </c:pt>
                <c:pt idx="39">
                  <c:v>2003</c:v>
                </c:pt>
                <c:pt idx="40">
                  <c:v>2002.75</c:v>
                </c:pt>
                <c:pt idx="41">
                  <c:v>2002.5</c:v>
                </c:pt>
                <c:pt idx="42">
                  <c:v>2002.25</c:v>
                </c:pt>
                <c:pt idx="43">
                  <c:v>2002</c:v>
                </c:pt>
                <c:pt idx="44">
                  <c:v>2001.75</c:v>
                </c:pt>
                <c:pt idx="45">
                  <c:v>2001.5</c:v>
                </c:pt>
                <c:pt idx="46">
                  <c:v>2001.25</c:v>
                </c:pt>
                <c:pt idx="47">
                  <c:v>2001</c:v>
                </c:pt>
                <c:pt idx="48">
                  <c:v>2000.75</c:v>
                </c:pt>
                <c:pt idx="49">
                  <c:v>2000.5</c:v>
                </c:pt>
                <c:pt idx="50">
                  <c:v>2000.25</c:v>
                </c:pt>
                <c:pt idx="51">
                  <c:v>2000</c:v>
                </c:pt>
                <c:pt idx="52">
                  <c:v>1999.75</c:v>
                </c:pt>
                <c:pt idx="53">
                  <c:v>1999.5</c:v>
                </c:pt>
                <c:pt idx="54">
                  <c:v>1999.25</c:v>
                </c:pt>
                <c:pt idx="55">
                  <c:v>1999</c:v>
                </c:pt>
                <c:pt idx="56">
                  <c:v>1998.75</c:v>
                </c:pt>
                <c:pt idx="57">
                  <c:v>1998.5</c:v>
                </c:pt>
                <c:pt idx="58">
                  <c:v>1998.25</c:v>
                </c:pt>
                <c:pt idx="59">
                  <c:v>1998</c:v>
                </c:pt>
                <c:pt idx="60">
                  <c:v>1997.75</c:v>
                </c:pt>
                <c:pt idx="61">
                  <c:v>1997.5</c:v>
                </c:pt>
                <c:pt idx="62">
                  <c:v>1997.25</c:v>
                </c:pt>
                <c:pt idx="63">
                  <c:v>1997</c:v>
                </c:pt>
                <c:pt idx="64">
                  <c:v>1996.75</c:v>
                </c:pt>
                <c:pt idx="65">
                  <c:v>1996.5</c:v>
                </c:pt>
                <c:pt idx="66">
                  <c:v>1996.25</c:v>
                </c:pt>
                <c:pt idx="67">
                  <c:v>1996</c:v>
                </c:pt>
                <c:pt idx="68">
                  <c:v>1995.75</c:v>
                </c:pt>
                <c:pt idx="69">
                  <c:v>1995.5</c:v>
                </c:pt>
                <c:pt idx="70">
                  <c:v>1995.25</c:v>
                </c:pt>
                <c:pt idx="71">
                  <c:v>1995</c:v>
                </c:pt>
                <c:pt idx="72">
                  <c:v>1994.75</c:v>
                </c:pt>
                <c:pt idx="73">
                  <c:v>1994.5</c:v>
                </c:pt>
                <c:pt idx="74">
                  <c:v>1994.25</c:v>
                </c:pt>
                <c:pt idx="75">
                  <c:v>1994</c:v>
                </c:pt>
                <c:pt idx="76">
                  <c:v>1993.75</c:v>
                </c:pt>
                <c:pt idx="77">
                  <c:v>1993.5</c:v>
                </c:pt>
                <c:pt idx="78">
                  <c:v>1993.25</c:v>
                </c:pt>
                <c:pt idx="79">
                  <c:v>1993</c:v>
                </c:pt>
                <c:pt idx="80">
                  <c:v>1992.75</c:v>
                </c:pt>
                <c:pt idx="81">
                  <c:v>1992.5</c:v>
                </c:pt>
                <c:pt idx="82">
                  <c:v>1992.25</c:v>
                </c:pt>
                <c:pt idx="83">
                  <c:v>1992</c:v>
                </c:pt>
                <c:pt idx="84">
                  <c:v>1991.75</c:v>
                </c:pt>
                <c:pt idx="85">
                  <c:v>1991.5</c:v>
                </c:pt>
                <c:pt idx="86">
                  <c:v>1991.25</c:v>
                </c:pt>
                <c:pt idx="87">
                  <c:v>1991</c:v>
                </c:pt>
                <c:pt idx="88">
                  <c:v>1990.75</c:v>
                </c:pt>
                <c:pt idx="89">
                  <c:v>1990.5</c:v>
                </c:pt>
                <c:pt idx="90">
                  <c:v>1990.25</c:v>
                </c:pt>
                <c:pt idx="91">
                  <c:v>1990</c:v>
                </c:pt>
                <c:pt idx="92">
                  <c:v>1989.75</c:v>
                </c:pt>
                <c:pt idx="93">
                  <c:v>1989.5</c:v>
                </c:pt>
                <c:pt idx="94">
                  <c:v>1989.25</c:v>
                </c:pt>
                <c:pt idx="95">
                  <c:v>1989</c:v>
                </c:pt>
                <c:pt idx="96">
                  <c:v>1988.75</c:v>
                </c:pt>
                <c:pt idx="97">
                  <c:v>1988.5</c:v>
                </c:pt>
                <c:pt idx="98">
                  <c:v>1988.25</c:v>
                </c:pt>
                <c:pt idx="99">
                  <c:v>1988</c:v>
                </c:pt>
                <c:pt idx="100">
                  <c:v>1987.75</c:v>
                </c:pt>
                <c:pt idx="101">
                  <c:v>1987.5</c:v>
                </c:pt>
                <c:pt idx="102">
                  <c:v>1987.25</c:v>
                </c:pt>
                <c:pt idx="103">
                  <c:v>1987</c:v>
                </c:pt>
                <c:pt idx="104">
                  <c:v>1986.75</c:v>
                </c:pt>
                <c:pt idx="105">
                  <c:v>1986.5</c:v>
                </c:pt>
                <c:pt idx="106">
                  <c:v>1986.25</c:v>
                </c:pt>
                <c:pt idx="107">
                  <c:v>1986</c:v>
                </c:pt>
                <c:pt idx="108">
                  <c:v>1985.75</c:v>
                </c:pt>
                <c:pt idx="109">
                  <c:v>1985.5</c:v>
                </c:pt>
                <c:pt idx="110">
                  <c:v>1985.25</c:v>
                </c:pt>
                <c:pt idx="111">
                  <c:v>1985</c:v>
                </c:pt>
                <c:pt idx="112">
                  <c:v>1984.75</c:v>
                </c:pt>
                <c:pt idx="113">
                  <c:v>1984.5</c:v>
                </c:pt>
                <c:pt idx="114">
                  <c:v>1984.25</c:v>
                </c:pt>
                <c:pt idx="115">
                  <c:v>1984</c:v>
                </c:pt>
                <c:pt idx="116">
                  <c:v>1983.75</c:v>
                </c:pt>
                <c:pt idx="117">
                  <c:v>1983.5</c:v>
                </c:pt>
                <c:pt idx="118">
                  <c:v>1983.25</c:v>
                </c:pt>
                <c:pt idx="119">
                  <c:v>1983</c:v>
                </c:pt>
                <c:pt idx="120">
                  <c:v>1982.75</c:v>
                </c:pt>
                <c:pt idx="121">
                  <c:v>1982.5</c:v>
                </c:pt>
                <c:pt idx="122">
                  <c:v>1982.25</c:v>
                </c:pt>
                <c:pt idx="123">
                  <c:v>1982</c:v>
                </c:pt>
                <c:pt idx="124">
                  <c:v>1981.75</c:v>
                </c:pt>
                <c:pt idx="125">
                  <c:v>1981.5</c:v>
                </c:pt>
                <c:pt idx="126">
                  <c:v>1981.25</c:v>
                </c:pt>
                <c:pt idx="127">
                  <c:v>1981</c:v>
                </c:pt>
                <c:pt idx="128">
                  <c:v>1980.75</c:v>
                </c:pt>
                <c:pt idx="129">
                  <c:v>1980.5</c:v>
                </c:pt>
                <c:pt idx="130">
                  <c:v>1980.25</c:v>
                </c:pt>
                <c:pt idx="131">
                  <c:v>1980</c:v>
                </c:pt>
                <c:pt idx="132">
                  <c:v>1979.75</c:v>
                </c:pt>
                <c:pt idx="133">
                  <c:v>1979.5</c:v>
                </c:pt>
                <c:pt idx="134">
                  <c:v>1979.25</c:v>
                </c:pt>
                <c:pt idx="135">
                  <c:v>1979</c:v>
                </c:pt>
                <c:pt idx="136">
                  <c:v>1978.75</c:v>
                </c:pt>
                <c:pt idx="137">
                  <c:v>1978.5</c:v>
                </c:pt>
                <c:pt idx="138">
                  <c:v>1978.25</c:v>
                </c:pt>
                <c:pt idx="139">
                  <c:v>1978</c:v>
                </c:pt>
                <c:pt idx="140">
                  <c:v>1977.75</c:v>
                </c:pt>
                <c:pt idx="141">
                  <c:v>1977.5</c:v>
                </c:pt>
                <c:pt idx="142">
                  <c:v>1977.25</c:v>
                </c:pt>
                <c:pt idx="143">
                  <c:v>1977</c:v>
                </c:pt>
                <c:pt idx="144">
                  <c:v>1976.75</c:v>
                </c:pt>
                <c:pt idx="145">
                  <c:v>1976.5</c:v>
                </c:pt>
                <c:pt idx="146">
                  <c:v>1976.25</c:v>
                </c:pt>
                <c:pt idx="147">
                  <c:v>1976</c:v>
                </c:pt>
                <c:pt idx="148">
                  <c:v>1975.75</c:v>
                </c:pt>
                <c:pt idx="149">
                  <c:v>1975.5</c:v>
                </c:pt>
                <c:pt idx="150">
                  <c:v>1975.25</c:v>
                </c:pt>
                <c:pt idx="151">
                  <c:v>1975</c:v>
                </c:pt>
              </c:numCache>
            </c:numRef>
          </c:xVal>
          <c:yVal>
            <c:numRef>
              <c:f>Valeurs!$E$5:$E$156</c:f>
              <c:numCache>
                <c:formatCode>General</c:formatCode>
                <c:ptCount val="152"/>
                <c:pt idx="0">
                  <c:v>10.199999999999999</c:v>
                </c:pt>
                <c:pt idx="1">
                  <c:v>9.9</c:v>
                </c:pt>
                <c:pt idx="2">
                  <c:v>9.8000000000000007</c:v>
                </c:pt>
                <c:pt idx="3">
                  <c:v>9.6</c:v>
                </c:pt>
                <c:pt idx="4">
                  <c:v>9.4</c:v>
                </c:pt>
                <c:pt idx="5">
                  <c:v>9.1999999999999993</c:v>
                </c:pt>
                <c:pt idx="6">
                  <c:v>9.1</c:v>
                </c:pt>
                <c:pt idx="7">
                  <c:v>9.1</c:v>
                </c:pt>
                <c:pt idx="8">
                  <c:v>9.3000000000000007</c:v>
                </c:pt>
                <c:pt idx="9">
                  <c:v>9.3000000000000007</c:v>
                </c:pt>
                <c:pt idx="10">
                  <c:v>9.3000000000000007</c:v>
                </c:pt>
                <c:pt idx="11">
                  <c:v>9.4</c:v>
                </c:pt>
                <c:pt idx="12">
                  <c:v>9.6</c:v>
                </c:pt>
                <c:pt idx="13">
                  <c:v>9.1999999999999993</c:v>
                </c:pt>
                <c:pt idx="14">
                  <c:v>9.1999999999999993</c:v>
                </c:pt>
                <c:pt idx="15">
                  <c:v>8.6</c:v>
                </c:pt>
                <c:pt idx="16">
                  <c:v>7.8</c:v>
                </c:pt>
                <c:pt idx="17">
                  <c:v>7.4</c:v>
                </c:pt>
                <c:pt idx="18">
                  <c:v>7.3</c:v>
                </c:pt>
                <c:pt idx="19">
                  <c:v>7.1</c:v>
                </c:pt>
                <c:pt idx="20">
                  <c:v>7.5</c:v>
                </c:pt>
                <c:pt idx="21">
                  <c:v>8</c:v>
                </c:pt>
                <c:pt idx="22">
                  <c:v>8.1</c:v>
                </c:pt>
                <c:pt idx="23">
                  <c:v>8.4</c:v>
                </c:pt>
                <c:pt idx="24">
                  <c:v>8.4</c:v>
                </c:pt>
                <c:pt idx="25">
                  <c:v>8.9</c:v>
                </c:pt>
                <c:pt idx="26">
                  <c:v>8.9</c:v>
                </c:pt>
                <c:pt idx="27">
                  <c:v>9.1</c:v>
                </c:pt>
                <c:pt idx="28">
                  <c:v>9.1</c:v>
                </c:pt>
                <c:pt idx="29">
                  <c:v>9</c:v>
                </c:pt>
                <c:pt idx="30">
                  <c:v>8.8000000000000007</c:v>
                </c:pt>
                <c:pt idx="31">
                  <c:v>8.6999999999999993</c:v>
                </c:pt>
                <c:pt idx="32">
                  <c:v>8.9</c:v>
                </c:pt>
                <c:pt idx="33">
                  <c:v>8.9</c:v>
                </c:pt>
                <c:pt idx="34">
                  <c:v>8.8000000000000007</c:v>
                </c:pt>
                <c:pt idx="35">
                  <c:v>8.9</c:v>
                </c:pt>
                <c:pt idx="36">
                  <c:v>8.8000000000000007</c:v>
                </c:pt>
                <c:pt idx="37">
                  <c:v>8.4</c:v>
                </c:pt>
                <c:pt idx="38">
                  <c:v>8.5</c:v>
                </c:pt>
                <c:pt idx="39">
                  <c:v>8.3000000000000007</c:v>
                </c:pt>
                <c:pt idx="40">
                  <c:v>8</c:v>
                </c:pt>
                <c:pt idx="41">
                  <c:v>7.9</c:v>
                </c:pt>
                <c:pt idx="42">
                  <c:v>7.8</c:v>
                </c:pt>
                <c:pt idx="43">
                  <c:v>7.8</c:v>
                </c:pt>
                <c:pt idx="44">
                  <c:v>7.8</c:v>
                </c:pt>
                <c:pt idx="45">
                  <c:v>7.7</c:v>
                </c:pt>
                <c:pt idx="46">
                  <c:v>7.7</c:v>
                </c:pt>
                <c:pt idx="47">
                  <c:v>7.8</c:v>
                </c:pt>
                <c:pt idx="48">
                  <c:v>8</c:v>
                </c:pt>
                <c:pt idx="49">
                  <c:v>8.3000000000000007</c:v>
                </c:pt>
                <c:pt idx="50">
                  <c:v>8.6999999999999993</c:v>
                </c:pt>
                <c:pt idx="51">
                  <c:v>9.1</c:v>
                </c:pt>
                <c:pt idx="52">
                  <c:v>9.5</c:v>
                </c:pt>
                <c:pt idx="53">
                  <c:v>9.9</c:v>
                </c:pt>
                <c:pt idx="54">
                  <c:v>10.199999999999999</c:v>
                </c:pt>
                <c:pt idx="55">
                  <c:v>10.3</c:v>
                </c:pt>
                <c:pt idx="56">
                  <c:v>10.199999999999999</c:v>
                </c:pt>
                <c:pt idx="57">
                  <c:v>10.199999999999999</c:v>
                </c:pt>
                <c:pt idx="58">
                  <c:v>10.3</c:v>
                </c:pt>
                <c:pt idx="59">
                  <c:v>10.4</c:v>
                </c:pt>
                <c:pt idx="60">
                  <c:v>10.6</c:v>
                </c:pt>
                <c:pt idx="61">
                  <c:v>10.7</c:v>
                </c:pt>
                <c:pt idx="62">
                  <c:v>10.8</c:v>
                </c:pt>
                <c:pt idx="63">
                  <c:v>10.8</c:v>
                </c:pt>
                <c:pt idx="64">
                  <c:v>10.6</c:v>
                </c:pt>
                <c:pt idx="65">
                  <c:v>10.6</c:v>
                </c:pt>
                <c:pt idx="66">
                  <c:v>10.6</c:v>
                </c:pt>
                <c:pt idx="67">
                  <c:v>10.4</c:v>
                </c:pt>
                <c:pt idx="68">
                  <c:v>10</c:v>
                </c:pt>
                <c:pt idx="69">
                  <c:v>9.9</c:v>
                </c:pt>
                <c:pt idx="70">
                  <c:v>10</c:v>
                </c:pt>
                <c:pt idx="71">
                  <c:v>10.3</c:v>
                </c:pt>
                <c:pt idx="72">
                  <c:v>10.4</c:v>
                </c:pt>
                <c:pt idx="73">
                  <c:v>10.7</c:v>
                </c:pt>
                <c:pt idx="74">
                  <c:v>10.8</c:v>
                </c:pt>
                <c:pt idx="75">
                  <c:v>10.7</c:v>
                </c:pt>
                <c:pt idx="76">
                  <c:v>10.5</c:v>
                </c:pt>
                <c:pt idx="77">
                  <c:v>10.199999999999999</c:v>
                </c:pt>
                <c:pt idx="78">
                  <c:v>9.9</c:v>
                </c:pt>
                <c:pt idx="79">
                  <c:v>9.6</c:v>
                </c:pt>
                <c:pt idx="80">
                  <c:v>9.3000000000000007</c:v>
                </c:pt>
                <c:pt idx="81">
                  <c:v>9.1</c:v>
                </c:pt>
                <c:pt idx="82">
                  <c:v>8.9</c:v>
                </c:pt>
                <c:pt idx="83">
                  <c:v>8.6999999999999993</c:v>
                </c:pt>
                <c:pt idx="84">
                  <c:v>8.5</c:v>
                </c:pt>
                <c:pt idx="85">
                  <c:v>8.1999999999999993</c:v>
                </c:pt>
                <c:pt idx="86">
                  <c:v>8</c:v>
                </c:pt>
                <c:pt idx="87">
                  <c:v>7.8</c:v>
                </c:pt>
                <c:pt idx="88">
                  <c:v>7.9</c:v>
                </c:pt>
                <c:pt idx="89">
                  <c:v>7.9</c:v>
                </c:pt>
                <c:pt idx="90">
                  <c:v>8</c:v>
                </c:pt>
                <c:pt idx="91">
                  <c:v>8</c:v>
                </c:pt>
                <c:pt idx="92">
                  <c:v>8</c:v>
                </c:pt>
                <c:pt idx="93">
                  <c:v>8.1</c:v>
                </c:pt>
                <c:pt idx="94">
                  <c:v>8.1999999999999993</c:v>
                </c:pt>
                <c:pt idx="95">
                  <c:v>8.4</c:v>
                </c:pt>
                <c:pt idx="96">
                  <c:v>8.6</c:v>
                </c:pt>
                <c:pt idx="97">
                  <c:v>8.8000000000000007</c:v>
                </c:pt>
                <c:pt idx="98">
                  <c:v>8.8000000000000007</c:v>
                </c:pt>
                <c:pt idx="99">
                  <c:v>8.9</c:v>
                </c:pt>
                <c:pt idx="100">
                  <c:v>9</c:v>
                </c:pt>
                <c:pt idx="101">
                  <c:v>9.1</c:v>
                </c:pt>
                <c:pt idx="102">
                  <c:v>9.1999999999999993</c:v>
                </c:pt>
                <c:pt idx="103">
                  <c:v>9.1</c:v>
                </c:pt>
                <c:pt idx="104">
                  <c:v>9</c:v>
                </c:pt>
                <c:pt idx="105">
                  <c:v>9</c:v>
                </c:pt>
                <c:pt idx="106">
                  <c:v>8.9</c:v>
                </c:pt>
                <c:pt idx="107">
                  <c:v>8.8000000000000007</c:v>
                </c:pt>
                <c:pt idx="108">
                  <c:v>8.9</c:v>
                </c:pt>
                <c:pt idx="109">
                  <c:v>8.9</c:v>
                </c:pt>
                <c:pt idx="110">
                  <c:v>8.8000000000000007</c:v>
                </c:pt>
                <c:pt idx="111">
                  <c:v>8.9</c:v>
                </c:pt>
                <c:pt idx="112">
                  <c:v>8.6999999999999993</c:v>
                </c:pt>
                <c:pt idx="113">
                  <c:v>8.5</c:v>
                </c:pt>
                <c:pt idx="114">
                  <c:v>8.3000000000000007</c:v>
                </c:pt>
                <c:pt idx="115">
                  <c:v>7.9</c:v>
                </c:pt>
                <c:pt idx="116">
                  <c:v>7.5</c:v>
                </c:pt>
                <c:pt idx="117">
                  <c:v>7.2</c:v>
                </c:pt>
                <c:pt idx="118">
                  <c:v>7</c:v>
                </c:pt>
                <c:pt idx="119">
                  <c:v>7</c:v>
                </c:pt>
                <c:pt idx="120">
                  <c:v>7</c:v>
                </c:pt>
                <c:pt idx="121">
                  <c:v>7</c:v>
                </c:pt>
                <c:pt idx="122">
                  <c:v>6.8</c:v>
                </c:pt>
                <c:pt idx="123">
                  <c:v>6.7</c:v>
                </c:pt>
                <c:pt idx="124">
                  <c:v>6.6</c:v>
                </c:pt>
                <c:pt idx="125">
                  <c:v>6.5</c:v>
                </c:pt>
                <c:pt idx="126">
                  <c:v>6.2</c:v>
                </c:pt>
                <c:pt idx="127">
                  <c:v>5.9</c:v>
                </c:pt>
                <c:pt idx="128">
                  <c:v>5.6</c:v>
                </c:pt>
                <c:pt idx="129">
                  <c:v>5.3</c:v>
                </c:pt>
                <c:pt idx="130">
                  <c:v>5.3</c:v>
                </c:pt>
                <c:pt idx="131">
                  <c:v>5.2</c:v>
                </c:pt>
                <c:pt idx="132">
                  <c:v>5.2</c:v>
                </c:pt>
                <c:pt idx="133">
                  <c:v>5.0999999999999996</c:v>
                </c:pt>
                <c:pt idx="134">
                  <c:v>5</c:v>
                </c:pt>
                <c:pt idx="135">
                  <c:v>4.9000000000000004</c:v>
                </c:pt>
                <c:pt idx="136">
                  <c:v>4.8</c:v>
                </c:pt>
                <c:pt idx="137">
                  <c:v>4.5999999999999996</c:v>
                </c:pt>
                <c:pt idx="138">
                  <c:v>4.3</c:v>
                </c:pt>
                <c:pt idx="139">
                  <c:v>4.2</c:v>
                </c:pt>
                <c:pt idx="140">
                  <c:v>4.4000000000000004</c:v>
                </c:pt>
                <c:pt idx="141">
                  <c:v>4.5</c:v>
                </c:pt>
                <c:pt idx="142">
                  <c:v>4.3</c:v>
                </c:pt>
                <c:pt idx="143">
                  <c:v>4</c:v>
                </c:pt>
                <c:pt idx="144">
                  <c:v>3.8</c:v>
                </c:pt>
                <c:pt idx="145">
                  <c:v>3.8</c:v>
                </c:pt>
                <c:pt idx="146">
                  <c:v>3.8</c:v>
                </c:pt>
                <c:pt idx="147">
                  <c:v>3.8</c:v>
                </c:pt>
                <c:pt idx="148">
                  <c:v>3.7</c:v>
                </c:pt>
                <c:pt idx="149">
                  <c:v>3.6</c:v>
                </c:pt>
                <c:pt idx="150">
                  <c:v>3.3</c:v>
                </c:pt>
                <c:pt idx="151">
                  <c:v>3</c:v>
                </c:pt>
              </c:numCache>
            </c:numRef>
          </c:yVal>
          <c:smooth val="1"/>
          <c:extLst>
            <c:ext xmlns:c16="http://schemas.microsoft.com/office/drawing/2014/chart" uri="{C3380CC4-5D6E-409C-BE32-E72D297353CC}">
              <c16:uniqueId val="{00000003-78B1-428E-9477-8866D8E72034}"/>
            </c:ext>
          </c:extLst>
        </c:ser>
        <c:dLbls>
          <c:showLegendKey val="0"/>
          <c:showVal val="0"/>
          <c:showCatName val="0"/>
          <c:showSerName val="0"/>
          <c:showPercent val="0"/>
          <c:showBubbleSize val="0"/>
        </c:dLbls>
        <c:axId val="106292736"/>
        <c:axId val="106294272"/>
      </c:scatterChart>
      <c:valAx>
        <c:axId val="106292736"/>
        <c:scaling>
          <c:orientation val="minMax"/>
          <c:max val="2012"/>
          <c:min val="2006"/>
        </c:scaling>
        <c:delete val="0"/>
        <c:axPos val="b"/>
        <c:majorGridlines>
          <c:spPr>
            <a:ln>
              <a:noFill/>
            </a:ln>
          </c:spPr>
        </c:majorGridlines>
        <c:minorGridlines>
          <c:spPr>
            <a:ln>
              <a:noFill/>
            </a:ln>
          </c:spPr>
        </c:minorGridlines>
        <c:numFmt formatCode="General" sourceLinked="1"/>
        <c:majorTickMark val="out"/>
        <c:minorTickMark val="none"/>
        <c:tickLblPos val="nextTo"/>
        <c:crossAx val="106294272"/>
        <c:crosses val="autoZero"/>
        <c:crossBetween val="midCat"/>
      </c:valAx>
      <c:valAx>
        <c:axId val="106294272"/>
        <c:scaling>
          <c:orientation val="minMax"/>
          <c:max val="11"/>
          <c:min val="-3"/>
        </c:scaling>
        <c:delete val="0"/>
        <c:axPos val="l"/>
        <c:majorGridlines/>
        <c:minorGridlines>
          <c:spPr>
            <a:ln>
              <a:noFill/>
            </a:ln>
          </c:spPr>
        </c:minorGridlines>
        <c:numFmt formatCode="General" sourceLinked="1"/>
        <c:majorTickMark val="out"/>
        <c:minorTickMark val="none"/>
        <c:tickLblPos val="nextTo"/>
        <c:crossAx val="106292736"/>
        <c:crosses val="autoZero"/>
        <c:crossBetween val="midCat"/>
      </c:valAx>
      <c:spPr>
        <a:solidFill>
          <a:sysClr val="window" lastClr="FFFFFF">
            <a:alpha val="87000"/>
          </a:sysClr>
        </a:solidFill>
      </c:spPr>
    </c:plotArea>
    <c:plotVisOnly val="1"/>
    <c:dispBlanksAs val="gap"/>
    <c:showDLblsOverMax val="0"/>
  </c:chart>
  <c:spPr>
    <a:solidFill>
      <a:sysClr val="window" lastClr="FFFFFF">
        <a:alpha val="0"/>
      </a:sysClr>
    </a:solidFill>
    <a:ln w="3175" cap="flat" cmpd="sng" algn="ctr">
      <a:solidFill>
        <a:schemeClr val="accent5"/>
      </a:solidFill>
      <a:prstDash val="solid"/>
    </a:ln>
    <a:effectLst>
      <a:outerShdw blurRad="50800" dist="50800" dir="5400000" algn="ctr" rotWithShape="0">
        <a:srgbClr val="000000">
          <a:alpha val="62000"/>
        </a:srgbClr>
      </a:outerShdw>
    </a:effectLst>
  </c:spPr>
  <c:txPr>
    <a:bodyPr/>
    <a:lstStyle/>
    <a:p>
      <a:pPr>
        <a:defRPr>
          <a:solidFill>
            <a:schemeClr val="dk1"/>
          </a:solidFill>
          <a:latin typeface="+mn-lt"/>
          <a:ea typeface="+mn-ea"/>
          <a:cs typeface="+mn-cs"/>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191957507366904E-2"/>
          <c:y val="5.0925925925925923E-2"/>
          <c:w val="0.53187675073125373"/>
          <c:h val="0.79571011956838733"/>
        </c:manualLayout>
      </c:layout>
      <c:lineChart>
        <c:grouping val="standard"/>
        <c:varyColors val="0"/>
        <c:ser>
          <c:idx val="1"/>
          <c:order val="0"/>
          <c:spPr>
            <a:ln>
              <a:gradFill>
                <a:gsLst>
                  <a:gs pos="0">
                    <a:srgbClr val="59B0B9">
                      <a:lumMod val="75000"/>
                    </a:srgbClr>
                  </a:gs>
                  <a:gs pos="50000">
                    <a:srgbClr val="59B0B9">
                      <a:lumMod val="75000"/>
                    </a:srgbClr>
                  </a:gs>
                  <a:gs pos="58000">
                    <a:srgbClr val="59B0B9">
                      <a:lumMod val="40000"/>
                      <a:lumOff val="60000"/>
                    </a:srgbClr>
                  </a:gs>
                </a:gsLst>
                <a:lin ang="0" scaled="0"/>
              </a:gradFill>
            </a:ln>
          </c:spPr>
          <c:marker>
            <c:symbol val="none"/>
          </c:marker>
          <c:cat>
            <c:numRef>
              <c:f>Feuil1!$A$1:$A$9</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Feuil1!$B$1:$B$9</c:f>
              <c:numCache>
                <c:formatCode>General</c:formatCode>
                <c:ptCount val="9"/>
                <c:pt idx="0">
                  <c:v>100</c:v>
                </c:pt>
                <c:pt idx="1">
                  <c:v>105</c:v>
                </c:pt>
                <c:pt idx="2">
                  <c:v>112</c:v>
                </c:pt>
                <c:pt idx="3">
                  <c:v>125</c:v>
                </c:pt>
                <c:pt idx="4">
                  <c:v>145</c:v>
                </c:pt>
                <c:pt idx="5">
                  <c:v>156</c:v>
                </c:pt>
                <c:pt idx="6">
                  <c:v>168</c:v>
                </c:pt>
                <c:pt idx="7">
                  <c:v>178</c:v>
                </c:pt>
                <c:pt idx="8">
                  <c:v>190</c:v>
                </c:pt>
              </c:numCache>
            </c:numRef>
          </c:val>
          <c:smooth val="0"/>
          <c:extLst>
            <c:ext xmlns:c16="http://schemas.microsoft.com/office/drawing/2014/chart" uri="{C3380CC4-5D6E-409C-BE32-E72D297353CC}">
              <c16:uniqueId val="{00000000-6CE9-4824-B51D-AD3CF8A2C3B1}"/>
            </c:ext>
          </c:extLst>
        </c:ser>
        <c:ser>
          <c:idx val="2"/>
          <c:order val="1"/>
          <c:spPr>
            <a:ln>
              <a:prstDash val="dash"/>
            </a:ln>
          </c:spPr>
          <c:marker>
            <c:symbol val="none"/>
          </c:marker>
          <c:cat>
            <c:numRef>
              <c:f>Feuil1!$A$1:$A$9</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Feuil1!$C$1:$C$9</c:f>
              <c:numCache>
                <c:formatCode>General</c:formatCode>
                <c:ptCount val="9"/>
                <c:pt idx="4">
                  <c:v>145</c:v>
                </c:pt>
                <c:pt idx="5">
                  <c:v>145</c:v>
                </c:pt>
                <c:pt idx="6">
                  <c:v>137</c:v>
                </c:pt>
                <c:pt idx="7">
                  <c:v>133</c:v>
                </c:pt>
                <c:pt idx="8">
                  <c:v>133</c:v>
                </c:pt>
              </c:numCache>
            </c:numRef>
          </c:val>
          <c:smooth val="0"/>
          <c:extLst>
            <c:ext xmlns:c16="http://schemas.microsoft.com/office/drawing/2014/chart" uri="{C3380CC4-5D6E-409C-BE32-E72D297353CC}">
              <c16:uniqueId val="{00000001-6CE9-4824-B51D-AD3CF8A2C3B1}"/>
            </c:ext>
          </c:extLst>
        </c:ser>
        <c:ser>
          <c:idx val="3"/>
          <c:order val="2"/>
          <c:spPr>
            <a:ln>
              <a:prstDash val="dash"/>
            </a:ln>
          </c:spPr>
          <c:marker>
            <c:symbol val="none"/>
          </c:marker>
          <c:cat>
            <c:numRef>
              <c:f>Feuil1!$A$1:$A$9</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Feuil1!$D$1:$D$9</c:f>
              <c:numCache>
                <c:formatCode>General</c:formatCode>
                <c:ptCount val="9"/>
                <c:pt idx="4">
                  <c:v>145</c:v>
                </c:pt>
                <c:pt idx="5">
                  <c:v>132</c:v>
                </c:pt>
                <c:pt idx="6">
                  <c:v>120</c:v>
                </c:pt>
                <c:pt idx="7">
                  <c:v>117</c:v>
                </c:pt>
                <c:pt idx="8">
                  <c:v>117</c:v>
                </c:pt>
              </c:numCache>
            </c:numRef>
          </c:val>
          <c:smooth val="0"/>
          <c:extLst>
            <c:ext xmlns:c16="http://schemas.microsoft.com/office/drawing/2014/chart" uri="{C3380CC4-5D6E-409C-BE32-E72D297353CC}">
              <c16:uniqueId val="{00000002-6CE9-4824-B51D-AD3CF8A2C3B1}"/>
            </c:ext>
          </c:extLst>
        </c:ser>
        <c:dLbls>
          <c:showLegendKey val="0"/>
          <c:showVal val="0"/>
          <c:showCatName val="0"/>
          <c:showSerName val="0"/>
          <c:showPercent val="0"/>
          <c:showBubbleSize val="0"/>
        </c:dLbls>
        <c:smooth val="0"/>
        <c:axId val="106726528"/>
        <c:axId val="106728064"/>
      </c:lineChart>
      <c:catAx>
        <c:axId val="106726528"/>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106728064"/>
        <c:crosses val="autoZero"/>
        <c:auto val="1"/>
        <c:lblAlgn val="ctr"/>
        <c:lblOffset val="100"/>
        <c:noMultiLvlLbl val="0"/>
      </c:catAx>
      <c:valAx>
        <c:axId val="106728064"/>
        <c:scaling>
          <c:orientation val="minMax"/>
          <c:min val="80"/>
        </c:scaling>
        <c:delete val="1"/>
        <c:axPos val="l"/>
        <c:majorGridlines/>
        <c:numFmt formatCode="General" sourceLinked="1"/>
        <c:majorTickMark val="out"/>
        <c:minorTickMark val="none"/>
        <c:tickLblPos val="nextTo"/>
        <c:crossAx val="106726528"/>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461412688643148E-2"/>
          <c:y val="6.3104216264728855E-2"/>
          <c:w val="0.53421907767598742"/>
          <c:h val="0.80195257842060685"/>
        </c:manualLayout>
      </c:layout>
      <c:scatterChart>
        <c:scatterStyle val="smoothMarker"/>
        <c:varyColors val="0"/>
        <c:ser>
          <c:idx val="0"/>
          <c:order val="0"/>
          <c:tx>
            <c:strRef>
              <c:f>Feuil1!$B$1</c:f>
              <c:strCache>
                <c:ptCount val="1"/>
                <c:pt idx="0">
                  <c:v>Constant</c:v>
                </c:pt>
              </c:strCache>
            </c:strRef>
          </c:tx>
          <c:marker>
            <c:symbol val="none"/>
          </c:marker>
          <c:xVal>
            <c:numRef>
              <c:f>Feuil1!$A$2:$A$6</c:f>
              <c:numCache>
                <c:formatCode>General</c:formatCode>
                <c:ptCount val="5"/>
                <c:pt idx="0">
                  <c:v>2010</c:v>
                </c:pt>
                <c:pt idx="1">
                  <c:v>2020</c:v>
                </c:pt>
                <c:pt idx="2">
                  <c:v>2030</c:v>
                </c:pt>
                <c:pt idx="3">
                  <c:v>2040</c:v>
                </c:pt>
                <c:pt idx="4">
                  <c:v>2050</c:v>
                </c:pt>
              </c:numCache>
            </c:numRef>
          </c:xVal>
          <c:yVal>
            <c:numRef>
              <c:f>Feuil1!$B$2:$B$6</c:f>
              <c:numCache>
                <c:formatCode>General</c:formatCode>
                <c:ptCount val="5"/>
                <c:pt idx="0">
                  <c:v>2.27</c:v>
                </c:pt>
                <c:pt idx="1">
                  <c:v>2.27</c:v>
                </c:pt>
                <c:pt idx="2">
                  <c:v>2.27</c:v>
                </c:pt>
                <c:pt idx="3">
                  <c:v>2.27</c:v>
                </c:pt>
                <c:pt idx="4">
                  <c:v>2.27</c:v>
                </c:pt>
              </c:numCache>
            </c:numRef>
          </c:yVal>
          <c:smooth val="1"/>
          <c:extLst>
            <c:ext xmlns:c16="http://schemas.microsoft.com/office/drawing/2014/chart" uri="{C3380CC4-5D6E-409C-BE32-E72D297353CC}">
              <c16:uniqueId val="{00000000-7821-4E43-B4CF-6059874AF881}"/>
            </c:ext>
          </c:extLst>
        </c:ser>
        <c:ser>
          <c:idx val="1"/>
          <c:order val="1"/>
          <c:tx>
            <c:strRef>
              <c:f>Feuil1!$C$1</c:f>
              <c:strCache>
                <c:ptCount val="1"/>
                <c:pt idx="0">
                  <c:v>back to Fr 1990 level</c:v>
                </c:pt>
              </c:strCache>
            </c:strRef>
          </c:tx>
          <c:marker>
            <c:symbol val="none"/>
          </c:marker>
          <c:xVal>
            <c:numRef>
              <c:f>Feuil1!$A$2:$A$6</c:f>
              <c:numCache>
                <c:formatCode>General</c:formatCode>
                <c:ptCount val="5"/>
                <c:pt idx="0">
                  <c:v>2010</c:v>
                </c:pt>
                <c:pt idx="1">
                  <c:v>2020</c:v>
                </c:pt>
                <c:pt idx="2">
                  <c:v>2030</c:v>
                </c:pt>
                <c:pt idx="3">
                  <c:v>2040</c:v>
                </c:pt>
                <c:pt idx="4">
                  <c:v>2050</c:v>
                </c:pt>
              </c:numCache>
            </c:numRef>
          </c:xVal>
          <c:yVal>
            <c:numRef>
              <c:f>Feuil1!$C$2:$C$6</c:f>
              <c:numCache>
                <c:formatCode>General</c:formatCode>
                <c:ptCount val="5"/>
                <c:pt idx="0">
                  <c:v>2.27</c:v>
                </c:pt>
                <c:pt idx="1">
                  <c:v>2.27</c:v>
                </c:pt>
                <c:pt idx="2">
                  <c:v>2.4299999999999997</c:v>
                </c:pt>
                <c:pt idx="3">
                  <c:v>2.59</c:v>
                </c:pt>
                <c:pt idx="4">
                  <c:v>2.59</c:v>
                </c:pt>
              </c:numCache>
            </c:numRef>
          </c:yVal>
          <c:smooth val="1"/>
          <c:extLst>
            <c:ext xmlns:c16="http://schemas.microsoft.com/office/drawing/2014/chart" uri="{C3380CC4-5D6E-409C-BE32-E72D297353CC}">
              <c16:uniqueId val="{00000001-7821-4E43-B4CF-6059874AF881}"/>
            </c:ext>
          </c:extLst>
        </c:ser>
        <c:ser>
          <c:idx val="2"/>
          <c:order val="2"/>
          <c:tx>
            <c:strRef>
              <c:f>Feuil1!$D$1</c:f>
              <c:strCache>
                <c:ptCount val="1"/>
                <c:pt idx="0">
                  <c:v>back to Fr 1975 level</c:v>
                </c:pt>
              </c:strCache>
            </c:strRef>
          </c:tx>
          <c:marker>
            <c:symbol val="none"/>
          </c:marker>
          <c:xVal>
            <c:numRef>
              <c:f>Feuil1!$A$2:$A$6</c:f>
              <c:numCache>
                <c:formatCode>General</c:formatCode>
                <c:ptCount val="5"/>
                <c:pt idx="0">
                  <c:v>2010</c:v>
                </c:pt>
                <c:pt idx="1">
                  <c:v>2020</c:v>
                </c:pt>
                <c:pt idx="2">
                  <c:v>2030</c:v>
                </c:pt>
                <c:pt idx="3">
                  <c:v>2040</c:v>
                </c:pt>
                <c:pt idx="4">
                  <c:v>2050</c:v>
                </c:pt>
              </c:numCache>
            </c:numRef>
          </c:xVal>
          <c:yVal>
            <c:numRef>
              <c:f>Feuil1!$D$2:$D$6</c:f>
              <c:numCache>
                <c:formatCode>General</c:formatCode>
                <c:ptCount val="5"/>
                <c:pt idx="0">
                  <c:v>2.27</c:v>
                </c:pt>
                <c:pt idx="1">
                  <c:v>2.27</c:v>
                </c:pt>
                <c:pt idx="2">
                  <c:v>2.5649999999999999</c:v>
                </c:pt>
                <c:pt idx="3">
                  <c:v>2.86</c:v>
                </c:pt>
                <c:pt idx="4">
                  <c:v>2.9</c:v>
                </c:pt>
              </c:numCache>
            </c:numRef>
          </c:yVal>
          <c:smooth val="1"/>
          <c:extLst>
            <c:ext xmlns:c16="http://schemas.microsoft.com/office/drawing/2014/chart" uri="{C3380CC4-5D6E-409C-BE32-E72D297353CC}">
              <c16:uniqueId val="{00000002-7821-4E43-B4CF-6059874AF881}"/>
            </c:ext>
          </c:extLst>
        </c:ser>
        <c:ser>
          <c:idx val="3"/>
          <c:order val="3"/>
          <c:tx>
            <c:strRef>
              <c:f>Feuil1!$E$1</c:f>
              <c:strCache>
                <c:ptCount val="1"/>
                <c:pt idx="0">
                  <c:v>INSEE trend High</c:v>
                </c:pt>
              </c:strCache>
            </c:strRef>
          </c:tx>
          <c:marker>
            <c:symbol val="none"/>
          </c:marker>
          <c:xVal>
            <c:numRef>
              <c:f>Feuil1!$A$2:$A$6</c:f>
              <c:numCache>
                <c:formatCode>General</c:formatCode>
                <c:ptCount val="5"/>
                <c:pt idx="0">
                  <c:v>2010</c:v>
                </c:pt>
                <c:pt idx="1">
                  <c:v>2020</c:v>
                </c:pt>
                <c:pt idx="2">
                  <c:v>2030</c:v>
                </c:pt>
                <c:pt idx="3">
                  <c:v>2040</c:v>
                </c:pt>
                <c:pt idx="4">
                  <c:v>2050</c:v>
                </c:pt>
              </c:numCache>
            </c:numRef>
          </c:xVal>
          <c:yVal>
            <c:numRef>
              <c:f>Feuil1!$E$2:$E$6</c:f>
              <c:numCache>
                <c:formatCode>General</c:formatCode>
                <c:ptCount val="5"/>
                <c:pt idx="0">
                  <c:v>2.27</c:v>
                </c:pt>
                <c:pt idx="1">
                  <c:v>2.17</c:v>
                </c:pt>
                <c:pt idx="2">
                  <c:v>2.0699999999999998</c:v>
                </c:pt>
                <c:pt idx="3">
                  <c:v>2.04</c:v>
                </c:pt>
                <c:pt idx="4">
                  <c:v>2.04</c:v>
                </c:pt>
              </c:numCache>
            </c:numRef>
          </c:yVal>
          <c:smooth val="1"/>
          <c:extLst>
            <c:ext xmlns:c16="http://schemas.microsoft.com/office/drawing/2014/chart" uri="{C3380CC4-5D6E-409C-BE32-E72D297353CC}">
              <c16:uniqueId val="{00000003-7821-4E43-B4CF-6059874AF881}"/>
            </c:ext>
          </c:extLst>
        </c:ser>
        <c:ser>
          <c:idx val="4"/>
          <c:order val="4"/>
          <c:tx>
            <c:strRef>
              <c:f>Feuil1!$F$1</c:f>
              <c:strCache>
                <c:ptCount val="1"/>
                <c:pt idx="0">
                  <c:v>INSEE trend LOW</c:v>
                </c:pt>
              </c:strCache>
            </c:strRef>
          </c:tx>
          <c:marker>
            <c:symbol val="none"/>
          </c:marker>
          <c:xVal>
            <c:numRef>
              <c:f>Feuil1!$A$2:$A$6</c:f>
              <c:numCache>
                <c:formatCode>General</c:formatCode>
                <c:ptCount val="5"/>
                <c:pt idx="0">
                  <c:v>2010</c:v>
                </c:pt>
                <c:pt idx="1">
                  <c:v>2020</c:v>
                </c:pt>
                <c:pt idx="2">
                  <c:v>2030</c:v>
                </c:pt>
                <c:pt idx="3">
                  <c:v>2040</c:v>
                </c:pt>
                <c:pt idx="4">
                  <c:v>2050</c:v>
                </c:pt>
              </c:numCache>
            </c:numRef>
          </c:xVal>
          <c:yVal>
            <c:numRef>
              <c:f>Feuil1!$F$2:$F$6</c:f>
              <c:numCache>
                <c:formatCode>General</c:formatCode>
                <c:ptCount val="5"/>
                <c:pt idx="0">
                  <c:v>2.27</c:v>
                </c:pt>
                <c:pt idx="1">
                  <c:v>2.1800000000000002</c:v>
                </c:pt>
                <c:pt idx="2">
                  <c:v>2.1</c:v>
                </c:pt>
                <c:pt idx="3">
                  <c:v>2.08</c:v>
                </c:pt>
                <c:pt idx="4">
                  <c:v>2.08</c:v>
                </c:pt>
              </c:numCache>
            </c:numRef>
          </c:yVal>
          <c:smooth val="1"/>
          <c:extLst>
            <c:ext xmlns:c16="http://schemas.microsoft.com/office/drawing/2014/chart" uri="{C3380CC4-5D6E-409C-BE32-E72D297353CC}">
              <c16:uniqueId val="{00000004-7821-4E43-B4CF-6059874AF881}"/>
            </c:ext>
          </c:extLst>
        </c:ser>
        <c:dLbls>
          <c:showLegendKey val="0"/>
          <c:showVal val="0"/>
          <c:showCatName val="0"/>
          <c:showSerName val="0"/>
          <c:showPercent val="0"/>
          <c:showBubbleSize val="0"/>
        </c:dLbls>
        <c:axId val="106930176"/>
        <c:axId val="106931712"/>
      </c:scatterChart>
      <c:valAx>
        <c:axId val="106930176"/>
        <c:scaling>
          <c:orientation val="minMax"/>
          <c:max val="2050"/>
          <c:min val="2010"/>
        </c:scaling>
        <c:delete val="0"/>
        <c:axPos val="b"/>
        <c:numFmt formatCode="General" sourceLinked="1"/>
        <c:majorTickMark val="out"/>
        <c:minorTickMark val="none"/>
        <c:tickLblPos val="nextTo"/>
        <c:crossAx val="106931712"/>
        <c:crosses val="autoZero"/>
        <c:crossBetween val="midCat"/>
      </c:valAx>
      <c:valAx>
        <c:axId val="106931712"/>
        <c:scaling>
          <c:orientation val="minMax"/>
          <c:min val="1.7"/>
        </c:scaling>
        <c:delete val="0"/>
        <c:axPos val="l"/>
        <c:majorGridlines/>
        <c:numFmt formatCode="General" sourceLinked="1"/>
        <c:majorTickMark val="out"/>
        <c:minorTickMark val="none"/>
        <c:tickLblPos val="nextTo"/>
        <c:txPr>
          <a:bodyPr/>
          <a:lstStyle/>
          <a:p>
            <a:pPr>
              <a:defRPr sz="1100" b="1"/>
            </a:pPr>
            <a:endParaRPr lang="fr-FR"/>
          </a:p>
        </c:txPr>
        <c:crossAx val="106930176"/>
        <c:crosses val="autoZero"/>
        <c:crossBetween val="midCat"/>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dirty="0">
                <a:solidFill>
                  <a:schemeClr val="accent1">
                    <a:lumMod val="50000"/>
                  </a:schemeClr>
                </a:solidFill>
              </a:rPr>
              <a:t>Valeurs en 2040 par rapport à l'hypothèse "taille des ménages constante (2010)"</a:t>
            </a:r>
          </a:p>
        </c:rich>
      </c:tx>
      <c:overlay val="1"/>
    </c:title>
    <c:autoTitleDeleted val="0"/>
    <c:plotArea>
      <c:layout>
        <c:manualLayout>
          <c:layoutTarget val="inner"/>
          <c:xMode val="edge"/>
          <c:yMode val="edge"/>
          <c:x val="0.32946410132209869"/>
          <c:y val="0.14977958007177777"/>
          <c:w val="0.41988052117282826"/>
          <c:h val="0.75553206425791208"/>
        </c:manualLayout>
      </c:layout>
      <c:barChart>
        <c:barDir val="bar"/>
        <c:grouping val="clustered"/>
        <c:varyColors val="0"/>
        <c:ser>
          <c:idx val="0"/>
          <c:order val="0"/>
          <c:tx>
            <c:strRef>
              <c:f>'Resultats COHOUSING'!$M$151</c:f>
              <c:strCache>
                <c:ptCount val="1"/>
                <c:pt idx="0">
                  <c:v>/à taille ménages de 1990</c:v>
                </c:pt>
              </c:strCache>
            </c:strRef>
          </c:tx>
          <c:invertIfNegative val="0"/>
          <c:dLbls>
            <c:spPr>
              <a:noFill/>
              <a:ln>
                <a:noFill/>
              </a:ln>
              <a:effectLst/>
            </c:spPr>
            <c:txPr>
              <a:bodyPr/>
              <a:lstStyle/>
              <a:p>
                <a:pPr>
                  <a:defRPr sz="11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'Resultats COHOUSING'!$F$2:$L$2</c:f>
              <c:strCache>
                <c:ptCount val="6"/>
                <c:pt idx="0">
                  <c:v>Total Déchets issus de la production</c:v>
                </c:pt>
                <c:pt idx="1">
                  <c:v>Déchets dangereux issus du secteur production</c:v>
                </c:pt>
                <c:pt idx="2">
                  <c:v>Emissions GES liées à la production</c:v>
                </c:pt>
                <c:pt idx="3">
                  <c:v>Conso énergie primaire globale liée à la production</c:v>
                </c:pt>
                <c:pt idx="4">
                  <c:v>Consommation finale agrégée</c:v>
                </c:pt>
                <c:pt idx="5">
                  <c:v>Nb Ménages</c:v>
                </c:pt>
              </c:strCache>
            </c:strRef>
          </c:cat>
          <c:val>
            <c:numRef>
              <c:f>'Resultats COHOUSING'!$B$151:$L$151</c:f>
              <c:numCache>
                <c:formatCode>0%</c:formatCode>
                <c:ptCount val="6"/>
                <c:pt idx="0">
                  <c:v>-0.10591480782142992</c:v>
                </c:pt>
                <c:pt idx="1">
                  <c:v>-5.0900028285848609E-2</c:v>
                </c:pt>
                <c:pt idx="2">
                  <c:v>-2.5150305369210146E-2</c:v>
                </c:pt>
                <c:pt idx="3">
                  <c:v>-3.5553304587627399E-2</c:v>
                </c:pt>
                <c:pt idx="4">
                  <c:v>-3.5331502097524781E-2</c:v>
                </c:pt>
                <c:pt idx="5">
                  <c:v>-0.12355212360654899</c:v>
                </c:pt>
              </c:numCache>
            </c:numRef>
          </c:val>
          <c:extLst>
            <c:ext xmlns:c16="http://schemas.microsoft.com/office/drawing/2014/chart" uri="{C3380CC4-5D6E-409C-BE32-E72D297353CC}">
              <c16:uniqueId val="{00000000-3346-471F-B4BC-0B5229AE7FEF}"/>
            </c:ext>
          </c:extLst>
        </c:ser>
        <c:ser>
          <c:idx val="1"/>
          <c:order val="1"/>
          <c:tx>
            <c:strRef>
              <c:f>'Resultats COHOUSING'!$M$152</c:f>
              <c:strCache>
                <c:ptCount val="1"/>
                <c:pt idx="0">
                  <c:v>/à taille ménages 1975</c:v>
                </c:pt>
              </c:strCache>
            </c:strRef>
          </c:tx>
          <c:invertIfNegative val="0"/>
          <c:dLbls>
            <c:spPr>
              <a:noFill/>
              <a:ln>
                <a:noFill/>
              </a:ln>
              <a:effectLst/>
            </c:spPr>
            <c:txPr>
              <a:bodyPr/>
              <a:lstStyle/>
              <a:p>
                <a:pPr>
                  <a:defRPr sz="11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'Resultats COHOUSING'!$F$2:$L$2</c:f>
              <c:strCache>
                <c:ptCount val="6"/>
                <c:pt idx="0">
                  <c:v>Total Déchets issus de la production</c:v>
                </c:pt>
                <c:pt idx="1">
                  <c:v>Déchets dangereux issus du secteur production</c:v>
                </c:pt>
                <c:pt idx="2">
                  <c:v>Emissions GES liées à la production</c:v>
                </c:pt>
                <c:pt idx="3">
                  <c:v>Conso énergie primaire globale liée à la production</c:v>
                </c:pt>
                <c:pt idx="4">
                  <c:v>Consommation finale agrégée</c:v>
                </c:pt>
                <c:pt idx="5">
                  <c:v>Nb Ménages</c:v>
                </c:pt>
              </c:strCache>
            </c:strRef>
          </c:cat>
          <c:val>
            <c:numRef>
              <c:f>'Resultats COHOUSING'!$B$152:$L$152</c:f>
              <c:numCache>
                <c:formatCode>0%</c:formatCode>
                <c:ptCount val="6"/>
                <c:pt idx="0">
                  <c:v>-0.1826173048349099</c:v>
                </c:pt>
                <c:pt idx="1">
                  <c:v>-8.8250420384634154E-2</c:v>
                </c:pt>
                <c:pt idx="2">
                  <c:v>-4.3873745495189187E-2</c:v>
                </c:pt>
                <c:pt idx="3">
                  <c:v>-6.2210564014856917E-2</c:v>
                </c:pt>
                <c:pt idx="4">
                  <c:v>-6.2123288763497375E-2</c:v>
                </c:pt>
                <c:pt idx="5">
                  <c:v>-0.21724137938487642</c:v>
                </c:pt>
              </c:numCache>
            </c:numRef>
          </c:val>
          <c:extLst>
            <c:ext xmlns:c16="http://schemas.microsoft.com/office/drawing/2014/chart" uri="{C3380CC4-5D6E-409C-BE32-E72D297353CC}">
              <c16:uniqueId val="{00000001-3346-471F-B4BC-0B5229AE7FEF}"/>
            </c:ext>
          </c:extLst>
        </c:ser>
        <c:ser>
          <c:idx val="2"/>
          <c:order val="2"/>
          <c:tx>
            <c:strRef>
              <c:f>'Resultats COHOUSING'!$M$153</c:f>
              <c:strCache>
                <c:ptCount val="1"/>
                <c:pt idx="0">
                  <c:v>/à Proj. centrale de taille des ménages INSEE</c:v>
                </c:pt>
              </c:strCache>
            </c:strRef>
          </c:tx>
          <c:invertIfNegative val="0"/>
          <c:dLbls>
            <c:spPr>
              <a:noFill/>
              <a:ln>
                <a:noFill/>
              </a:ln>
              <a:effectLst/>
            </c:spPr>
            <c:txPr>
              <a:bodyPr/>
              <a:lstStyle/>
              <a:p>
                <a:pPr>
                  <a:defRPr sz="11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'Resultats COHOUSING'!$F$2:$L$2</c:f>
              <c:strCache>
                <c:ptCount val="6"/>
                <c:pt idx="0">
                  <c:v>Total Déchets issus de la production</c:v>
                </c:pt>
                <c:pt idx="1">
                  <c:v>Déchets dangereux issus du secteur production</c:v>
                </c:pt>
                <c:pt idx="2">
                  <c:v>Emissions GES liées à la production</c:v>
                </c:pt>
                <c:pt idx="3">
                  <c:v>Conso énergie primaire globale liée à la production</c:v>
                </c:pt>
                <c:pt idx="4">
                  <c:v>Consommation finale agrégée</c:v>
                </c:pt>
                <c:pt idx="5">
                  <c:v>Nb Ménages</c:v>
                </c:pt>
              </c:strCache>
            </c:strRef>
          </c:cat>
          <c:val>
            <c:numRef>
              <c:f>'Resultats COHOUSING'!$B$153:$L$153</c:f>
              <c:numCache>
                <c:formatCode>0%</c:formatCode>
                <c:ptCount val="6"/>
                <c:pt idx="0">
                  <c:v>7.030907301478484E-2</c:v>
                </c:pt>
                <c:pt idx="1">
                  <c:v>3.5928505324916538E-2</c:v>
                </c:pt>
                <c:pt idx="2">
                  <c:v>1.9007596361079182E-2</c:v>
                </c:pt>
                <c:pt idx="3">
                  <c:v>2.7775787649382044E-2</c:v>
                </c:pt>
                <c:pt idx="4">
                  <c:v>2.9151705083191537E-2</c:v>
                </c:pt>
                <c:pt idx="5">
                  <c:v>0.10194174774464626</c:v>
                </c:pt>
              </c:numCache>
            </c:numRef>
          </c:val>
          <c:extLst>
            <c:ext xmlns:c16="http://schemas.microsoft.com/office/drawing/2014/chart" uri="{C3380CC4-5D6E-409C-BE32-E72D297353CC}">
              <c16:uniqueId val="{00000002-3346-471F-B4BC-0B5229AE7FEF}"/>
            </c:ext>
          </c:extLst>
        </c:ser>
        <c:dLbls>
          <c:dLblPos val="outEnd"/>
          <c:showLegendKey val="0"/>
          <c:showVal val="1"/>
          <c:showCatName val="0"/>
          <c:showSerName val="0"/>
          <c:showPercent val="0"/>
          <c:showBubbleSize val="0"/>
        </c:dLbls>
        <c:gapWidth val="150"/>
        <c:axId val="107301120"/>
        <c:axId val="107319296"/>
      </c:barChart>
      <c:catAx>
        <c:axId val="107301120"/>
        <c:scaling>
          <c:orientation val="minMax"/>
        </c:scaling>
        <c:delete val="0"/>
        <c:axPos val="l"/>
        <c:numFmt formatCode="General" sourceLinked="0"/>
        <c:majorTickMark val="out"/>
        <c:minorTickMark val="none"/>
        <c:tickLblPos val="low"/>
        <c:txPr>
          <a:bodyPr anchor="ctr" anchorCtr="1"/>
          <a:lstStyle/>
          <a:p>
            <a:pPr>
              <a:defRPr sz="1000" b="0" i="0"/>
            </a:pPr>
            <a:endParaRPr lang="fr-FR"/>
          </a:p>
        </c:txPr>
        <c:crossAx val="107319296"/>
        <c:crosses val="autoZero"/>
        <c:auto val="0"/>
        <c:lblAlgn val="ctr"/>
        <c:lblOffset val="100"/>
        <c:noMultiLvlLbl val="0"/>
      </c:catAx>
      <c:valAx>
        <c:axId val="107319296"/>
        <c:scaling>
          <c:orientation val="minMax"/>
          <c:max val="0.1"/>
        </c:scaling>
        <c:delete val="0"/>
        <c:axPos val="b"/>
        <c:majorGridlines/>
        <c:numFmt formatCode="0%" sourceLinked="1"/>
        <c:majorTickMark val="out"/>
        <c:minorTickMark val="none"/>
        <c:tickLblPos val="nextTo"/>
        <c:crossAx val="107301120"/>
        <c:crosses val="autoZero"/>
        <c:crossBetween val="between"/>
      </c:valAx>
    </c:plotArea>
    <c:legend>
      <c:legendPos val="r"/>
      <c:layout>
        <c:manualLayout>
          <c:xMode val="edge"/>
          <c:yMode val="edge"/>
          <c:x val="0.7933175133930177"/>
          <c:y val="0.14294254884806065"/>
          <c:w val="0.2047021177147377"/>
          <c:h val="0.66318861184018663"/>
        </c:manualLayout>
      </c:layout>
      <c:overlay val="0"/>
      <c:txPr>
        <a:bodyPr/>
        <a:lstStyle/>
        <a:p>
          <a:pPr>
            <a:defRPr sz="1100" b="0" i="1"/>
          </a:pPr>
          <a:endParaRPr lang="fr-F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i="1">
                <a:solidFill>
                  <a:schemeClr val="accent1">
                    <a:lumMod val="75000"/>
                  </a:schemeClr>
                </a:solidFill>
              </a:defRPr>
            </a:pPr>
            <a:r>
              <a:rPr lang="fr-FR" sz="1400" i="1" u="sng" dirty="0">
                <a:solidFill>
                  <a:schemeClr val="accent1">
                    <a:lumMod val="75000"/>
                  </a:schemeClr>
                </a:solidFill>
              </a:rPr>
              <a:t>Valeurs</a:t>
            </a:r>
            <a:r>
              <a:rPr lang="fr-FR" sz="1400" i="1" u="sng" baseline="0" dirty="0">
                <a:solidFill>
                  <a:schemeClr val="accent1">
                    <a:lumMod val="75000"/>
                  </a:schemeClr>
                </a:solidFill>
              </a:rPr>
              <a:t> en 2040 par rapport au scénario « configuration des flux 2010 »</a:t>
            </a:r>
            <a:endParaRPr lang="fr-FR" sz="1400" i="1" u="sng" dirty="0">
              <a:solidFill>
                <a:schemeClr val="accent1">
                  <a:lumMod val="75000"/>
                </a:schemeClr>
              </a:solidFill>
            </a:endParaRPr>
          </a:p>
        </c:rich>
      </c:tx>
      <c:layout>
        <c:manualLayout>
          <c:xMode val="edge"/>
          <c:yMode val="edge"/>
          <c:x val="0.22158395327869554"/>
          <c:y val="0"/>
        </c:manualLayout>
      </c:layout>
      <c:overlay val="0"/>
    </c:title>
    <c:autoTitleDeleted val="0"/>
    <c:plotArea>
      <c:layout>
        <c:manualLayout>
          <c:layoutTarget val="inner"/>
          <c:xMode val="edge"/>
          <c:yMode val="edge"/>
          <c:x val="0.4279567121804948"/>
          <c:y val="0.12607135343726533"/>
          <c:w val="0.47650554852879595"/>
          <c:h val="0.74374953971155944"/>
        </c:manualLayout>
      </c:layout>
      <c:barChart>
        <c:barDir val="bar"/>
        <c:grouping val="clustered"/>
        <c:varyColors val="0"/>
        <c:ser>
          <c:idx val="0"/>
          <c:order val="0"/>
          <c:tx>
            <c:strRef>
              <c:f>ReLocalization!$X$81</c:f>
              <c:strCache>
                <c:ptCount val="1"/>
                <c:pt idx="0">
                  <c:v>1980</c:v>
                </c:pt>
              </c:strCache>
            </c:strRef>
          </c:tx>
          <c:spPr>
            <a:solidFill>
              <a:schemeClr val="accent5"/>
            </a:solidFill>
          </c:spPr>
          <c:invertIfNegative val="0"/>
          <c:dLbls>
            <c:spPr>
              <a:noFill/>
              <a:ln>
                <a:noFill/>
              </a:ln>
              <a:effectLst/>
            </c:spPr>
            <c:txPr>
              <a:bodyPr/>
              <a:lstStyle/>
              <a:p>
                <a:pPr>
                  <a:defRPr sz="105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ReLocalization!$Y$80:$AD$80</c:f>
              <c:strCache>
                <c:ptCount val="6"/>
                <c:pt idx="0">
                  <c:v>Production Totale</c:v>
                </c:pt>
                <c:pt idx="1">
                  <c:v>Emplois EQTP</c:v>
                </c:pt>
                <c:pt idx="2">
                  <c:v>Emissions GES liées à la Production Domestique</c:v>
                </c:pt>
                <c:pt idx="3">
                  <c:v>Conso Energie pour la Production Domestique</c:v>
                </c:pt>
                <c:pt idx="4">
                  <c:v>Emissions GES globales liées à la production</c:v>
                </c:pt>
                <c:pt idx="5">
                  <c:v>Conso Energie Globale liée à la production</c:v>
                </c:pt>
              </c:strCache>
            </c:strRef>
          </c:cat>
          <c:val>
            <c:numRef>
              <c:f>ReLocalization!$Y$81:$AD$81</c:f>
              <c:numCache>
                <c:formatCode>0%</c:formatCode>
                <c:ptCount val="6"/>
                <c:pt idx="0">
                  <c:v>9.1259588720795426E-2</c:v>
                </c:pt>
                <c:pt idx="1">
                  <c:v>7.2413638216535681E-2</c:v>
                </c:pt>
                <c:pt idx="2">
                  <c:v>5.3242849444949947E-2</c:v>
                </c:pt>
                <c:pt idx="3">
                  <c:v>4.9677095751514022E-2</c:v>
                </c:pt>
                <c:pt idx="4">
                  <c:v>-6.2264275795823276E-2</c:v>
                </c:pt>
                <c:pt idx="5">
                  <c:v>-5.3712067147943743E-2</c:v>
                </c:pt>
              </c:numCache>
            </c:numRef>
          </c:val>
          <c:extLst>
            <c:ext xmlns:c16="http://schemas.microsoft.com/office/drawing/2014/chart" uri="{C3380CC4-5D6E-409C-BE32-E72D297353CC}">
              <c16:uniqueId val="{00000000-4214-4A8B-BD17-74B3F75ED37E}"/>
            </c:ext>
          </c:extLst>
        </c:ser>
        <c:ser>
          <c:idx val="1"/>
          <c:order val="1"/>
          <c:tx>
            <c:strRef>
              <c:f>ReLocalization!$X$82</c:f>
              <c:strCache>
                <c:ptCount val="1"/>
                <c:pt idx="0">
                  <c:v>1970</c:v>
                </c:pt>
              </c:strCache>
            </c:strRef>
          </c:tx>
          <c:spPr>
            <a:solidFill>
              <a:srgbClr val="00B0F0"/>
            </a:solidFill>
          </c:spPr>
          <c:invertIfNegative val="0"/>
          <c:dLbls>
            <c:spPr>
              <a:noFill/>
              <a:ln>
                <a:noFill/>
              </a:ln>
              <a:effectLst/>
            </c:spPr>
            <c:txPr>
              <a:bodyPr/>
              <a:lstStyle/>
              <a:p>
                <a:pPr>
                  <a:defRPr sz="105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ReLocalization!$Y$80:$AD$80</c:f>
              <c:strCache>
                <c:ptCount val="6"/>
                <c:pt idx="0">
                  <c:v>Production Totale</c:v>
                </c:pt>
                <c:pt idx="1">
                  <c:v>Emplois EQTP</c:v>
                </c:pt>
                <c:pt idx="2">
                  <c:v>Emissions GES liées à la Production Domestique</c:v>
                </c:pt>
                <c:pt idx="3">
                  <c:v>Conso Energie pour la Production Domestique</c:v>
                </c:pt>
                <c:pt idx="4">
                  <c:v>Emissions GES globales liées à la production</c:v>
                </c:pt>
                <c:pt idx="5">
                  <c:v>Conso Energie Globale liée à la production</c:v>
                </c:pt>
              </c:strCache>
            </c:strRef>
          </c:cat>
          <c:val>
            <c:numRef>
              <c:f>ReLocalization!$Y$82:$AD$82</c:f>
              <c:numCache>
                <c:formatCode>0%</c:formatCode>
                <c:ptCount val="6"/>
                <c:pt idx="0">
                  <c:v>9.3589577534893609E-2</c:v>
                </c:pt>
                <c:pt idx="1">
                  <c:v>7.5425720349361569E-2</c:v>
                </c:pt>
                <c:pt idx="2">
                  <c:v>4.447921607894112E-2</c:v>
                </c:pt>
                <c:pt idx="3">
                  <c:v>6.0619912170331913E-2</c:v>
                </c:pt>
                <c:pt idx="4">
                  <c:v>-9.3414819969436347E-2</c:v>
                </c:pt>
                <c:pt idx="5">
                  <c:v>-8.1034854220241703E-2</c:v>
                </c:pt>
              </c:numCache>
            </c:numRef>
          </c:val>
          <c:extLst>
            <c:ext xmlns:c16="http://schemas.microsoft.com/office/drawing/2014/chart" uri="{C3380CC4-5D6E-409C-BE32-E72D297353CC}">
              <c16:uniqueId val="{00000001-4214-4A8B-BD17-74B3F75ED37E}"/>
            </c:ext>
          </c:extLst>
        </c:ser>
        <c:ser>
          <c:idx val="2"/>
          <c:order val="2"/>
          <c:tx>
            <c:strRef>
              <c:f>ReLocalization!$X$83</c:f>
              <c:strCache>
                <c:ptCount val="1"/>
                <c:pt idx="0">
                  <c:v>1960</c:v>
                </c:pt>
              </c:strCache>
            </c:strRef>
          </c:tx>
          <c:spPr>
            <a:solidFill>
              <a:srgbClr val="92D050"/>
            </a:solidFill>
          </c:spPr>
          <c:invertIfNegative val="0"/>
          <c:dLbls>
            <c:spPr>
              <a:noFill/>
              <a:ln>
                <a:noFill/>
              </a:ln>
              <a:effectLst/>
            </c:spPr>
            <c:txPr>
              <a:bodyPr/>
              <a:lstStyle/>
              <a:p>
                <a:pPr>
                  <a:defRPr sz="105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ReLocalization!$Y$80:$AD$80</c:f>
              <c:strCache>
                <c:ptCount val="6"/>
                <c:pt idx="0">
                  <c:v>Production Totale</c:v>
                </c:pt>
                <c:pt idx="1">
                  <c:v>Emplois EQTP</c:v>
                </c:pt>
                <c:pt idx="2">
                  <c:v>Emissions GES liées à la Production Domestique</c:v>
                </c:pt>
                <c:pt idx="3">
                  <c:v>Conso Energie pour la Production Domestique</c:v>
                </c:pt>
                <c:pt idx="4">
                  <c:v>Emissions GES globales liées à la production</c:v>
                </c:pt>
                <c:pt idx="5">
                  <c:v>Conso Energie Globale liée à la production</c:v>
                </c:pt>
              </c:strCache>
            </c:strRef>
          </c:cat>
          <c:val>
            <c:numRef>
              <c:f>ReLocalization!$Y$83:$AD$83</c:f>
              <c:numCache>
                <c:formatCode>0%</c:formatCode>
                <c:ptCount val="6"/>
                <c:pt idx="0">
                  <c:v>0.20006331756677409</c:v>
                </c:pt>
                <c:pt idx="1">
                  <c:v>0.15443423315559657</c:v>
                </c:pt>
                <c:pt idx="2">
                  <c:v>0.10499648969465158</c:v>
                </c:pt>
                <c:pt idx="3">
                  <c:v>0.15562550378605811</c:v>
                </c:pt>
                <c:pt idx="4">
                  <c:v>-6.496117517607225E-2</c:v>
                </c:pt>
                <c:pt idx="5">
                  <c:v>-3.5457559745173062E-2</c:v>
                </c:pt>
              </c:numCache>
            </c:numRef>
          </c:val>
          <c:extLst>
            <c:ext xmlns:c16="http://schemas.microsoft.com/office/drawing/2014/chart" uri="{C3380CC4-5D6E-409C-BE32-E72D297353CC}">
              <c16:uniqueId val="{00000002-4214-4A8B-BD17-74B3F75ED37E}"/>
            </c:ext>
          </c:extLst>
        </c:ser>
        <c:dLbls>
          <c:showLegendKey val="0"/>
          <c:showVal val="0"/>
          <c:showCatName val="0"/>
          <c:showSerName val="0"/>
          <c:showPercent val="0"/>
          <c:showBubbleSize val="0"/>
        </c:dLbls>
        <c:gapWidth val="150"/>
        <c:axId val="107384192"/>
        <c:axId val="107414656"/>
      </c:barChart>
      <c:catAx>
        <c:axId val="107384192"/>
        <c:scaling>
          <c:orientation val="minMax"/>
        </c:scaling>
        <c:delete val="0"/>
        <c:axPos val="l"/>
        <c:numFmt formatCode="General" sourceLinked="0"/>
        <c:majorTickMark val="out"/>
        <c:minorTickMark val="none"/>
        <c:tickLblPos val="low"/>
        <c:txPr>
          <a:bodyPr/>
          <a:lstStyle/>
          <a:p>
            <a:pPr>
              <a:defRPr sz="1200"/>
            </a:pPr>
            <a:endParaRPr lang="fr-FR"/>
          </a:p>
        </c:txPr>
        <c:crossAx val="107414656"/>
        <c:crosses val="autoZero"/>
        <c:auto val="1"/>
        <c:lblAlgn val="ctr"/>
        <c:lblOffset val="100"/>
        <c:noMultiLvlLbl val="0"/>
      </c:catAx>
      <c:valAx>
        <c:axId val="107414656"/>
        <c:scaling>
          <c:orientation val="minMax"/>
          <c:max val="0.30000000000000004"/>
          <c:min val="-0.2"/>
        </c:scaling>
        <c:delete val="0"/>
        <c:axPos val="b"/>
        <c:majorGridlines/>
        <c:numFmt formatCode="0%" sourceLinked="1"/>
        <c:majorTickMark val="out"/>
        <c:minorTickMark val="none"/>
        <c:tickLblPos val="nextTo"/>
        <c:txPr>
          <a:bodyPr/>
          <a:lstStyle/>
          <a:p>
            <a:pPr>
              <a:defRPr sz="1400"/>
            </a:pPr>
            <a:endParaRPr lang="fr-FR"/>
          </a:p>
        </c:txPr>
        <c:crossAx val="107384192"/>
        <c:crosses val="autoZero"/>
        <c:crossBetween val="between"/>
      </c:valAx>
    </c:plotArea>
    <c:legend>
      <c:legendPos val="r"/>
      <c:overlay val="0"/>
    </c:legend>
    <c:plotVisOnly val="1"/>
    <c:dispBlanksAs val="gap"/>
    <c:showDLblsOverMax val="0"/>
  </c:chart>
  <c:txPr>
    <a:bodyPr/>
    <a:lstStyle/>
    <a:p>
      <a:pPr>
        <a:defRPr sz="12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Evolution</a:t>
            </a:r>
            <a:r>
              <a:rPr lang="en-US" baseline="0"/>
              <a:t> 2010-</a:t>
            </a:r>
            <a:r>
              <a:rPr lang="en-US"/>
              <a:t>2050</a:t>
            </a:r>
          </a:p>
        </c:rich>
      </c:tx>
      <c:overlay val="0"/>
    </c:title>
    <c:autoTitleDeleted val="0"/>
    <c:plotArea>
      <c:layout>
        <c:manualLayout>
          <c:layoutTarget val="inner"/>
          <c:xMode val="edge"/>
          <c:yMode val="edge"/>
          <c:x val="0.45071623986223752"/>
          <c:y val="0.15093505706608681"/>
          <c:w val="0.51156277774691705"/>
          <c:h val="0.75898348466959431"/>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 (2)'!$B$2:$T$2</c:f>
              <c:strCache>
                <c:ptCount val="8"/>
                <c:pt idx="0">
                  <c:v>Consommation finale Agrégée</c:v>
                </c:pt>
                <c:pt idx="1">
                  <c:v>Production Totale agrégée</c:v>
                </c:pt>
                <c:pt idx="2">
                  <c:v>Quantité de travail</c:v>
                </c:pt>
                <c:pt idx="3">
                  <c:v>Emplois en EQTP</c:v>
                </c:pt>
                <c:pt idx="4">
                  <c:v>Emissions GES liées à la production</c:v>
                </c:pt>
                <c:pt idx="5">
                  <c:v>Conso d'énergie globale liée à la production</c:v>
                </c:pt>
                <c:pt idx="6">
                  <c:v>Déchets liés à la production</c:v>
                </c:pt>
                <c:pt idx="7">
                  <c:v>Déchets dangereux liés à la production</c:v>
                </c:pt>
              </c:strCache>
            </c:strRef>
          </c:cat>
          <c:val>
            <c:numRef>
              <c:f>'Feuil1 (2)'!$B$17:$T$17</c:f>
              <c:numCache>
                <c:formatCode>0%</c:formatCode>
                <c:ptCount val="8"/>
                <c:pt idx="0">
                  <c:v>-1.5666086393742118E-2</c:v>
                </c:pt>
                <c:pt idx="1">
                  <c:v>-5.0170722409478508E-2</c:v>
                </c:pt>
                <c:pt idx="2">
                  <c:v>-0.13797076937759734</c:v>
                </c:pt>
                <c:pt idx="3">
                  <c:v>-0.13494235538262833</c:v>
                </c:pt>
                <c:pt idx="4">
                  <c:v>-0.41842035786772069</c:v>
                </c:pt>
                <c:pt idx="5">
                  <c:v>-0.24427397406743068</c:v>
                </c:pt>
                <c:pt idx="6">
                  <c:v>-0.19655236279164257</c:v>
                </c:pt>
                <c:pt idx="7">
                  <c:v>-0.10665054161889209</c:v>
                </c:pt>
              </c:numCache>
            </c:numRef>
          </c:val>
          <c:extLst>
            <c:ext xmlns:c16="http://schemas.microsoft.com/office/drawing/2014/chart" uri="{C3380CC4-5D6E-409C-BE32-E72D297353CC}">
              <c16:uniqueId val="{00000000-0046-4053-AECB-55276BD25925}"/>
            </c:ext>
          </c:extLst>
        </c:ser>
        <c:dLbls>
          <c:showLegendKey val="0"/>
          <c:showVal val="0"/>
          <c:showCatName val="0"/>
          <c:showSerName val="0"/>
          <c:showPercent val="0"/>
          <c:showBubbleSize val="0"/>
        </c:dLbls>
        <c:gapWidth val="150"/>
        <c:axId val="106969344"/>
        <c:axId val="106991616"/>
      </c:barChart>
      <c:catAx>
        <c:axId val="106969344"/>
        <c:scaling>
          <c:orientation val="minMax"/>
        </c:scaling>
        <c:delete val="0"/>
        <c:axPos val="l"/>
        <c:numFmt formatCode="General" sourceLinked="0"/>
        <c:majorTickMark val="out"/>
        <c:minorTickMark val="none"/>
        <c:tickLblPos val="low"/>
        <c:crossAx val="106991616"/>
        <c:crosses val="autoZero"/>
        <c:auto val="1"/>
        <c:lblAlgn val="ctr"/>
        <c:lblOffset val="100"/>
        <c:noMultiLvlLbl val="0"/>
      </c:catAx>
      <c:valAx>
        <c:axId val="106991616"/>
        <c:scaling>
          <c:orientation val="minMax"/>
        </c:scaling>
        <c:delete val="0"/>
        <c:axPos val="b"/>
        <c:majorGridlines/>
        <c:numFmt formatCode="0%" sourceLinked="1"/>
        <c:majorTickMark val="out"/>
        <c:minorTickMark val="none"/>
        <c:tickLblPos val="nextTo"/>
        <c:crossAx val="1069693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lumMod val="75000"/>
                  </a:schemeClr>
                </a:solidFill>
              </a:defRPr>
            </a:pPr>
            <a:r>
              <a:rPr lang="fr-FR" dirty="0">
                <a:solidFill>
                  <a:schemeClr val="accent1">
                    <a:lumMod val="75000"/>
                  </a:schemeClr>
                </a:solidFill>
              </a:rPr>
              <a:t>Structure de l’emploi en termes de CSP</a:t>
            </a:r>
          </a:p>
        </c:rich>
      </c:tx>
      <c:layout>
        <c:manualLayout>
          <c:xMode val="edge"/>
          <c:yMode val="edge"/>
          <c:x val="0.35821377373119861"/>
          <c:y val="0"/>
        </c:manualLayout>
      </c:layout>
      <c:overlay val="0"/>
    </c:title>
    <c:autoTitleDeleted val="0"/>
    <c:plotArea>
      <c:layout>
        <c:manualLayout>
          <c:layoutTarget val="inner"/>
          <c:xMode val="edge"/>
          <c:yMode val="edge"/>
          <c:x val="0.39300874890638671"/>
          <c:y val="0.21082895888013997"/>
          <c:w val="0.38860258092738409"/>
          <c:h val="0.64767096821230674"/>
        </c:manualLayout>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4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2050</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600"/>
      </a:pPr>
      <a:endParaRPr lang="fr-F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0.51179</cdr:x>
      <cdr:y>0.23617</cdr:y>
    </cdr:from>
    <cdr:to>
      <cdr:x>0.5172</cdr:x>
      <cdr:y>0.96502</cdr:y>
    </cdr:to>
    <cdr:cxnSp macro="">
      <cdr:nvCxnSpPr>
        <cdr:cNvPr id="8" name="Connecteur droit 7">
          <a:extLst xmlns:a="http://schemas.openxmlformats.org/drawingml/2006/main">
            <a:ext uri="{FF2B5EF4-FFF2-40B4-BE49-F238E27FC236}">
              <a16:creationId xmlns:a16="http://schemas.microsoft.com/office/drawing/2014/main" id="{CC9E2060-7C84-4286-ACC6-DF4F629EE33E}"/>
            </a:ext>
          </a:extLst>
        </cdr:cNvPr>
        <cdr:cNvCxnSpPr/>
      </cdr:nvCxnSpPr>
      <cdr:spPr>
        <a:xfrm xmlns:a="http://schemas.openxmlformats.org/drawingml/2006/main" flipH="1" flipV="1">
          <a:off x="2985070" y="681093"/>
          <a:ext cx="31602" cy="2101894"/>
        </a:xfrm>
        <a:prstGeom xmlns:a="http://schemas.openxmlformats.org/drawingml/2006/main" prst="line">
          <a:avLst/>
        </a:prstGeom>
        <a:ln xmlns:a="http://schemas.openxmlformats.org/drawingml/2006/main">
          <a:prstDash val="sysDash"/>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0.59259</cdr:x>
      <cdr:y>0.22451</cdr:y>
    </cdr:from>
    <cdr:to>
      <cdr:x>0.59791</cdr:x>
      <cdr:y>0.96713</cdr:y>
    </cdr:to>
    <cdr:cxnSp macro="">
      <cdr:nvCxnSpPr>
        <cdr:cNvPr id="9" name="Connecteur droit 8">
          <a:extLst xmlns:a="http://schemas.openxmlformats.org/drawingml/2006/main">
            <a:ext uri="{FF2B5EF4-FFF2-40B4-BE49-F238E27FC236}">
              <a16:creationId xmlns:a16="http://schemas.microsoft.com/office/drawing/2014/main" id="{F9516C4A-6D5E-482D-B48E-A13E514B1131}"/>
            </a:ext>
          </a:extLst>
        </cdr:cNvPr>
        <cdr:cNvCxnSpPr/>
      </cdr:nvCxnSpPr>
      <cdr:spPr>
        <a:xfrm xmlns:a="http://schemas.openxmlformats.org/drawingml/2006/main" flipH="1" flipV="1">
          <a:off x="3456384" y="647464"/>
          <a:ext cx="31029" cy="2141625"/>
        </a:xfrm>
        <a:prstGeom xmlns:a="http://schemas.openxmlformats.org/drawingml/2006/main" prst="line">
          <a:avLst/>
        </a:prstGeom>
        <a:ln xmlns:a="http://schemas.openxmlformats.org/drawingml/2006/main">
          <a:prstDash val="sysDash"/>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0.55737</cdr:x>
      <cdr:y>0.105</cdr:y>
    </cdr:from>
    <cdr:to>
      <cdr:x>0.55737</cdr:x>
      <cdr:y>0.60374</cdr:y>
    </cdr:to>
    <cdr:cxnSp macro="">
      <cdr:nvCxnSpPr>
        <cdr:cNvPr id="3" name="Connecteur droit avec flèche 2">
          <a:extLst xmlns:a="http://schemas.openxmlformats.org/drawingml/2006/main">
            <a:ext uri="{FF2B5EF4-FFF2-40B4-BE49-F238E27FC236}">
              <a16:creationId xmlns:a16="http://schemas.microsoft.com/office/drawing/2014/main" id="{20CDD238-6339-48FE-9710-4E3465BC56B8}"/>
            </a:ext>
          </a:extLst>
        </cdr:cNvPr>
        <cdr:cNvCxnSpPr/>
      </cdr:nvCxnSpPr>
      <cdr:spPr>
        <a:xfrm xmlns:a="http://schemas.openxmlformats.org/drawingml/2006/main">
          <a:off x="2016225" y="288032"/>
          <a:ext cx="0" cy="1368144"/>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0.58287</cdr:x>
      <cdr:y>0.2625</cdr:y>
    </cdr:from>
    <cdr:to>
      <cdr:x>0.71277</cdr:x>
      <cdr:y>0.39374</cdr:y>
    </cdr:to>
    <cdr:sp macro="" textlink="">
      <cdr:nvSpPr>
        <cdr:cNvPr id="5" name="ZoneTexte 4"/>
        <cdr:cNvSpPr txBox="1"/>
      </cdr:nvSpPr>
      <cdr:spPr>
        <a:xfrm xmlns:a="http://schemas.openxmlformats.org/drawingml/2006/main">
          <a:off x="2108473" y="720080"/>
          <a:ext cx="469903" cy="360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800" b="1" dirty="0"/>
            <a:t>?</a:t>
          </a:r>
        </a:p>
      </cdr:txBody>
    </cdr:sp>
  </cdr:relSizeAnchor>
  <cdr:relSizeAnchor xmlns:cdr="http://schemas.openxmlformats.org/drawingml/2006/chartDrawing">
    <cdr:from>
      <cdr:x>0.08221</cdr:x>
      <cdr:y>0.0525</cdr:y>
    </cdr:from>
    <cdr:to>
      <cdr:x>0.49325</cdr:x>
      <cdr:y>0.315</cdr:y>
    </cdr:to>
    <cdr:sp macro="" textlink="">
      <cdr:nvSpPr>
        <cdr:cNvPr id="6" name="ZoneTexte 5"/>
        <cdr:cNvSpPr txBox="1"/>
      </cdr:nvSpPr>
      <cdr:spPr>
        <a:xfrm xmlns:a="http://schemas.openxmlformats.org/drawingml/2006/main">
          <a:off x="216024" y="144016"/>
          <a:ext cx="1080120"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0.58234</cdr:x>
      <cdr:y>0.47249</cdr:y>
    </cdr:from>
    <cdr:to>
      <cdr:x>0.9701</cdr:x>
      <cdr:y>0.81374</cdr:y>
    </cdr:to>
    <cdr:sp macro="" textlink="">
      <cdr:nvSpPr>
        <cdr:cNvPr id="7" name="ZoneTexte 6"/>
        <cdr:cNvSpPr txBox="1"/>
      </cdr:nvSpPr>
      <cdr:spPr>
        <a:xfrm xmlns:a="http://schemas.openxmlformats.org/drawingml/2006/main">
          <a:off x="2106567" y="1296135"/>
          <a:ext cx="1402689" cy="936113"/>
        </a:xfrm>
        <a:prstGeom xmlns:a="http://schemas.openxmlformats.org/drawingml/2006/main" prst="rect">
          <a:avLst/>
        </a:prstGeom>
        <a:gradFill xmlns:a="http://schemas.openxmlformats.org/drawingml/2006/main" flip="none" rotWithShape="1">
          <a:gsLst>
            <a:gs pos="0">
              <a:schemeClr val="accent2">
                <a:lumMod val="20000"/>
                <a:lumOff val="80000"/>
              </a:schemeClr>
            </a:gs>
            <a:gs pos="99333">
              <a:schemeClr val="bg1"/>
            </a:gs>
            <a:gs pos="23000">
              <a:srgbClr val="F9FDFD"/>
            </a:gs>
          </a:gsLst>
          <a:lin ang="10800000" scaled="0"/>
          <a:tileRect/>
        </a:gradFill>
        <a:effectLst xmlns:a="http://schemas.openxmlformats.org/drawingml/2006/main">
          <a:glow rad="63500">
            <a:schemeClr val="accent2">
              <a:satMod val="175000"/>
              <a:alpha val="40000"/>
            </a:schemeClr>
          </a:glow>
          <a:softEdge rad="12700"/>
        </a:effectLst>
      </cdr:spPr>
      <cdr:txBody>
        <a:bodyPr xmlns:a="http://schemas.openxmlformats.org/drawingml/2006/main" vertOverflow="clip" wrap="square" rtlCol="0"/>
        <a:lstStyle xmlns:a="http://schemas.openxmlformats.org/drawingml/2006/main"/>
        <a:p xmlns:a="http://schemas.openxmlformats.org/drawingml/2006/main">
          <a:pPr algn="ctr"/>
          <a:r>
            <a:rPr lang="fr-FR" sz="1600" b="1" i="1" dirty="0">
              <a:solidFill>
                <a:srgbClr val="C00000"/>
              </a:solidFill>
            </a:rPr>
            <a:t>« Combien? »</a:t>
          </a:r>
        </a:p>
        <a:p xmlns:a="http://schemas.openxmlformats.org/drawingml/2006/main">
          <a:pPr algn="ctr"/>
          <a:r>
            <a:rPr lang="fr-FR" sz="1600" b="1" i="1" dirty="0">
              <a:solidFill>
                <a:srgbClr val="C00000"/>
              </a:solidFill>
            </a:rPr>
            <a:t>&amp;</a:t>
          </a:r>
        </a:p>
        <a:p xmlns:a="http://schemas.openxmlformats.org/drawingml/2006/main">
          <a:pPr algn="ctr"/>
          <a:r>
            <a:rPr lang="fr-FR" sz="1600" b="1" i="1" dirty="0">
              <a:solidFill>
                <a:srgbClr val="C00000"/>
              </a:solidFill>
            </a:rPr>
            <a:t>« Comment ?»</a:t>
          </a:r>
        </a:p>
      </cdr:txBody>
    </cdr:sp>
  </cdr:relSizeAnchor>
</c:userShapes>
</file>

<file path=ppt/drawings/drawing3.xml><?xml version="1.0" encoding="utf-8"?>
<c:userShapes xmlns:c="http://schemas.openxmlformats.org/drawingml/2006/chart">
  <cdr:relSizeAnchor xmlns:cdr="http://schemas.openxmlformats.org/drawingml/2006/chartDrawing">
    <cdr:from>
      <cdr:x>0.01696</cdr:x>
      <cdr:y>0.5</cdr:y>
    </cdr:from>
    <cdr:to>
      <cdr:x>0.9798</cdr:x>
      <cdr:y>0.50813</cdr:y>
    </cdr:to>
    <cdr:cxnSp macro="">
      <cdr:nvCxnSpPr>
        <cdr:cNvPr id="3" name="Connecteur droit 2">
          <a:extLst xmlns:a="http://schemas.openxmlformats.org/drawingml/2006/main">
            <a:ext uri="{FF2B5EF4-FFF2-40B4-BE49-F238E27FC236}">
              <a16:creationId xmlns:a16="http://schemas.microsoft.com/office/drawing/2014/main" id="{82516AE8-42E4-453B-9996-1E4C9D213FD3}"/>
            </a:ext>
          </a:extLst>
        </cdr:cNvPr>
        <cdr:cNvCxnSpPr/>
      </cdr:nvCxnSpPr>
      <cdr:spPr>
        <a:xfrm xmlns:a="http://schemas.openxmlformats.org/drawingml/2006/main" flipV="1">
          <a:off x="101377" y="1800200"/>
          <a:ext cx="5754541" cy="29285"/>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0.9</cdr:x>
      <cdr:y>0.5</cdr:y>
    </cdr:from>
    <cdr:to>
      <cdr:x>1</cdr:x>
      <cdr:y>0.6</cdr:y>
    </cdr:to>
    <cdr:sp macro="" textlink="">
      <cdr:nvSpPr>
        <cdr:cNvPr id="5" name="ZoneTexte 4"/>
        <cdr:cNvSpPr txBox="1"/>
      </cdr:nvSpPr>
      <cdr:spPr>
        <a:xfrm xmlns:a="http://schemas.openxmlformats.org/drawingml/2006/main">
          <a:off x="6264696" y="1800199"/>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0.01663</cdr:x>
      <cdr:y>0.22307</cdr:y>
    </cdr:from>
    <cdr:to>
      <cdr:x>0.99253</cdr:x>
      <cdr:y>0.22307</cdr:y>
    </cdr:to>
    <cdr:cxnSp macro="">
      <cdr:nvCxnSpPr>
        <cdr:cNvPr id="8" name="Connecteur droit 7">
          <a:extLst xmlns:a="http://schemas.openxmlformats.org/drawingml/2006/main">
            <a:ext uri="{FF2B5EF4-FFF2-40B4-BE49-F238E27FC236}">
              <a16:creationId xmlns:a16="http://schemas.microsoft.com/office/drawing/2014/main" id="{3AB024E2-1B2B-4A11-81E1-9C8721CD9CA3}"/>
            </a:ext>
          </a:extLst>
        </cdr:cNvPr>
        <cdr:cNvCxnSpPr/>
      </cdr:nvCxnSpPr>
      <cdr:spPr>
        <a:xfrm xmlns:a="http://schemas.openxmlformats.org/drawingml/2006/main">
          <a:off x="99392" y="803124"/>
          <a:ext cx="5832648" cy="0"/>
        </a:xfrm>
        <a:prstGeom xmlns:a="http://schemas.openxmlformats.org/drawingml/2006/main" prst="line">
          <a:avLst/>
        </a:prstGeom>
        <a:ln xmlns:a="http://schemas.openxmlformats.org/drawingml/2006/main" w="28575">
          <a:solidFill>
            <a:schemeClr val="accent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1B4A2E-ED8B-489B-98FE-25762B5AF44E}" type="datetimeFigureOut">
              <a:rPr lang="fr-FR"/>
              <a:pPr>
                <a:defRPr/>
              </a:pPr>
              <a:t>11/12/2019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7BFE49-A3A9-4712-9F5A-5738D3A3816C}" type="slidenum">
              <a:rPr lang="fr-FR"/>
              <a:pPr>
                <a:defRPr/>
              </a:pPr>
              <a:t>‹N°›</a:t>
            </a:fld>
            <a:endParaRPr lang="fr-FR"/>
          </a:p>
        </p:txBody>
      </p:sp>
    </p:spTree>
    <p:extLst>
      <p:ext uri="{BB962C8B-B14F-4D97-AF65-F5344CB8AC3E}">
        <p14:creationId xmlns:p14="http://schemas.microsoft.com/office/powerpoint/2010/main" val="1155661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45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FEA4646-31C4-4F51-9B20-E21EA12BFC71}" type="slidenum">
              <a:rPr lang="fr-FR" altLang="fr-FR" smtClean="0"/>
              <a:pPr fontAlgn="base">
                <a:spcBef>
                  <a:spcPct val="0"/>
                </a:spcBef>
                <a:spcAft>
                  <a:spcPct val="0"/>
                </a:spcAft>
                <a:defRPr/>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Puisque je fais de la prospective, l’objectif est d’explorer des futurs possibles, et d’identifier les leviers de changement, afin de choisir les actions qui nous permettront de nous orienter vers des avenirs souhaitables.</a:t>
            </a:r>
          </a:p>
          <a:p>
            <a:pPr eaLnBrk="1" hangingPunct="1">
              <a:spcBef>
                <a:spcPct val="0"/>
              </a:spcBef>
            </a:pPr>
            <a:r>
              <a:rPr lang="fr-FR" altLang="fr-FR" dirty="0"/>
              <a:t>L’action politique et les comportements (qui incluent la demande en bien et services pour la consommation finale) sont donc exogènes dans mon modèle, puisqu’il s’agit d’étudier leur impact.</a:t>
            </a:r>
          </a:p>
          <a:p>
            <a:pPr eaLnBrk="1" hangingPunct="1">
              <a:spcBef>
                <a:spcPct val="0"/>
              </a:spcBef>
            </a:pPr>
            <a:endParaRPr lang="fr-FR" altLang="fr-FR" dirty="0"/>
          </a:p>
        </p:txBody>
      </p:sp>
      <p:sp>
        <p:nvSpPr>
          <p:cNvPr id="809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437D6A-8E89-489B-85B0-16D61AA2D627}" type="slidenum">
              <a:rPr lang="fr-FR" altLang="fr-FR" smtClean="0"/>
              <a:pPr fontAlgn="base">
                <a:spcBef>
                  <a:spcPct val="0"/>
                </a:spcBef>
                <a:spcAft>
                  <a:spcPct val="0"/>
                </a:spcAft>
                <a:defRPr/>
              </a:pPr>
              <a:t>10</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655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793204-3140-4805-B1BF-2811348028C1}" type="slidenum">
              <a:rPr lang="fr-FR" altLang="fr-FR" smtClean="0"/>
              <a:pPr fontAlgn="base">
                <a:spcBef>
                  <a:spcPct val="0"/>
                </a:spcBef>
                <a:spcAft>
                  <a:spcPct val="0"/>
                </a:spcAft>
                <a:defRPr/>
              </a:pPr>
              <a:t>11</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01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5E87D8-F7DB-4ADA-BF37-5EE0D3E25120}" type="slidenum">
              <a:rPr lang="fr-FR" altLang="fr-FR" smtClean="0"/>
              <a:pPr fontAlgn="base">
                <a:spcBef>
                  <a:spcPct val="0"/>
                </a:spcBef>
                <a:spcAft>
                  <a:spcPct val="0"/>
                </a:spcAft>
                <a:defRPr/>
              </a:pPr>
              <a:t>12</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11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64CEE7-3BC9-491D-9A16-8648DAB367CF}" type="slidenum">
              <a:rPr lang="fr-FR" altLang="fr-FR" smtClean="0"/>
              <a:pPr fontAlgn="base">
                <a:spcBef>
                  <a:spcPct val="0"/>
                </a:spcBef>
                <a:spcAft>
                  <a:spcPct val="0"/>
                </a:spcAft>
                <a:defRPr/>
              </a:pPr>
              <a:t>13</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921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12DB1E-8BCC-4314-ACA2-594B75233510}" type="slidenum">
              <a:rPr lang="fr-FR" altLang="fr-FR" smtClean="0"/>
              <a:pPr fontAlgn="base">
                <a:spcBef>
                  <a:spcPct val="0"/>
                </a:spcBef>
                <a:spcAft>
                  <a:spcPct val="0"/>
                </a:spcAft>
                <a:defRPr/>
              </a:pPr>
              <a:t>14</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655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793204-3140-4805-B1BF-2811348028C1}" type="slidenum">
              <a:rPr lang="fr-FR" altLang="fr-FR" smtClean="0"/>
              <a:pPr fontAlgn="base">
                <a:spcBef>
                  <a:spcPct val="0"/>
                </a:spcBef>
                <a:spcAft>
                  <a:spcPct val="0"/>
                </a:spcAft>
                <a:defRPr/>
              </a:pPr>
              <a:t>15</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-Pertinence des catégories conceptuelles:</a:t>
            </a:r>
            <a:r>
              <a:rPr lang="fr-FR" altLang="fr-FR" baseline="0" dirty="0"/>
              <a:t> est-ce que le chômage, l’emploi (BIT), etc. sont des concepts pertinents pour penser l’activité et le travail dans 50 ans?</a:t>
            </a:r>
            <a:endParaRPr lang="fr-FR" altLang="fr-FR" dirty="0"/>
          </a:p>
          <a:p>
            <a:pPr eaLnBrk="1" hangingPunct="1">
              <a:spcBef>
                <a:spcPct val="0"/>
              </a:spcBef>
            </a:pPr>
            <a:r>
              <a:rPr lang="fr-FR" altLang="fr-FR" dirty="0"/>
              <a:t>-Pertinence de nos outils d’analyse, etc.</a:t>
            </a:r>
            <a:r>
              <a:rPr lang="fr-FR" altLang="fr-FR" baseline="0" dirty="0"/>
              <a:t> : Eviter le piège du marteau et du clou: quand on a un marteau dans la tête on a tendance à voir tous les problèmes sous forme de clou.</a:t>
            </a:r>
          </a:p>
          <a:p>
            <a:pPr eaLnBrk="1" hangingPunct="1">
              <a:spcBef>
                <a:spcPct val="0"/>
              </a:spcBef>
            </a:pPr>
            <a:r>
              <a:rPr lang="fr-FR" altLang="fr-FR" dirty="0"/>
              <a:t>La décroissance est une utopie au sens fondamental, et c’est justement pour cela qu’elle a sa place en prospective</a:t>
            </a:r>
          </a:p>
          <a:p>
            <a:pPr eaLnBrk="1" hangingPunct="1">
              <a:spcBef>
                <a:spcPct val="0"/>
              </a:spcBef>
            </a:pPr>
            <a:r>
              <a:rPr lang="fr-FR" altLang="fr-FR" dirty="0"/>
              <a:t>J’ouvrirai sur ces 2 citations,</a:t>
            </a:r>
            <a:r>
              <a:rPr lang="fr-FR" altLang="fr-FR" baseline="0" dirty="0"/>
              <a:t> qui nous rappellent le rôle fondamental de l’utopie, et son lien particulier avec la prospective./ qui nous invitent à penser ou repenser le rôle de l’utopie en prospective</a:t>
            </a:r>
            <a:endParaRPr lang="fr-FR" altLang="fr-FR" dirty="0"/>
          </a:p>
          <a:p>
            <a:pPr eaLnBrk="1" hangingPunct="1">
              <a:spcBef>
                <a:spcPct val="0"/>
              </a:spcBef>
            </a:pPr>
            <a:endParaRPr lang="fr-FR" altLang="fr-FR" dirty="0"/>
          </a:p>
          <a:p>
            <a:pPr algn="l" fontAlgn="auto">
              <a:spcBef>
                <a:spcPts val="0"/>
              </a:spcBef>
              <a:spcAft>
                <a:spcPts val="0"/>
              </a:spcAft>
              <a:defRPr/>
            </a:pPr>
            <a:r>
              <a:rPr lang="fr-FR" dirty="0">
                <a:solidFill>
                  <a:srgbClr val="FF0000"/>
                </a:solidFill>
                <a:latin typeface="+mn-lt"/>
                <a:cs typeface="+mn-cs"/>
              </a:rPr>
              <a:t>****citation déjà faite en amont</a:t>
            </a:r>
          </a:p>
          <a:p>
            <a:pPr algn="l" fontAlgn="auto">
              <a:spcBef>
                <a:spcPts val="0"/>
              </a:spcBef>
              <a:spcAft>
                <a:spcPts val="0"/>
              </a:spcAft>
              <a:defRPr/>
            </a:pPr>
            <a:r>
              <a:rPr lang="fr-FR" sz="1200" i="1" dirty="0">
                <a:solidFill>
                  <a:schemeClr val="accent1">
                    <a:lumMod val="75000"/>
                  </a:schemeClr>
                </a:solidFill>
              </a:rPr>
              <a:t>« Une des « règles du jeu » en matière de prospective est de se donner le droit de tout ré-imaginer, de tout remettre en cause et de tout reconstruire »</a:t>
            </a:r>
          </a:p>
          <a:p>
            <a:pPr algn="l" fontAlgn="auto">
              <a:spcBef>
                <a:spcPts val="0"/>
              </a:spcBef>
              <a:spcAft>
                <a:spcPts val="0"/>
              </a:spcAft>
              <a:defRPr/>
            </a:pPr>
            <a:r>
              <a:rPr lang="fr-FR" sz="1100" dirty="0">
                <a:solidFill>
                  <a:schemeClr val="accent2">
                    <a:lumMod val="75000"/>
                  </a:schemeClr>
                </a:solidFill>
              </a:rPr>
              <a:t> </a:t>
            </a:r>
            <a:r>
              <a:rPr lang="fr-FR" sz="1050" dirty="0">
                <a:solidFill>
                  <a:schemeClr val="accent2">
                    <a:lumMod val="75000"/>
                  </a:schemeClr>
                </a:solidFill>
              </a:rPr>
              <a:t>(B. Schwartz, </a:t>
            </a:r>
            <a:r>
              <a:rPr lang="fr-FR" sz="1050" i="1" dirty="0">
                <a:solidFill>
                  <a:schemeClr val="accent2">
                    <a:lumMod val="75000"/>
                  </a:schemeClr>
                </a:solidFill>
              </a:rPr>
              <a:t>Réflex. prospectives,</a:t>
            </a:r>
            <a:r>
              <a:rPr lang="fr-FR" sz="1050" dirty="0">
                <a:solidFill>
                  <a:schemeClr val="accent2">
                    <a:lumMod val="75000"/>
                  </a:schemeClr>
                </a:solidFill>
              </a:rPr>
              <a:t>1969, p. 3)</a:t>
            </a:r>
          </a:p>
          <a:p>
            <a:pPr algn="r" fontAlgn="auto">
              <a:spcBef>
                <a:spcPts val="0"/>
              </a:spcBef>
              <a:spcAft>
                <a:spcPts val="0"/>
              </a:spcAft>
              <a:defRPr/>
            </a:pPr>
            <a:endParaRPr lang="fr-FR" sz="1050" dirty="0">
              <a:solidFill>
                <a:schemeClr val="accent2">
                  <a:lumMod val="75000"/>
                </a:schemeClr>
              </a:solidFill>
            </a:endParaRPr>
          </a:p>
          <a:p>
            <a:pPr eaLnBrk="1" hangingPunct="1">
              <a:spcBef>
                <a:spcPct val="0"/>
              </a:spcBef>
            </a:pPr>
            <a:r>
              <a:rPr lang="fr-FR" altLang="fr-FR" dirty="0"/>
              <a:t>Puisque le modèle de croissance actuel repose sur des ressources épuisables et ne peut donc se perpétuer indéfiniment, puisque « la croissance pour la croissance », tout comme « l’emploi pour l’emploi » ne sauraient constituer de véritables projets de société, et enfin puisqu’il semble que les alternatives proposées par la Décroissance soient pertinentes, nous pouvons alors élargir notre cadre de réflexion, l’étendre à travers(investir )l’espace libéré par le desserrement des contraintes de compétitivité et de rendement qu’une économie de croissance impose. Et nous pouvons alors essayer d’aborder ces différentes thématiques sous d’autres angles… en commençant par la question fondamentale du sens, celle de l’intégration de ces thématiques dans un projet de société à élaborer collectivement pour les Alpes</a:t>
            </a:r>
          </a:p>
          <a:p>
            <a:pPr eaLnBrk="1" hangingPunct="1">
              <a:spcBef>
                <a:spcPct val="0"/>
              </a:spcBef>
            </a:pPr>
            <a:endParaRPr lang="fr-FR" altLang="fr-FR" dirty="0"/>
          </a:p>
        </p:txBody>
      </p:sp>
      <p:sp>
        <p:nvSpPr>
          <p:cNvPr id="880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1B2137-DD48-4979-B9F9-01D885A1D2C1}" type="slidenum">
              <a:rPr lang="fr-FR" altLang="fr-FR" smtClean="0"/>
              <a:pPr fontAlgn="base">
                <a:spcBef>
                  <a:spcPct val="0"/>
                </a:spcBef>
                <a:spcAft>
                  <a:spcPct val="0"/>
                </a:spcAft>
                <a:defRPr/>
              </a:pPr>
              <a:t>16</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Années 50: dans l’après-guerre: grands bouleversements sociétaux (complexification</a:t>
            </a:r>
            <a:r>
              <a:rPr lang="fr-FR" altLang="fr-FR" baseline="0" dirty="0"/>
              <a:t> des flux, </a:t>
            </a:r>
            <a:r>
              <a:rPr lang="fr-FR" altLang="fr-FR" baseline="0" dirty="0" err="1"/>
              <a:t>etc</a:t>
            </a:r>
            <a:r>
              <a:rPr lang="fr-FR" altLang="fr-FR" baseline="0" dirty="0"/>
              <a:t>) </a:t>
            </a:r>
            <a:r>
              <a:rPr lang="fr-FR" altLang="fr-FR" dirty="0"/>
              <a:t>, techniques,</a:t>
            </a:r>
            <a:r>
              <a:rPr lang="fr-FR" altLang="fr-FR" baseline="0" dirty="0"/>
              <a:t> technologiques et scientifiques, mélange d’inquiétude et d’espoir -&gt; Dans ce contexte: développement des « études du futur »</a:t>
            </a:r>
          </a:p>
          <a:p>
            <a:pPr eaLnBrk="1" hangingPunct="1">
              <a:spcBef>
                <a:spcPct val="0"/>
              </a:spcBef>
            </a:pPr>
            <a:r>
              <a:rPr lang="fr-FR" altLang="fr-FR" baseline="0" dirty="0"/>
              <a:t>Nb: </a:t>
            </a:r>
            <a:r>
              <a:rPr lang="fr-FR" altLang="fr-FR" baseline="0" dirty="0" err="1"/>
              <a:t>monod</a:t>
            </a:r>
            <a:r>
              <a:rPr lang="fr-FR" altLang="fr-FR" baseline="0" dirty="0"/>
              <a:t> 1970: « il y a nécessité de nous ouvrir à une prospective sociale et de ne pas nous cantonner à une prospective technologique… » </a:t>
            </a:r>
            <a:r>
              <a:rPr lang="fr-FR" altLang="fr-FR" baseline="0" dirty="0" err="1"/>
              <a:t>cf</a:t>
            </a:r>
            <a:r>
              <a:rPr lang="fr-FR" altLang="fr-FR" baseline="0" dirty="0"/>
              <a:t> p96 bouquin de </a:t>
            </a:r>
            <a:r>
              <a:rPr lang="fr-FR" altLang="fr-FR" baseline="0" dirty="0" err="1"/>
              <a:t>michel</a:t>
            </a:r>
            <a:r>
              <a:rPr lang="fr-FR" altLang="fr-FR" baseline="0" dirty="0"/>
              <a:t> godet «  la prospective stratégique »</a:t>
            </a:r>
          </a:p>
          <a:p>
            <a:pPr eaLnBrk="1" hangingPunct="1">
              <a:spcBef>
                <a:spcPct val="0"/>
              </a:spcBef>
            </a:pPr>
            <a:endParaRPr lang="fr-FR" altLang="fr-FR" baseline="0" dirty="0"/>
          </a:p>
          <a:p>
            <a:pPr eaLnBrk="1" hangingPunct="1">
              <a:spcBef>
                <a:spcPct val="0"/>
              </a:spcBef>
            </a:pPr>
            <a:r>
              <a:rPr lang="fr-FR" altLang="fr-FR" baseline="0" dirty="0"/>
              <a:t>Ou mettre Hazan </a:t>
            </a:r>
            <a:r>
              <a:rPr lang="fr-FR" altLang="fr-FR" baseline="0" dirty="0" err="1"/>
              <a:t>Ozbekhan</a:t>
            </a:r>
            <a:r>
              <a:rPr lang="fr-FR" altLang="fr-FR" baseline="0" dirty="0"/>
              <a:t>?</a:t>
            </a:r>
            <a:endParaRPr lang="fr-FR" altLang="fr-FR" dirty="0"/>
          </a:p>
        </p:txBody>
      </p:sp>
      <p:sp>
        <p:nvSpPr>
          <p:cNvPr id="655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793204-3140-4805-B1BF-2811348028C1}" type="slidenum">
              <a:rPr lang="fr-FR" altLang="fr-FR" smtClean="0"/>
              <a:pPr fontAlgn="base">
                <a:spcBef>
                  <a:spcPct val="0"/>
                </a:spcBef>
                <a:spcAft>
                  <a:spcPct val="0"/>
                </a:spcAft>
                <a:defRPr/>
              </a:pPr>
              <a:t>18</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318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7258AD-B00C-4740-8FB5-B10A080A9B9C}" type="slidenum">
              <a:rPr lang="fr-FR" altLang="fr-FR" smtClean="0"/>
              <a:pPr fontAlgn="base">
                <a:spcBef>
                  <a:spcPct val="0"/>
                </a:spcBef>
                <a:spcAft>
                  <a:spcPct val="0"/>
                </a:spcAft>
                <a:defRPr/>
              </a:pPr>
              <a:t>19</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Virer la diapo? Remettre le truc sur les modèles avec « modélisation »?</a:t>
            </a:r>
          </a:p>
        </p:txBody>
      </p:sp>
      <p:sp>
        <p:nvSpPr>
          <p:cNvPr id="9421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C85EE3-5AFF-490B-9550-8A9960B217CC}" type="slidenum">
              <a:rPr lang="fr-FR" altLang="fr-FR" smtClean="0"/>
              <a:pPr fontAlgn="base">
                <a:spcBef>
                  <a:spcPct val="0"/>
                </a:spcBef>
                <a:spcAft>
                  <a:spcPct val="0"/>
                </a:spcAft>
                <a:defRPr/>
              </a:pPr>
              <a:t>21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655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793204-3140-4805-B1BF-2811348028C1}" type="slidenum">
              <a:rPr lang="fr-FR" altLang="fr-FR" smtClean="0"/>
              <a:pPr fontAlgn="base">
                <a:spcBef>
                  <a:spcPct val="0"/>
                </a:spcBef>
                <a:spcAft>
                  <a:spcPct val="0"/>
                </a:spcAft>
                <a:defRPr/>
              </a:pPr>
              <a:t>2</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À virer</a:t>
            </a:r>
          </a:p>
        </p:txBody>
      </p:sp>
      <p:sp>
        <p:nvSpPr>
          <p:cNvPr id="7373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861A5D-93D8-486F-BD83-B105826AB411}" type="slidenum">
              <a:rPr lang="fr-FR" altLang="fr-FR" smtClean="0"/>
              <a:pPr fontAlgn="base">
                <a:spcBef>
                  <a:spcPct val="0"/>
                </a:spcBef>
                <a:spcAft>
                  <a:spcPct val="0"/>
                </a:spcAft>
                <a:defRPr/>
              </a:pPr>
              <a:t>22</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523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2961D1-A68A-4C2C-AA9C-A50005BD4FDC}" type="slidenum">
              <a:rPr lang="fr-FR" altLang="fr-FR" smtClean="0"/>
              <a:pPr fontAlgn="base">
                <a:spcBef>
                  <a:spcPct val="0"/>
                </a:spcBef>
                <a:spcAft>
                  <a:spcPct val="0"/>
                </a:spcAft>
                <a:defRPr/>
              </a:pPr>
              <a:t>23</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626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3893FD7-D845-4307-BEDE-96CD81F2027D}" type="slidenum">
              <a:rPr lang="fr-FR" altLang="fr-FR" smtClean="0"/>
              <a:pPr fontAlgn="base">
                <a:spcBef>
                  <a:spcPct val="0"/>
                </a:spcBef>
                <a:spcAft>
                  <a:spcPct val="0"/>
                </a:spcAft>
                <a:defRPr/>
              </a:pPr>
              <a:t>24</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728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8FB45D-2300-4916-B336-FE4BDBC32A06}" type="slidenum">
              <a:rPr lang="fr-FR" altLang="fr-FR" smtClean="0"/>
              <a:pPr fontAlgn="base">
                <a:spcBef>
                  <a:spcPct val="0"/>
                </a:spcBef>
                <a:spcAft>
                  <a:spcPct val="0"/>
                </a:spcAft>
                <a:defRPr/>
              </a:pPr>
              <a:t>25</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830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ECA098-3DBA-4743-AEE3-AF56B562C3F4}" type="slidenum">
              <a:rPr lang="fr-FR" altLang="fr-FR" smtClean="0"/>
              <a:pPr fontAlgn="base">
                <a:spcBef>
                  <a:spcPct val="0"/>
                </a:spcBef>
                <a:spcAft>
                  <a:spcPct val="0"/>
                </a:spcAft>
                <a:defRPr/>
              </a:pPr>
              <a:t>26</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933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7D910C-CE71-40FA-B965-8F2D557C33D6}" type="slidenum">
              <a:rPr lang="fr-FR" altLang="fr-FR" smtClean="0"/>
              <a:pPr fontAlgn="base">
                <a:spcBef>
                  <a:spcPct val="0"/>
                </a:spcBef>
                <a:spcAft>
                  <a:spcPct val="0"/>
                </a:spcAft>
                <a:defRPr/>
              </a:pPr>
              <a:t>27</a:t>
            </a:fld>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035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FC0EE4-FFB5-4C24-9450-E7C5BD3CC58F}" type="slidenum">
              <a:rPr lang="fr-FR" altLang="fr-FR" smtClean="0"/>
              <a:pPr fontAlgn="base">
                <a:spcBef>
                  <a:spcPct val="0"/>
                </a:spcBef>
                <a:spcAft>
                  <a:spcPct val="0"/>
                </a:spcAft>
                <a:defRPr/>
              </a:pPr>
              <a:t>28</a:t>
            </a:fld>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6B6B30-8D5E-4BB0-8629-34FA13BA22F7}" type="slidenum">
              <a:rPr lang="fr-FR" altLang="fr-FR" smtClean="0"/>
              <a:pPr fontAlgn="base">
                <a:spcBef>
                  <a:spcPct val="0"/>
                </a:spcBef>
                <a:spcAft>
                  <a:spcPct val="0"/>
                </a:spcAft>
                <a:defRPr/>
              </a:pPr>
              <a:t>29</a:t>
            </a:fld>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232620-7B1F-4D7F-ABF8-105BE5A5F6EE}" type="slidenum">
              <a:rPr lang="fr-FR" altLang="fr-FR" smtClean="0"/>
              <a:pPr fontAlgn="base">
                <a:spcBef>
                  <a:spcPct val="0"/>
                </a:spcBef>
                <a:spcAft>
                  <a:spcPct val="0"/>
                </a:spcAft>
                <a:defRPr/>
              </a:pPr>
              <a:t>30</a:t>
            </a:fld>
            <a:endParaRPr lang="fr-FR"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34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0101261-8F8E-4124-ADD7-5DCB7B07FF33}" type="slidenum">
              <a:rPr lang="fr-FR" altLang="fr-FR" smtClean="0"/>
              <a:pPr fontAlgn="base">
                <a:spcBef>
                  <a:spcPct val="0"/>
                </a:spcBef>
                <a:spcAft>
                  <a:spcPct val="0"/>
                </a:spcAft>
                <a:defRPr/>
              </a:pPr>
              <a:t>31</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fr-FR" sz="1600" i="1" dirty="0">
                <a:solidFill>
                  <a:schemeClr val="accent2">
                    <a:lumMod val="50000"/>
                  </a:schemeClr>
                </a:solidFill>
                <a:latin typeface="+mn-lt"/>
                <a:cs typeface="+mn-cs"/>
              </a:rPr>
              <a:t>Suivant l’importance</a:t>
            </a:r>
            <a:r>
              <a:rPr lang="fr-FR" sz="1600" i="1" baseline="0" dirty="0">
                <a:solidFill>
                  <a:schemeClr val="accent2">
                    <a:lumMod val="50000"/>
                  </a:schemeClr>
                </a:solidFill>
                <a:latin typeface="+mn-lt"/>
                <a:cs typeface="+mn-cs"/>
              </a:rPr>
              <a:t> respective /relative que l’on donne à ces deux concepts, vont se distinguer différentes visions du DD.</a:t>
            </a:r>
          </a:p>
          <a:p>
            <a:pPr marL="0" marR="0" lvl="1" indent="0" algn="l" defTabSz="914400" rtl="0" eaLnBrk="1" fontAlgn="base" latinLnBrk="0" hangingPunct="1">
              <a:lnSpc>
                <a:spcPct val="100000"/>
              </a:lnSpc>
              <a:spcBef>
                <a:spcPct val="0"/>
              </a:spcBef>
              <a:spcAft>
                <a:spcPct val="0"/>
              </a:spcAft>
              <a:buClrTx/>
              <a:buSzTx/>
              <a:buFontTx/>
              <a:buNone/>
              <a:tabLst/>
              <a:defRPr/>
            </a:pPr>
            <a:r>
              <a:rPr lang="fr-FR" sz="1600" i="1" dirty="0">
                <a:solidFill>
                  <a:schemeClr val="accent2">
                    <a:lumMod val="50000"/>
                  </a:schemeClr>
                </a:solidFill>
                <a:latin typeface="+mn-lt"/>
                <a:cs typeface="+mn-cs"/>
              </a:rPr>
              <a:t>« Croissance Verte », « Smart-</a:t>
            </a:r>
            <a:r>
              <a:rPr lang="fr-FR" sz="1600" i="1" dirty="0" err="1">
                <a:solidFill>
                  <a:schemeClr val="accent2">
                    <a:lumMod val="50000"/>
                  </a:schemeClr>
                </a:solidFill>
                <a:latin typeface="+mn-lt"/>
                <a:cs typeface="+mn-cs"/>
              </a:rPr>
              <a:t>cities</a:t>
            </a:r>
            <a:r>
              <a:rPr lang="fr-FR" sz="1600" i="1" dirty="0">
                <a:solidFill>
                  <a:schemeClr val="accent2">
                    <a:lumMod val="50000"/>
                  </a:schemeClr>
                </a:solidFill>
                <a:latin typeface="+mn-lt"/>
                <a:cs typeface="+mn-cs"/>
              </a:rPr>
              <a:t> », « Troisième révolution industrielle »</a:t>
            </a:r>
          </a:p>
          <a:p>
            <a:pPr eaLnBrk="1" hangingPunct="1">
              <a:spcBef>
                <a:spcPct val="0"/>
              </a:spcBef>
            </a:pPr>
            <a:r>
              <a:rPr lang="fr-FR" altLang="fr-FR" dirty="0"/>
              <a:t>-&gt; des propositions</a:t>
            </a:r>
            <a:r>
              <a:rPr lang="fr-FR" altLang="fr-FR" baseline="0" dirty="0"/>
              <a:t> </a:t>
            </a:r>
            <a:r>
              <a:rPr lang="fr-FR" altLang="fr-FR" dirty="0"/>
              <a:t>qui ont en commun :</a:t>
            </a:r>
            <a:r>
              <a:rPr lang="fr-FR" altLang="fr-FR" baseline="0" dirty="0"/>
              <a:t> une place centrale accordée à la technologie et aux mécanismes de marché</a:t>
            </a:r>
          </a:p>
          <a:p>
            <a:pPr eaLnBrk="1" hangingPunct="1">
              <a:spcBef>
                <a:spcPct val="0"/>
              </a:spcBef>
            </a:pPr>
            <a:endParaRPr lang="fr-FR" altLang="fr-FR" baseline="0" dirty="0"/>
          </a:p>
          <a:p>
            <a:pPr eaLnBrk="1" hangingPunct="1">
              <a:spcBef>
                <a:spcPct val="0"/>
              </a:spcBef>
            </a:pPr>
            <a:r>
              <a:rPr lang="fr-FR" altLang="fr-FR" baseline="0" dirty="0"/>
              <a:t>La décroissance: interroge plutôt la notion de besoin et de l’organisation sociale</a:t>
            </a:r>
          </a:p>
          <a:p>
            <a:pPr eaLnBrk="1" hangingPunct="1">
              <a:spcBef>
                <a:spcPct val="0"/>
              </a:spcBef>
            </a:pPr>
            <a:endParaRPr lang="fr-FR" altLang="fr-FR" baseline="0" dirty="0"/>
          </a:p>
          <a:p>
            <a:pPr eaLnBrk="1" hangingPunct="1">
              <a:spcBef>
                <a:spcPct val="0"/>
              </a:spcBef>
            </a:pPr>
            <a:r>
              <a:rPr lang="fr-FR" altLang="fr-FR" baseline="0" dirty="0"/>
              <a:t>Nb: croissance verte ou décroissance: la croissance verte n’est pas une proposition moins normative que la seconde.</a:t>
            </a:r>
            <a:endParaRPr lang="fr-FR" altLang="fr-FR" dirty="0"/>
          </a:p>
        </p:txBody>
      </p:sp>
      <p:sp>
        <p:nvSpPr>
          <p:cNvPr id="655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793204-3140-4805-B1BF-2811348028C1}" type="slidenum">
              <a:rPr lang="fr-FR" altLang="fr-FR" smtClean="0"/>
              <a:pPr fontAlgn="base">
                <a:spcBef>
                  <a:spcPct val="0"/>
                </a:spcBef>
                <a:spcAft>
                  <a:spcPct val="0"/>
                </a:spcAft>
                <a:defRPr/>
              </a:pPr>
              <a:t>3</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445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4B705C-6FC0-47E6-8D78-D179F6644A3C}" type="slidenum">
              <a:rPr lang="fr-FR" altLang="fr-FR" smtClean="0"/>
              <a:pPr fontAlgn="base">
                <a:spcBef>
                  <a:spcPct val="0"/>
                </a:spcBef>
                <a:spcAft>
                  <a:spcPct val="0"/>
                </a:spcAft>
                <a:defRPr/>
              </a:pPr>
              <a:t>32</a:t>
            </a:fld>
            <a:endParaRPr lang="fr-FR"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547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E08542-05BA-45D6-8730-E474EA775FF2}" type="slidenum">
              <a:rPr lang="fr-FR" altLang="fr-FR" smtClean="0"/>
              <a:pPr fontAlgn="base">
                <a:spcBef>
                  <a:spcPct val="0"/>
                </a:spcBef>
                <a:spcAft>
                  <a:spcPct val="0"/>
                </a:spcAft>
                <a:defRPr/>
              </a:pPr>
              <a:t>33</a:t>
            </a:fld>
            <a:endParaRPr lang="fr-FR"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65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8C9274-CEB8-425B-88DD-44E80CDE5CBF}" type="slidenum">
              <a:rPr lang="fr-FR" altLang="fr-FR" smtClean="0"/>
              <a:pPr fontAlgn="base">
                <a:spcBef>
                  <a:spcPct val="0"/>
                </a:spcBef>
                <a:spcAft>
                  <a:spcPct val="0"/>
                </a:spcAft>
                <a:defRPr/>
              </a:pPr>
              <a:t>34</a:t>
            </a:fld>
            <a:endParaRPr lang="fr-FR"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752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62DB19-BF1D-417D-8166-428762A15212}" type="slidenum">
              <a:rPr lang="fr-FR" altLang="fr-FR" smtClean="0"/>
              <a:pPr fontAlgn="base">
                <a:spcBef>
                  <a:spcPct val="0"/>
                </a:spcBef>
                <a:spcAft>
                  <a:spcPct val="0"/>
                </a:spcAft>
                <a:defRPr/>
              </a:pPr>
              <a:t>35</a:t>
            </a:fld>
            <a:endParaRPr lang="fr-FR"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85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070C20-0BB7-4034-84E3-ABCA153E29D3}" type="slidenum">
              <a:rPr lang="fr-FR" altLang="fr-FR" smtClean="0"/>
              <a:pPr fontAlgn="base">
                <a:spcBef>
                  <a:spcPct val="0"/>
                </a:spcBef>
                <a:spcAft>
                  <a:spcPct val="0"/>
                </a:spcAft>
                <a:defRPr/>
              </a:pPr>
              <a:t>36</a:t>
            </a:fld>
            <a:endParaRPr lang="fr-FR"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957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437D18-3F7D-46D2-8FF9-28ED4B81F693}" type="slidenum">
              <a:rPr lang="fr-FR" altLang="fr-FR" smtClean="0"/>
              <a:pPr fontAlgn="base">
                <a:spcBef>
                  <a:spcPct val="0"/>
                </a:spcBef>
                <a:spcAft>
                  <a:spcPct val="0"/>
                </a:spcAft>
                <a:defRPr/>
              </a:pPr>
              <a:t>37</a:t>
            </a:fld>
            <a:endParaRPr lang="fr-FR"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059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3A33C3-6AFF-47B4-963B-BA68179AEDA3}" type="slidenum">
              <a:rPr lang="fr-FR" altLang="fr-FR" smtClean="0"/>
              <a:pPr fontAlgn="base">
                <a:spcBef>
                  <a:spcPct val="0"/>
                </a:spcBef>
                <a:spcAft>
                  <a:spcPct val="0"/>
                </a:spcAft>
                <a:defRPr/>
              </a:pPr>
              <a:t>38</a:t>
            </a:fld>
            <a:endParaRPr lang="fr-FR"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162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9677B5-B379-4B6D-AB96-724733F55129}" type="slidenum">
              <a:rPr lang="fr-FR" altLang="fr-FR" smtClean="0"/>
              <a:pPr fontAlgn="base">
                <a:spcBef>
                  <a:spcPct val="0"/>
                </a:spcBef>
                <a:spcAft>
                  <a:spcPct val="0"/>
                </a:spcAft>
                <a:defRPr/>
              </a:pPr>
              <a:t>39</a:t>
            </a:fld>
            <a:endParaRPr lang="fr-FR"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Ex de:</a:t>
            </a:r>
          </a:p>
          <a:p>
            <a:pPr eaLnBrk="1" hangingPunct="1">
              <a:spcBef>
                <a:spcPct val="0"/>
              </a:spcBef>
            </a:pPr>
            <a:r>
              <a:rPr lang="fr-FR" altLang="fr-FR"/>
              <a:t>l’écologie et bioéconomie sans la justice = peut potentiellement mener à contrôle top-down de la démographie et discours anti-immigration</a:t>
            </a:r>
          </a:p>
          <a:p>
            <a:pPr eaLnBrk="1" hangingPunct="1">
              <a:spcBef>
                <a:spcPct val="0"/>
              </a:spcBef>
            </a:pPr>
            <a:r>
              <a:rPr lang="fr-FR" altLang="fr-FR"/>
              <a:t>ou justice sans démocratie = solutions autoritaires ou technocratiques</a:t>
            </a:r>
          </a:p>
          <a:p>
            <a:pPr eaLnBrk="1" hangingPunct="1">
              <a:spcBef>
                <a:spcPct val="0"/>
              </a:spcBef>
            </a:pPr>
            <a:r>
              <a:rPr lang="fr-FR" altLang="fr-FR"/>
              <a:t>Ou justice et démocratie sans meaning-of-life= solutions technocentristes </a:t>
            </a:r>
          </a:p>
        </p:txBody>
      </p:sp>
      <p:sp>
        <p:nvSpPr>
          <p:cNvPr id="6963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B3A07F8-078F-43C8-91BE-119DB4945A72}" type="slidenum">
              <a:rPr lang="fr-FR" altLang="fr-FR" smtClean="0"/>
              <a:pPr fontAlgn="base">
                <a:spcBef>
                  <a:spcPct val="0"/>
                </a:spcBef>
                <a:spcAft>
                  <a:spcPct val="0"/>
                </a:spcAft>
                <a:defRPr/>
              </a:pPr>
              <a:t>40</a:t>
            </a:fld>
            <a:endParaRPr lang="fr-FR"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Déséconomicisation » = rétrécissement de la sphère régie par la rationalité économique au sens moderne,</a:t>
            </a:r>
          </a:p>
          <a:p>
            <a:pPr eaLnBrk="1" hangingPunct="1">
              <a:spcBef>
                <a:spcPct val="0"/>
              </a:spcBef>
            </a:pPr>
            <a:r>
              <a:rPr lang="fr-FR" altLang="fr-FR"/>
              <a:t>Rationalité économique=rentabilisation maximale d’un maximum de facteurs de production (travail et capital, ceux qui ont un prix)</a:t>
            </a:r>
          </a:p>
          <a:p>
            <a:pPr eaLnBrk="1" hangingPunct="1">
              <a:spcBef>
                <a:spcPct val="0"/>
              </a:spcBef>
            </a:pPr>
            <a:r>
              <a:rPr lang="fr-FR" altLang="fr-FR"/>
              <a:t>Il s’agit non pas d’abolir, mais de subordonner la rationalité économique à d’autres formes de rationalité (socio-écologique, etc.), càd « réenchasser l’économique dans le social et dans l’environnement »</a:t>
            </a:r>
          </a:p>
        </p:txBody>
      </p:sp>
      <p:sp>
        <p:nvSpPr>
          <p:cNvPr id="7066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077825-7714-4C5E-AD8A-8A1221580E0F}" type="slidenum">
              <a:rPr lang="fr-FR" altLang="fr-FR" smtClean="0"/>
              <a:pPr fontAlgn="base">
                <a:spcBef>
                  <a:spcPct val="0"/>
                </a:spcBef>
                <a:spcAft>
                  <a:spcPct val="0"/>
                </a:spcAft>
                <a:defRPr/>
              </a:pPr>
              <a:t>41</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La </a:t>
            </a:r>
            <a:r>
              <a:rPr lang="fr-FR" altLang="fr-FR" dirty="0" err="1"/>
              <a:t>decroissance</a:t>
            </a:r>
            <a:r>
              <a:rPr lang="fr-FR" altLang="fr-FR" dirty="0"/>
              <a:t> </a:t>
            </a:r>
            <a:r>
              <a:rPr lang="fr-FR" altLang="fr-FR" dirty="0" err="1"/>
              <a:t>quesako</a:t>
            </a:r>
            <a:r>
              <a:rPr lang="fr-FR" altLang="fr-FR" dirty="0"/>
              <a:t>? Est-ce que ce n’est pas </a:t>
            </a:r>
            <a:r>
              <a:rPr lang="fr-FR" altLang="fr-FR" dirty="0" err="1"/>
              <a:t>negatif</a:t>
            </a:r>
            <a:r>
              <a:rPr lang="fr-FR" altLang="fr-FR" dirty="0"/>
              <a:t>?</a:t>
            </a:r>
          </a:p>
        </p:txBody>
      </p:sp>
      <p:sp>
        <p:nvSpPr>
          <p:cNvPr id="7270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571A6C-8E5F-47E9-B6A8-9E690741F91C}" type="slidenum">
              <a:rPr lang="fr-FR" altLang="fr-FR" smtClean="0"/>
              <a:pPr fontAlgn="base">
                <a:spcBef>
                  <a:spcPct val="0"/>
                </a:spcBef>
                <a:spcAft>
                  <a:spcPct val="0"/>
                </a:spcAft>
                <a:defRPr/>
              </a:pPr>
              <a:t>4</a:t>
            </a:fld>
            <a:endParaRPr lang="fr-FR" alt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Puisque je fais de la prospective, l’objectif est d’explorer des futurs possibles, et d’identifier les leviers de changement, afin de choisir les actions qui nous permettront de nous orienter vers des avenirs souhaitables.</a:t>
            </a:r>
          </a:p>
          <a:p>
            <a:pPr eaLnBrk="1" hangingPunct="1">
              <a:spcBef>
                <a:spcPct val="0"/>
              </a:spcBef>
            </a:pPr>
            <a:r>
              <a:rPr lang="fr-FR" altLang="fr-FR" dirty="0"/>
              <a:t>L’action politique et les comportements (qui incluent la demande en bien et services pour la consommation finale) sont donc exogènes dans mon modèle, puisqu’il s’agit d’étudier leur impact.</a:t>
            </a:r>
          </a:p>
        </p:txBody>
      </p:sp>
      <p:sp>
        <p:nvSpPr>
          <p:cNvPr id="7885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73CB94-A76B-41B9-BB2C-17F79BDFEE09}" type="slidenum">
              <a:rPr lang="fr-FR" altLang="fr-FR" smtClean="0"/>
              <a:pPr fontAlgn="base">
                <a:spcBef>
                  <a:spcPct val="0"/>
                </a:spcBef>
                <a:spcAft>
                  <a:spcPct val="0"/>
                </a:spcAft>
                <a:defRPr/>
              </a:pPr>
              <a:t>42</a:t>
            </a:fld>
            <a:endParaRPr lang="fr-FR" alt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29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4C1BF4-67D8-4569-A84D-50D4DDC47A8C}" type="slidenum">
              <a:rPr lang="fr-FR" altLang="fr-FR" smtClean="0"/>
              <a:pPr fontAlgn="base">
                <a:spcBef>
                  <a:spcPct val="0"/>
                </a:spcBef>
                <a:spcAft>
                  <a:spcPct val="0"/>
                </a:spcAft>
                <a:defRPr/>
              </a:pPr>
              <a:t>43</a:t>
            </a:fld>
            <a:endParaRPr lang="fr-FR" alt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NB: évolution de la structure par csp est moins importante que la structure par branches…</a:t>
            </a:r>
          </a:p>
          <a:p>
            <a:pPr eaLnBrk="1" hangingPunct="1">
              <a:spcBef>
                <a:spcPct val="0"/>
              </a:spcBef>
            </a:pPr>
            <a:r>
              <a:rPr lang="fr-FR" altLang="fr-FR"/>
              <a:t>Ca parait faible à l’échelle du pays, mais si la relocalisation est poussée au niveau régional, l’évolution de la structure CSP pourrait évoluer plus fortement dans certaines régions (où se sont par exemple concentrés les services, ou au contraire les industries lourdes, etc…)</a:t>
            </a:r>
          </a:p>
        </p:txBody>
      </p:sp>
      <p:sp>
        <p:nvSpPr>
          <p:cNvPr id="8397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D17035-52DB-4565-A486-E2887C73FAC7}" type="slidenum">
              <a:rPr lang="fr-FR" altLang="fr-FR" smtClean="0"/>
              <a:pPr fontAlgn="base">
                <a:spcBef>
                  <a:spcPct val="0"/>
                </a:spcBef>
                <a:spcAft>
                  <a:spcPct val="0"/>
                </a:spcAft>
                <a:defRPr/>
              </a:pPr>
              <a:t>44</a:t>
            </a:fld>
            <a:endParaRPr lang="fr-FR" alt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La question du chômage a peut-être longtemps été posée à l’envers:</a:t>
            </a:r>
          </a:p>
          <a:p>
            <a:pPr eaLnBrk="1" hangingPunct="1">
              <a:spcBef>
                <a:spcPct val="0"/>
              </a:spcBef>
            </a:pPr>
            <a:r>
              <a:rPr lang="fr-FR" altLang="fr-FR"/>
              <a:t>Plutôt que de se demander comment créer davantage de travail pour absorber la main d’œuvre libérée par le progrès technique, ce qui, sur le plan philosophique n’a guère de sens, il faudrait peut-être se demander: comment occuper le temps libéré du travail par le progrès technologique -&gt; pour une « politique » (au sens noble) du temps libre?</a:t>
            </a:r>
          </a:p>
          <a:p>
            <a:pPr eaLnBrk="1" hangingPunct="1">
              <a:spcBef>
                <a:spcPct val="0"/>
              </a:spcBef>
            </a:pPr>
            <a:endParaRPr lang="fr-FR" altLang="fr-FR"/>
          </a:p>
        </p:txBody>
      </p:sp>
      <p:sp>
        <p:nvSpPr>
          <p:cNvPr id="8499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C993CE-B006-459F-8489-C98DDCB94136}" type="slidenum">
              <a:rPr lang="fr-FR" altLang="fr-FR" smtClean="0"/>
              <a:pPr fontAlgn="base">
                <a:spcBef>
                  <a:spcPct val="0"/>
                </a:spcBef>
                <a:spcAft>
                  <a:spcPct val="0"/>
                </a:spcAft>
                <a:defRPr/>
              </a:pPr>
              <a:t>45</a:t>
            </a:fld>
            <a:endParaRPr lang="fr-FR" alt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Changement de perspective: non plus une question de taille du gâteau, mais une question de </a:t>
            </a:r>
            <a:r>
              <a:rPr lang="fr-FR" altLang="fr-FR" b="1"/>
              <a:t>partage</a:t>
            </a:r>
            <a:r>
              <a:rPr lang="fr-FR" altLang="fr-FR"/>
              <a:t> du gâteau (et de la nature de son contenu)</a:t>
            </a:r>
          </a:p>
        </p:txBody>
      </p:sp>
      <p:sp>
        <p:nvSpPr>
          <p:cNvPr id="8602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545FFD-C9E7-49DB-A966-52D374629ECE}" type="slidenum">
              <a:rPr lang="fr-FR" altLang="fr-FR" smtClean="0"/>
              <a:pPr fontAlgn="base">
                <a:spcBef>
                  <a:spcPct val="0"/>
                </a:spcBef>
                <a:spcAft>
                  <a:spcPct val="0"/>
                </a:spcAft>
                <a:defRPr/>
              </a:pPr>
              <a:t>46</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Une mutation paradigmatique, Changement culturel, </a:t>
            </a:r>
            <a:r>
              <a:rPr lang="fr-FR" altLang="fr-FR" b="1" dirty="0"/>
              <a:t>une transformation</a:t>
            </a:r>
            <a:r>
              <a:rPr lang="fr-FR" altLang="fr-FR" b="1" baseline="0" dirty="0"/>
              <a:t> de l’imaginaire social</a:t>
            </a:r>
          </a:p>
          <a:p>
            <a:pPr eaLnBrk="1" hangingPunct="1">
              <a:spcBef>
                <a:spcPct val="0"/>
              </a:spcBef>
            </a:pPr>
            <a:r>
              <a:rPr lang="fr-FR" altLang="fr-FR" b="0" baseline="0" dirty="0"/>
              <a:t>Dans les grandes lignes, voilà ce qu’il y a derrière le mot « décroissance ». Ah… c’est peut-être différent et un peu plus complexe qu’à première vue</a:t>
            </a:r>
          </a:p>
          <a:p>
            <a:pPr eaLnBrk="1" hangingPunct="1">
              <a:spcBef>
                <a:spcPct val="0"/>
              </a:spcBef>
            </a:pPr>
            <a:r>
              <a:rPr lang="fr-FR" altLang="fr-FR" b="0" baseline="0" dirty="0"/>
              <a:t>Oui, mais n’est-ce pas « Utopique »? -&gt;</a:t>
            </a:r>
            <a:r>
              <a:rPr lang="fr-FR" altLang="fr-FR" b="0" baseline="0"/>
              <a:t>Au sens </a:t>
            </a:r>
            <a:r>
              <a:rPr lang="fr-FR" altLang="fr-FR" b="0" baseline="0" dirty="0"/>
              <a:t>étymologique du mot (qui n’a pas de lieu d’existence, qui n’est pas), certainement. Mais alors pourquoi s’y intéresser?</a:t>
            </a:r>
          </a:p>
          <a:p>
            <a:pPr eaLnBrk="1" hangingPunct="1">
              <a:spcBef>
                <a:spcPct val="0"/>
              </a:spcBef>
            </a:pPr>
            <a:r>
              <a:rPr lang="fr-FR" altLang="fr-FR" b="0" baseline="0" dirty="0"/>
              <a:t>Si on revient à la vocation de la prospective…</a:t>
            </a:r>
          </a:p>
          <a:p>
            <a:pPr eaLnBrk="1" hangingPunct="1">
              <a:spcBef>
                <a:spcPct val="0"/>
              </a:spcBef>
            </a:pPr>
            <a:endParaRPr lang="fr-FR" altLang="fr-FR" b="0" baseline="0" dirty="0"/>
          </a:p>
          <a:p>
            <a:pPr eaLnBrk="1" hangingPunct="1">
              <a:spcBef>
                <a:spcPct val="0"/>
              </a:spcBef>
            </a:pPr>
            <a:endParaRPr lang="fr-FR" altLang="fr-FR" b="1" baseline="0" dirty="0"/>
          </a:p>
          <a:p>
            <a:pPr eaLnBrk="1" hangingPunct="1">
              <a:spcBef>
                <a:spcPct val="0"/>
              </a:spcBef>
            </a:pPr>
            <a:endParaRPr lang="fr-FR" altLang="fr-FR" b="1" dirty="0"/>
          </a:p>
          <a:p>
            <a:pPr eaLnBrk="1" hangingPunct="1">
              <a:spcBef>
                <a:spcPct val="0"/>
              </a:spcBef>
            </a:pPr>
            <a:r>
              <a:rPr lang="fr-FR" altLang="fr-FR" dirty="0" err="1"/>
              <a:t>Nb:La</a:t>
            </a:r>
            <a:r>
              <a:rPr lang="fr-FR" altLang="fr-FR" dirty="0"/>
              <a:t> vision normative</a:t>
            </a:r>
            <a:r>
              <a:rPr lang="fr-FR" altLang="fr-FR" baseline="0" dirty="0"/>
              <a:t> </a:t>
            </a:r>
            <a:r>
              <a:rPr lang="fr-FR" altLang="fr-FR" dirty="0"/>
              <a:t>: ça</a:t>
            </a:r>
            <a:r>
              <a:rPr lang="fr-FR" altLang="fr-FR" baseline="0" dirty="0"/>
              <a:t> correspond à une « société d’abondance frugale »</a:t>
            </a:r>
            <a:endParaRPr lang="fr-FR" altLang="fr-FR" dirty="0"/>
          </a:p>
        </p:txBody>
      </p:sp>
      <p:sp>
        <p:nvSpPr>
          <p:cNvPr id="6861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AFD1D6-1502-4A45-9943-A693ADC0EFA3}" type="slidenum">
              <a:rPr lang="fr-FR" altLang="fr-FR" smtClean="0"/>
              <a:pPr fontAlgn="base">
                <a:spcBef>
                  <a:spcPct val="0"/>
                </a:spcBef>
                <a:spcAft>
                  <a:spcPct val="0"/>
                </a:spcAft>
                <a:defRPr/>
              </a:pPr>
              <a:t>5</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i="1" dirty="0"/>
              <a:t>Une démarche </a:t>
            </a:r>
            <a:r>
              <a:rPr lang="fr-FR" sz="1200" b="1" i="1" dirty="0" err="1"/>
              <a:t>préactive</a:t>
            </a:r>
            <a:r>
              <a:rPr lang="fr-FR" sz="1200" b="1" i="1" dirty="0"/>
              <a:t> et proactive, </a:t>
            </a:r>
            <a:r>
              <a:rPr lang="fr-FR" sz="1200" dirty="0"/>
              <a:t>alliant regard et réflexion, qui vise à « </a:t>
            </a:r>
            <a:r>
              <a:rPr lang="fr-FR" sz="1200" i="1" dirty="0"/>
              <a:t>éclairer l’action présente à la lumière des futurs </a:t>
            </a:r>
            <a:r>
              <a:rPr lang="fr-FR" sz="1200" i="1" dirty="0">
                <a:solidFill>
                  <a:srgbClr val="C00000"/>
                </a:solidFill>
              </a:rPr>
              <a:t>possibles </a:t>
            </a:r>
            <a:r>
              <a:rPr lang="fr-FR" sz="1200" i="1" dirty="0"/>
              <a:t>et </a:t>
            </a:r>
            <a:r>
              <a:rPr lang="fr-FR" sz="1200" i="1" dirty="0">
                <a:solidFill>
                  <a:srgbClr val="C00000"/>
                </a:solidFill>
              </a:rPr>
              <a:t>souhaitables</a:t>
            </a:r>
            <a:r>
              <a:rPr lang="fr-FR" sz="1200" dirty="0"/>
              <a:t> » </a:t>
            </a:r>
            <a:r>
              <a:rPr lang="fr-FR" sz="1400" dirty="0"/>
              <a:t> </a:t>
            </a:r>
            <a:r>
              <a:rPr lang="fr-FR" sz="900" dirty="0">
                <a:solidFill>
                  <a:schemeClr val="accent2">
                    <a:lumMod val="50000"/>
                  </a:schemeClr>
                </a:solidFill>
              </a:rPr>
              <a:t>(</a:t>
            </a:r>
            <a:r>
              <a:rPr lang="fr-FR" sz="900" dirty="0" err="1">
                <a:solidFill>
                  <a:schemeClr val="accent2">
                    <a:lumMod val="50000"/>
                  </a:schemeClr>
                </a:solidFill>
              </a:rPr>
              <a:t>M.Godet</a:t>
            </a:r>
            <a:r>
              <a:rPr lang="fr-FR" sz="900" dirty="0">
                <a:solidFill>
                  <a:schemeClr val="accent2">
                    <a:lumMod val="50000"/>
                  </a:schemeClr>
                </a:solidFill>
              </a:rPr>
              <a:t>)</a:t>
            </a:r>
            <a:endParaRPr lang="fr-FR" sz="1200" dirty="0">
              <a:solidFill>
                <a:schemeClr val="accent2">
                  <a:lumMod val="50000"/>
                </a:schemeClr>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b="1" i="1" dirty="0"/>
              <a:t>Dans</a:t>
            </a:r>
            <a:r>
              <a:rPr lang="fr-FR" sz="1200" b="1" i="1" baseline="0" dirty="0"/>
              <a:t> la tradition de la prospective à la française, telle que développée par </a:t>
            </a:r>
            <a:r>
              <a:rPr lang="fr-FR" sz="1200" b="1" i="1" baseline="0" dirty="0" err="1"/>
              <a:t>G.Berger</a:t>
            </a:r>
            <a:r>
              <a:rPr lang="fr-FR" sz="1200" b="1" i="1" baseline="0" dirty="0"/>
              <a:t> fin années 50, puis Pierre </a:t>
            </a:r>
            <a:r>
              <a:rPr lang="fr-FR" sz="1200" b="1" i="1" baseline="0" dirty="0" err="1"/>
              <a:t>Masset</a:t>
            </a:r>
            <a:r>
              <a:rPr lang="fr-FR" sz="1200" b="1" i="1" baseline="0" dirty="0"/>
              <a:t> etc..</a:t>
            </a:r>
            <a:endParaRPr lang="fr-FR" sz="1200" b="1" i="1" dirty="0"/>
          </a:p>
          <a:p>
            <a:pPr marL="0" marR="0" indent="0" algn="l" defTabSz="914400" rtl="0" eaLnBrk="1" fontAlgn="base" latinLnBrk="0" hangingPunct="1">
              <a:lnSpc>
                <a:spcPct val="100000"/>
              </a:lnSpc>
              <a:spcBef>
                <a:spcPct val="0"/>
              </a:spcBef>
              <a:spcAft>
                <a:spcPct val="0"/>
              </a:spcAft>
              <a:buClrTx/>
              <a:buSzTx/>
              <a:buFontTx/>
              <a:buNone/>
              <a:tabLst/>
              <a:defRPr/>
            </a:pPr>
            <a:r>
              <a:rPr lang="fr-FR" sz="1200" b="1" i="1" dirty="0"/>
              <a:t>Une des règles</a:t>
            </a:r>
            <a:r>
              <a:rPr lang="fr-FR" sz="1200" b="1" i="1" baseline="0" dirty="0"/>
              <a:t> du jeu, etc. -&gt; n’est-ce pas là précisément l’une des fonctions de l’utopie?</a:t>
            </a:r>
          </a:p>
          <a:p>
            <a:pPr marL="0" marR="0" indent="0" algn="l" defTabSz="914400" rtl="0" eaLnBrk="1" fontAlgn="base" latinLnBrk="0" hangingPunct="1">
              <a:lnSpc>
                <a:spcPct val="100000"/>
              </a:lnSpc>
              <a:spcBef>
                <a:spcPct val="0"/>
              </a:spcBef>
              <a:spcAft>
                <a:spcPct val="0"/>
              </a:spcAft>
              <a:buClrTx/>
              <a:buSzTx/>
              <a:buFontTx/>
              <a:buNone/>
              <a:tabLst/>
              <a:defRPr/>
            </a:pPr>
            <a:r>
              <a:rPr lang="fr-FR" sz="1200" b="1" i="1" baseline="0" dirty="0"/>
              <a:t>De par ce qu’elle a d’utopique, précisément,  la décroissance présente un intérêt pour le chercheur en prospective. Nous allons donc explorer ça, et dans notre cas, avec les outils qu’offrent la modélisation. </a:t>
            </a:r>
          </a:p>
          <a:p>
            <a:pPr marL="0" marR="0" indent="0" algn="l" defTabSz="914400" rtl="0" eaLnBrk="1" fontAlgn="base" latinLnBrk="0" hangingPunct="1">
              <a:lnSpc>
                <a:spcPct val="100000"/>
              </a:lnSpc>
              <a:spcBef>
                <a:spcPct val="0"/>
              </a:spcBef>
              <a:spcAft>
                <a:spcPct val="0"/>
              </a:spcAft>
              <a:buClrTx/>
              <a:buSzTx/>
              <a:buFontTx/>
              <a:buNone/>
              <a:tabLst/>
              <a:defRPr/>
            </a:pPr>
            <a:r>
              <a:rPr lang="fr-FR" sz="1200" b="1" i="1" baseline="0" dirty="0"/>
              <a:t>Alors n’oublions pas le cadre global de la démarche prospective: finalité normative , l’exploration a pour finalité l’action. </a:t>
            </a:r>
            <a:endParaRPr lang="fr-FR" sz="1200" b="1" i="1" dirty="0"/>
          </a:p>
          <a:p>
            <a:pPr marL="0" marR="0" indent="0" algn="l" defTabSz="914400" rtl="0" eaLnBrk="1" fontAlgn="base" latinLnBrk="0" hangingPunct="1">
              <a:lnSpc>
                <a:spcPct val="100000"/>
              </a:lnSpc>
              <a:spcBef>
                <a:spcPct val="0"/>
              </a:spcBef>
              <a:spcAft>
                <a:spcPct val="0"/>
              </a:spcAft>
              <a:buClrTx/>
              <a:buSzTx/>
              <a:buFontTx/>
              <a:buNone/>
              <a:tabLst/>
              <a:defRPr/>
            </a:pPr>
            <a:r>
              <a:rPr lang="fr-FR" sz="1200" b="1" i="1" dirty="0"/>
              <a:t>Demande que les systèmes</a:t>
            </a:r>
            <a:r>
              <a:rPr lang="fr-FR" sz="1200" b="1" i="1" baseline="0" dirty="0"/>
              <a:t> de valeurs soient explicités</a:t>
            </a:r>
          </a:p>
          <a:p>
            <a:pPr marL="0" marR="0" indent="0" algn="l" defTabSz="914400" rtl="0" eaLnBrk="1" fontAlgn="base" latinLnBrk="0" hangingPunct="1">
              <a:lnSpc>
                <a:spcPct val="100000"/>
              </a:lnSpc>
              <a:spcBef>
                <a:spcPct val="0"/>
              </a:spcBef>
              <a:spcAft>
                <a:spcPct val="0"/>
              </a:spcAft>
              <a:buClrTx/>
              <a:buSzTx/>
              <a:buFontTx/>
              <a:buNone/>
              <a:tabLst/>
              <a:defRPr/>
            </a:pPr>
            <a:r>
              <a:rPr lang="fr-FR" sz="1200" b="1" i="1" dirty="0"/>
              <a:t>Nb: </a:t>
            </a:r>
            <a:r>
              <a:rPr lang="fr-FR" sz="1200" b="1" i="1" u="sng" dirty="0"/>
              <a:t>Bertrand</a:t>
            </a:r>
            <a:r>
              <a:rPr lang="fr-FR" sz="1200" b="1" i="1" dirty="0"/>
              <a:t> Schwartz</a:t>
            </a:r>
          </a:p>
          <a:p>
            <a:pPr marL="0" marR="0" indent="0" algn="l" defTabSz="914400" rtl="0" eaLnBrk="1" fontAlgn="base" latinLnBrk="0" hangingPunct="1">
              <a:lnSpc>
                <a:spcPct val="100000"/>
              </a:lnSpc>
              <a:spcBef>
                <a:spcPct val="0"/>
              </a:spcBef>
              <a:spcAft>
                <a:spcPct val="0"/>
              </a:spcAft>
              <a:buClrTx/>
              <a:buSzTx/>
              <a:buFontTx/>
              <a:buNone/>
              <a:tabLst/>
              <a:defRPr/>
            </a:pPr>
            <a:r>
              <a:rPr lang="fr-FR" sz="1200" i="1" dirty="0"/>
              <a:t>Discipline qui se propose de concevoir et de représenter les mutations et les </a:t>
            </a:r>
            <a:r>
              <a:rPr lang="fr-FR" sz="1200" b="1" i="1" dirty="0"/>
              <a:t>formes possibles </a:t>
            </a:r>
            <a:r>
              <a:rPr lang="fr-FR" sz="1200" i="1" dirty="0"/>
              <a:t>d'organisation socio-économiques d'une société ou d'un secteur d'activité dans un avenir éloigné, et de définir des choix et des </a:t>
            </a:r>
            <a:r>
              <a:rPr lang="fr-FR" sz="1200" b="1" i="1" dirty="0"/>
              <a:t>objectifs</a:t>
            </a:r>
            <a:r>
              <a:rPr lang="fr-FR" sz="1200" i="1" dirty="0"/>
              <a:t> à long </a:t>
            </a:r>
            <a:r>
              <a:rPr lang="fr-FR" sz="1050" i="1" dirty="0"/>
              <a:t>terme […]		</a:t>
            </a:r>
            <a:r>
              <a:rPr lang="fr-FR" sz="900" dirty="0"/>
              <a:t>[CNRTL]</a:t>
            </a:r>
          </a:p>
          <a:p>
            <a:pPr marL="0" marR="0" indent="0" algn="l" defTabSz="914400" rtl="0" eaLnBrk="1" fontAlgn="base" latinLnBrk="0" hangingPunct="1">
              <a:lnSpc>
                <a:spcPct val="100000"/>
              </a:lnSpc>
              <a:spcBef>
                <a:spcPct val="0"/>
              </a:spcBef>
              <a:spcAft>
                <a:spcPct val="0"/>
              </a:spcAft>
              <a:buClrTx/>
              <a:buSzTx/>
              <a:buFontTx/>
              <a:buNone/>
              <a:tabLst/>
              <a:defRPr/>
            </a:pPr>
            <a:endParaRPr lang="fr-FR" sz="900" dirty="0"/>
          </a:p>
          <a:p>
            <a:pPr marL="0" marR="0" indent="0" algn="l" defTabSz="914400" rtl="0" eaLnBrk="1" fontAlgn="base" latinLnBrk="0" hangingPunct="1">
              <a:lnSpc>
                <a:spcPct val="100000"/>
              </a:lnSpc>
              <a:spcBef>
                <a:spcPct val="0"/>
              </a:spcBef>
              <a:spcAft>
                <a:spcPct val="0"/>
              </a:spcAft>
              <a:buClrTx/>
              <a:buSzTx/>
              <a:buFontTx/>
              <a:buNone/>
              <a:tabLst/>
              <a:defRPr/>
            </a:pPr>
            <a:r>
              <a:rPr lang="fr-FR" sz="900" i="1" dirty="0"/>
              <a:t>« Le « coup d'œil prospectiviste » oscille intentionnellement entre le </a:t>
            </a:r>
            <a:r>
              <a:rPr lang="fr-FR" sz="900" i="1" dirty="0">
                <a:solidFill>
                  <a:srgbClr val="C00000"/>
                </a:solidFill>
              </a:rPr>
              <a:t>possible</a:t>
            </a:r>
            <a:r>
              <a:rPr lang="fr-FR" sz="900" i="1" dirty="0"/>
              <a:t> et le </a:t>
            </a:r>
            <a:r>
              <a:rPr lang="fr-FR" sz="900" i="1" dirty="0">
                <a:solidFill>
                  <a:srgbClr val="C00000"/>
                </a:solidFill>
              </a:rPr>
              <a:t>souhaitable</a:t>
            </a:r>
            <a:r>
              <a:rPr lang="fr-FR" sz="900" i="1" dirty="0"/>
              <a:t> »</a:t>
            </a:r>
            <a:r>
              <a:rPr lang="fr-FR" sz="900" dirty="0"/>
              <a:t>       </a:t>
            </a:r>
            <a:r>
              <a:rPr lang="fr-FR" sz="800" dirty="0"/>
              <a:t>[Antoine, </a:t>
            </a:r>
            <a:r>
              <a:rPr lang="fr-FR" sz="800" dirty="0" err="1"/>
              <a:t>Passeron</a:t>
            </a:r>
            <a:r>
              <a:rPr lang="fr-FR" sz="800" dirty="0"/>
              <a:t>, </a:t>
            </a:r>
            <a:r>
              <a:rPr lang="fr-FR" sz="800" i="1" dirty="0"/>
              <a:t>Réforme Univ.,</a:t>
            </a:r>
            <a:r>
              <a:rPr lang="fr-FR" sz="800" dirty="0"/>
              <a:t>1966, p. 179]</a:t>
            </a:r>
            <a:endParaRPr lang="fr-FR" sz="900" dirty="0"/>
          </a:p>
          <a:p>
            <a:pPr marL="0" marR="0" indent="0" algn="l" defTabSz="914400" rtl="0" eaLnBrk="1" fontAlgn="base" latinLnBrk="0" hangingPunct="1">
              <a:lnSpc>
                <a:spcPct val="100000"/>
              </a:lnSpc>
              <a:spcBef>
                <a:spcPct val="0"/>
              </a:spcBef>
              <a:spcAft>
                <a:spcPct val="0"/>
              </a:spcAft>
              <a:buClrTx/>
              <a:buSzTx/>
              <a:buFontTx/>
              <a:buNone/>
              <a:tabLst/>
              <a:defRPr/>
            </a:pPr>
            <a:endParaRPr lang="fr-FR" sz="900" dirty="0"/>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t>-&gt; attitude </a:t>
            </a:r>
            <a:r>
              <a:rPr lang="fr-FR" sz="1200" dirty="0" err="1"/>
              <a:t>préactive</a:t>
            </a:r>
            <a:r>
              <a:rPr lang="fr-FR" sz="1200" dirty="0"/>
              <a:t> et proactive d’anticipation au service de l’action  (</a:t>
            </a:r>
            <a:r>
              <a:rPr lang="fr-FR" sz="1200" dirty="0" err="1"/>
              <a:t>stt</a:t>
            </a:r>
            <a:r>
              <a:rPr lang="fr-FR" sz="1200" dirty="0"/>
              <a:t> pour la prospective STRATEGIQUE)</a:t>
            </a:r>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t>(Michel Godet, </a:t>
            </a:r>
            <a:r>
              <a:rPr lang="fr-FR" sz="1200" i="1" dirty="0"/>
              <a:t>La prospective stratégique</a:t>
            </a:r>
            <a:r>
              <a:rPr lang="fr-FR" sz="1200" dirty="0"/>
              <a:t>, 2008)</a:t>
            </a:r>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t>Doit permettre, entre autres de combattre les idées fausses ou reçues (Bourbon-</a:t>
            </a:r>
            <a:r>
              <a:rPr lang="fr-FR" sz="1200" dirty="0" err="1"/>
              <a:t>Busset</a:t>
            </a:r>
            <a:r>
              <a:rPr lang="fr-FR" sz="1200" dirty="0"/>
              <a:t>, 1959)</a:t>
            </a:r>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p>
          <a:p>
            <a:pPr eaLnBrk="1" hangingPunct="1">
              <a:spcBef>
                <a:spcPct val="0"/>
              </a:spcBef>
            </a:pPr>
            <a:endParaRPr lang="fr-FR" altLang="fr-FR" dirty="0"/>
          </a:p>
        </p:txBody>
      </p:sp>
      <p:sp>
        <p:nvSpPr>
          <p:cNvPr id="655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793204-3140-4805-B1BF-2811348028C1}" type="slidenum">
              <a:rPr lang="fr-FR" altLang="fr-FR" smtClean="0"/>
              <a:pPr fontAlgn="base">
                <a:spcBef>
                  <a:spcPct val="0"/>
                </a:spcBef>
                <a:spcAft>
                  <a:spcPct val="0"/>
                </a:spcAft>
                <a:defRPr/>
              </a:pPr>
              <a:t>6</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altLang="fr-FR" sz="1050" b="1" dirty="0"/>
              <a:t>La modélisation constitue une phase exploratoire</a:t>
            </a:r>
            <a:r>
              <a:rPr lang="fr-FR" altLang="fr-FR" sz="1050" b="1" baseline="0" dirty="0"/>
              <a:t> dans un cadre normatif</a:t>
            </a: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sz="1050" b="1" baseline="0" dirty="0"/>
              <a:t>Ça implique plusieurs choses</a:t>
            </a:r>
            <a:endParaRPr lang="fr-FR" altLang="fr-FR" sz="1050" b="1" dirty="0"/>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sz="1050" dirty="0"/>
              <a:t>-Pour que l’anticipation se transforme en action efficace, il faut</a:t>
            </a:r>
            <a:r>
              <a:rPr lang="fr-FR" altLang="fr-FR" sz="1050" baseline="0" dirty="0"/>
              <a:t> une appropriation de la réflexion prospective par les acteurs.</a:t>
            </a:r>
          </a:p>
          <a:p>
            <a:pPr marL="0" marR="0" indent="0" algn="l" defTabSz="914400" rtl="0" eaLnBrk="1" fontAlgn="base" latinLnBrk="0" hangingPunct="1">
              <a:lnSpc>
                <a:spcPct val="100000"/>
              </a:lnSpc>
              <a:spcBef>
                <a:spcPct val="0"/>
              </a:spcBef>
              <a:spcAft>
                <a:spcPct val="0"/>
              </a:spcAft>
              <a:buClrTx/>
              <a:buSzTx/>
              <a:buFontTx/>
              <a:buNone/>
              <a:tabLst/>
              <a:defRPr/>
            </a:pPr>
            <a:r>
              <a:rPr lang="fr-FR" sz="1050" dirty="0"/>
              <a:t>-Finalité normative débouche sur la question de la participation des acteurs à la définition du « souhaitable »</a:t>
            </a:r>
            <a:r>
              <a:rPr lang="fr-FR" sz="1050" dirty="0">
                <a:solidFill>
                  <a:schemeClr val="tx2">
                    <a:lumMod val="75000"/>
                  </a:schemeClr>
                </a:solidFill>
              </a:rPr>
              <a:t> </a:t>
            </a:r>
          </a:p>
          <a:p>
            <a:pPr marL="0" marR="0" indent="0" algn="l" defTabSz="914400" rtl="0" eaLnBrk="1" fontAlgn="base" latinLnBrk="0" hangingPunct="1">
              <a:lnSpc>
                <a:spcPct val="100000"/>
              </a:lnSpc>
              <a:spcBef>
                <a:spcPct val="0"/>
              </a:spcBef>
              <a:spcAft>
                <a:spcPct val="0"/>
              </a:spcAft>
              <a:buClrTx/>
              <a:buSzTx/>
              <a:buFontTx/>
              <a:buNone/>
              <a:tabLst/>
              <a:defRPr/>
            </a:pPr>
            <a:r>
              <a:rPr lang="fr-FR" sz="1050" dirty="0">
                <a:solidFill>
                  <a:schemeClr val="tx2">
                    <a:lumMod val="75000"/>
                  </a:schemeClr>
                </a:solidFill>
              </a:rPr>
              <a:t>Centralité des valeurs, complexité des problèmes, incertitudes, importance des enjeux... =&gt; utilisation de méthodes aussi rigoureuses et participatives que possible</a:t>
            </a:r>
            <a:endParaRPr lang="fr-FR" altLang="fr-FR" sz="1050" dirty="0"/>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sz="1050" dirty="0"/>
              <a:t>-Nb: modélisation= Un outil (PARMI D’AUTRES) </a:t>
            </a: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sz="1050" dirty="0"/>
              <a:t>-C’est dans ce contexte/cadre qu’il faut envisager le rôle de la modélisation prospective: un outil (parmi</a:t>
            </a:r>
            <a:r>
              <a:rPr lang="fr-FR" altLang="fr-FR" sz="1050" baseline="0" dirty="0"/>
              <a:t> d’autres) pour faciliter un processus de</a:t>
            </a:r>
            <a:r>
              <a:rPr lang="fr-FR" altLang="fr-FR" sz="1050" dirty="0"/>
              <a:t> </a:t>
            </a:r>
            <a:r>
              <a:rPr lang="fr-FR" altLang="fr-FR" sz="1050" u="sng" dirty="0"/>
              <a:t>compréhension commune </a:t>
            </a:r>
            <a:r>
              <a:rPr lang="fr-FR" altLang="fr-FR" sz="1050" dirty="0"/>
              <a:t>et de </a:t>
            </a:r>
            <a:r>
              <a:rPr lang="fr-FR" altLang="fr-FR" sz="1050" u="sng" dirty="0"/>
              <a:t>délibération collective</a:t>
            </a:r>
            <a:r>
              <a:rPr lang="fr-FR" altLang="fr-FR" sz="1050" dirty="0"/>
              <a:t> : (différent de « consensus », qui bien souvent est un consensus mou, où tout le monde est d’accord mais au final sur du rien) -&gt; la modélisation n’est qu’une brique qui s’inscrit dans une démarche plus globale</a:t>
            </a:r>
          </a:p>
          <a:p>
            <a:pPr marL="0" marR="0" indent="0" algn="l" defTabSz="914400" rtl="0" eaLnBrk="1" fontAlgn="base" latinLnBrk="0" hangingPunct="1">
              <a:lnSpc>
                <a:spcPct val="100000"/>
              </a:lnSpc>
              <a:spcBef>
                <a:spcPct val="0"/>
              </a:spcBef>
              <a:spcAft>
                <a:spcPct val="0"/>
              </a:spcAft>
              <a:buClrTx/>
              <a:buSzTx/>
              <a:buFontTx/>
              <a:buNone/>
              <a:tabLst/>
              <a:defRPr/>
            </a:pPr>
            <a:r>
              <a:rPr lang="fr-FR" sz="1050" i="1" dirty="0">
                <a:solidFill>
                  <a:schemeClr val="accent2">
                    <a:lumMod val="75000"/>
                  </a:schemeClr>
                </a:solidFill>
              </a:rPr>
              <a:t>« Ce qui est simple est faux, ce qui ne l’est pas est inutilisable » </a:t>
            </a:r>
            <a:r>
              <a:rPr lang="fr-FR" sz="900" i="1" dirty="0">
                <a:solidFill>
                  <a:schemeClr val="accent2">
                    <a:lumMod val="75000"/>
                  </a:schemeClr>
                </a:solidFill>
              </a:rPr>
              <a:t>[Paul Valery]</a:t>
            </a:r>
          </a:p>
          <a:p>
            <a:pPr marL="0" marR="0" indent="0" algn="l" defTabSz="914400" rtl="0" eaLnBrk="1" fontAlgn="base" latinLnBrk="0" hangingPunct="1">
              <a:lnSpc>
                <a:spcPct val="100000"/>
              </a:lnSpc>
              <a:spcBef>
                <a:spcPct val="0"/>
              </a:spcBef>
              <a:spcAft>
                <a:spcPct val="0"/>
              </a:spcAft>
              <a:buClrTx/>
              <a:buSzTx/>
              <a:buFontTx/>
              <a:buNone/>
              <a:tabLst/>
              <a:defRPr/>
            </a:pPr>
            <a:endParaRPr lang="fr-FR" altLang="fr-FR" sz="1050" dirty="0"/>
          </a:p>
          <a:p>
            <a:pPr marL="171450" marR="0" indent="-171450" algn="l" defTabSz="914400" rtl="0" eaLnBrk="1" fontAlgn="base" latinLnBrk="0" hangingPunct="1">
              <a:lnSpc>
                <a:spcPct val="100000"/>
              </a:lnSpc>
              <a:spcBef>
                <a:spcPct val="0"/>
              </a:spcBef>
              <a:spcAft>
                <a:spcPct val="0"/>
              </a:spcAft>
              <a:buClrTx/>
              <a:buSzTx/>
              <a:buFontTx/>
              <a:buChar char="-"/>
              <a:tabLst/>
              <a:defRPr/>
            </a:pPr>
            <a:r>
              <a:rPr lang="fr-FR" altLang="fr-FR" sz="1050" b="1" dirty="0">
                <a:solidFill>
                  <a:srgbClr val="C00000"/>
                </a:solidFill>
              </a:rPr>
              <a:t>Un modèle de prospective doit répondre</a:t>
            </a:r>
            <a:r>
              <a:rPr lang="fr-FR" altLang="fr-FR" sz="1050" b="1" baseline="0" dirty="0">
                <a:solidFill>
                  <a:srgbClr val="C00000"/>
                </a:solidFill>
              </a:rPr>
              <a:t> à des exigences différentes de celles des modèles économiques classiques</a:t>
            </a:r>
            <a:r>
              <a:rPr lang="fr-FR" altLang="fr-FR" sz="1050" baseline="0" dirty="0"/>
              <a:t>, à visée didactique</a:t>
            </a:r>
          </a:p>
          <a:p>
            <a:pPr marL="171450" marR="0" indent="-171450" algn="l" defTabSz="914400" rtl="0" eaLnBrk="1" fontAlgn="base" latinLnBrk="0" hangingPunct="1">
              <a:lnSpc>
                <a:spcPct val="100000"/>
              </a:lnSpc>
              <a:spcBef>
                <a:spcPct val="0"/>
              </a:spcBef>
              <a:spcAft>
                <a:spcPct val="0"/>
              </a:spcAft>
              <a:buClrTx/>
              <a:buSzTx/>
              <a:buFontTx/>
              <a:buChar char="-"/>
              <a:tabLst/>
              <a:defRPr/>
            </a:pPr>
            <a:r>
              <a:rPr lang="fr-FR" altLang="fr-FR" sz="1050" baseline="0" dirty="0"/>
              <a:t>Rester simple: puisque de toute manière l’incertitude sur le long terme est telle qu’aucun niveau réaliste de réalisme ne tient bien longtemps face au chaos.</a:t>
            </a:r>
          </a:p>
          <a:p>
            <a:pPr marL="171450" marR="0" indent="-171450" algn="l" defTabSz="914400" rtl="0" eaLnBrk="1" fontAlgn="base" latinLnBrk="0" hangingPunct="1">
              <a:lnSpc>
                <a:spcPct val="100000"/>
              </a:lnSpc>
              <a:spcBef>
                <a:spcPct val="0"/>
              </a:spcBef>
              <a:spcAft>
                <a:spcPct val="0"/>
              </a:spcAft>
              <a:buClrTx/>
              <a:buSzTx/>
              <a:buFontTx/>
              <a:buChar char="-"/>
              <a:tabLst/>
              <a:defRPr/>
            </a:pPr>
            <a:r>
              <a:rPr lang="fr-FR" altLang="fr-FR" sz="1050" baseline="0" dirty="0"/>
              <a:t>Relaxer certaines hypothèses: un exemple en particulier: l’homo </a:t>
            </a:r>
            <a:r>
              <a:rPr lang="fr-FR" altLang="fr-FR" sz="1050" baseline="0" dirty="0" err="1"/>
              <a:t>oeconomicus</a:t>
            </a:r>
            <a:r>
              <a:rPr lang="fr-FR" altLang="fr-FR" sz="1050" baseline="0" dirty="0"/>
              <a:t> et l’approche utilitariste</a:t>
            </a:r>
            <a:endParaRPr lang="fr-FR" altLang="fr-FR" sz="1050" dirty="0"/>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sz="1050" dirty="0"/>
              <a:t>Ex: pour l’homo </a:t>
            </a:r>
            <a:r>
              <a:rPr lang="fr-FR" altLang="fr-FR" sz="1050" dirty="0" err="1"/>
              <a:t>oeconomicus</a:t>
            </a:r>
            <a:r>
              <a:rPr lang="fr-FR" altLang="fr-FR" sz="1050" dirty="0"/>
              <a:t>, max weber a donné</a:t>
            </a:r>
            <a:r>
              <a:rPr lang="fr-FR" altLang="fr-FR" sz="1050" baseline="0" dirty="0"/>
              <a:t> l’exemple du travail au pièces à l’époque, où l’on a cru pouvoir augmenter le travail fourni par la main d’œuvre agricole en augmentant son salaire, et c’est le contraire qui est arrivé, car la mentalité à l’époque conduisait à chercher à maintenir son niveau de vie, (et non l’augmenter)</a:t>
            </a:r>
            <a:endParaRPr lang="fr-FR" altLang="fr-FR" sz="1050" dirty="0"/>
          </a:p>
          <a:p>
            <a:pPr eaLnBrk="1" hangingPunct="1">
              <a:spcBef>
                <a:spcPct val="0"/>
              </a:spcBef>
            </a:pPr>
            <a:endParaRPr lang="fr-FR" altLang="fr-FR" sz="1050" dirty="0"/>
          </a:p>
          <a:p>
            <a:pPr marL="0" indent="0" eaLnBrk="1" fontAlgn="auto" hangingPunct="1">
              <a:spcAft>
                <a:spcPts val="0"/>
              </a:spcAft>
              <a:buNone/>
              <a:defRPr/>
            </a:pPr>
            <a:r>
              <a:rPr lang="fr-FR" sz="1050" dirty="0"/>
              <a:t>Finalité de la prospective: permet de dégager, non seulement ce qui pourrait arriver, mais ce que les hommes voudraient qu’il arrive. Elle ouvre la voie à une véritable construction de l’avenir, met en avant le </a:t>
            </a:r>
            <a:r>
              <a:rPr lang="fr-FR" sz="1050" dirty="0" err="1"/>
              <a:t>pb</a:t>
            </a:r>
            <a:r>
              <a:rPr lang="fr-FR" sz="1050" dirty="0"/>
              <a:t> de la finalité de l’action</a:t>
            </a:r>
          </a:p>
          <a:p>
            <a:pPr marL="0" indent="0" eaLnBrk="1" fontAlgn="auto" hangingPunct="1">
              <a:spcAft>
                <a:spcPts val="0"/>
              </a:spcAft>
              <a:buNone/>
              <a:defRPr/>
            </a:pPr>
            <a:r>
              <a:rPr lang="fr-FR" sz="1050" dirty="0"/>
              <a:t>-&gt; c’est le premier pas vers l’action pour provoquer les changements souhaités. Or pour que l’anticipation se transforme en action et que cette action soit efficace, il faut son appropriation par les acteurs concernés </a:t>
            </a:r>
          </a:p>
          <a:p>
            <a:pPr marL="0" indent="0" eaLnBrk="1" fontAlgn="auto" hangingPunct="1">
              <a:spcAft>
                <a:spcPts val="0"/>
              </a:spcAft>
              <a:buNone/>
              <a:defRPr/>
            </a:pPr>
            <a:r>
              <a:rPr lang="fr-FR" sz="1050" dirty="0"/>
              <a:t>(</a:t>
            </a:r>
            <a:r>
              <a:rPr lang="fr-FR" sz="1050" dirty="0" err="1"/>
              <a:t>cf</a:t>
            </a:r>
            <a:r>
              <a:rPr lang="fr-FR" sz="1050" dirty="0"/>
              <a:t> compréhension commune et délibération collective) </a:t>
            </a:r>
          </a:p>
          <a:p>
            <a:pPr eaLnBrk="1" hangingPunct="1">
              <a:spcBef>
                <a:spcPct val="0"/>
              </a:spcBef>
            </a:pPr>
            <a:endParaRPr lang="fr-FR" altLang="fr-FR" dirty="0"/>
          </a:p>
        </p:txBody>
      </p:sp>
      <p:sp>
        <p:nvSpPr>
          <p:cNvPr id="7373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861A5D-93D8-486F-BD83-B105826AB411}" type="slidenum">
              <a:rPr lang="fr-FR" altLang="fr-FR" smtClean="0"/>
              <a:pPr fontAlgn="base">
                <a:spcBef>
                  <a:spcPct val="0"/>
                </a:spcBef>
                <a:spcAft>
                  <a:spcPct val="0"/>
                </a:spcAft>
                <a:defRPr/>
              </a:pPr>
              <a:t>7</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Compliqué car</a:t>
            </a:r>
            <a:r>
              <a:rPr lang="fr-FR" altLang="fr-FR" baseline="0" dirty="0"/>
              <a:t> différentes nature et </a:t>
            </a:r>
            <a:r>
              <a:rPr lang="fr-FR" altLang="fr-FR" baseline="0" dirty="0" err="1"/>
              <a:t>echelles</a:t>
            </a:r>
            <a:endParaRPr lang="fr-FR" altLang="fr-FR" baseline="0" dirty="0"/>
          </a:p>
          <a:p>
            <a:pPr eaLnBrk="1" hangingPunct="1">
              <a:spcBef>
                <a:spcPct val="0"/>
              </a:spcBef>
            </a:pPr>
            <a:r>
              <a:rPr lang="fr-FR" altLang="fr-FR" baseline="0" dirty="0"/>
              <a:t>Plus: du qualitatif: comment le prendre en compte dans un modèle numérique?</a:t>
            </a:r>
            <a:endParaRPr lang="fr-FR" altLang="fr-FR" dirty="0"/>
          </a:p>
        </p:txBody>
      </p:sp>
      <p:sp>
        <p:nvSpPr>
          <p:cNvPr id="778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AF7402-F6FA-4572-9B0D-18FED2BD8C49}" type="slidenum">
              <a:rPr lang="fr-FR" altLang="fr-FR" smtClean="0"/>
              <a:pPr fontAlgn="base">
                <a:spcBef>
                  <a:spcPct val="0"/>
                </a:spcBef>
                <a:spcAft>
                  <a:spcPct val="0"/>
                </a:spcAft>
                <a:defRPr/>
              </a:pPr>
              <a:t>8</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987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5C4A57-FDCB-45BF-ACB7-B12B099CBFDF}" type="slidenum">
              <a:rPr lang="fr-FR" altLang="fr-FR" smtClean="0"/>
              <a:pPr fontAlgn="base">
                <a:spcBef>
                  <a:spcPct val="0"/>
                </a:spcBef>
                <a:spcAft>
                  <a:spcPct val="0"/>
                </a:spcAft>
                <a:defRPr/>
              </a:pPr>
              <a:t>9</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descr="CMA_contraste_dem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38" y="0"/>
            <a:ext cx="287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8"/>
          <p:cNvGrpSpPr>
            <a:grpSpLocks/>
          </p:cNvGrpSpPr>
          <p:nvPr userDrawn="1"/>
        </p:nvGrpSpPr>
        <p:grpSpPr bwMode="auto">
          <a:xfrm>
            <a:off x="2698750" y="6127750"/>
            <a:ext cx="6445250" cy="541338"/>
            <a:chOff x="2698876" y="1965737"/>
            <a:chExt cx="6445124" cy="541205"/>
          </a:xfrm>
        </p:grpSpPr>
        <p:cxnSp>
          <p:nvCxnSpPr>
            <p:cNvPr id="6" name="Connecteur droit 5"/>
            <p:cNvCxnSpPr/>
            <p:nvPr/>
          </p:nvCxnSpPr>
          <p:spPr>
            <a:xfrm rot="10800000">
              <a:off x="2698876" y="2505354"/>
              <a:ext cx="2016086" cy="1588"/>
            </a:xfrm>
            <a:prstGeom prst="line">
              <a:avLst/>
            </a:prstGeom>
            <a:ln>
              <a:solidFill>
                <a:srgbClr val="B9111E"/>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rot="10800000">
              <a:off x="4876883" y="1965737"/>
              <a:ext cx="4267117" cy="0"/>
            </a:xfrm>
            <a:prstGeom prst="line">
              <a:avLst/>
            </a:prstGeom>
            <a:ln>
              <a:solidFill>
                <a:srgbClr val="B9111E"/>
              </a:solidFill>
            </a:ln>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ctrTitle"/>
          </p:nvPr>
        </p:nvSpPr>
        <p:spPr>
          <a:xfrm>
            <a:off x="3275856" y="1700808"/>
            <a:ext cx="5182344" cy="1470025"/>
          </a:xfrm>
        </p:spPr>
        <p:txBody>
          <a:bodyPr/>
          <a:lstStyle/>
          <a:p>
            <a:r>
              <a:rPr lang="fr-FR" dirty="0"/>
              <a:t>Modifiez le style du titre</a:t>
            </a:r>
          </a:p>
        </p:txBody>
      </p:sp>
      <p:sp>
        <p:nvSpPr>
          <p:cNvPr id="3" name="Sous-titre 2"/>
          <p:cNvSpPr>
            <a:spLocks noGrp="1"/>
          </p:cNvSpPr>
          <p:nvPr>
            <p:ph type="subTitle" idx="1"/>
          </p:nvPr>
        </p:nvSpPr>
        <p:spPr>
          <a:xfrm>
            <a:off x="4139952" y="3717032"/>
            <a:ext cx="3200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8" name="Espace réservé de la date 3"/>
          <p:cNvSpPr>
            <a:spLocks noGrp="1"/>
          </p:cNvSpPr>
          <p:nvPr>
            <p:ph type="dt" sz="half" idx="10"/>
          </p:nvPr>
        </p:nvSpPr>
        <p:spPr>
          <a:xfrm>
            <a:off x="2640013" y="6237288"/>
            <a:ext cx="2133600" cy="365125"/>
          </a:xfrm>
        </p:spPr>
        <p:txBody>
          <a:bodyPr/>
          <a:lstStyle>
            <a:lvl1pPr>
              <a:defRPr/>
            </a:lvl1pPr>
          </a:lstStyle>
          <a:p>
            <a:pPr>
              <a:defRPr/>
            </a:pPr>
            <a:fld id="{CEE3637B-58ED-4577-BF07-C23765FE7531}" type="datetime1">
              <a:rPr lang="fr-FR"/>
              <a:pPr>
                <a:defRPr/>
              </a:pPr>
              <a:t>11/12/2019</a:t>
            </a:fld>
            <a:endParaRPr lang="fr-FR"/>
          </a:p>
        </p:txBody>
      </p:sp>
      <p:sp>
        <p:nvSpPr>
          <p:cNvPr id="9" name="Espace réservé du pied de page 4"/>
          <p:cNvSpPr>
            <a:spLocks noGrp="1"/>
          </p:cNvSpPr>
          <p:nvPr>
            <p:ph type="ftr" sz="quarter" idx="11"/>
          </p:nvPr>
        </p:nvSpPr>
        <p:spPr>
          <a:xfrm>
            <a:off x="5435600" y="6237288"/>
            <a:ext cx="2895600" cy="365125"/>
          </a:xfrm>
        </p:spPr>
        <p:txBody>
          <a:bodyPr/>
          <a:lstStyle>
            <a:lvl1pPr>
              <a:defRPr/>
            </a:lvl1pPr>
          </a:lstStyle>
          <a:p>
            <a:pPr>
              <a:defRPr/>
            </a:pPr>
            <a:endParaRPr lang="fr-FR"/>
          </a:p>
        </p:txBody>
      </p:sp>
    </p:spTree>
    <p:extLst>
      <p:ext uri="{BB962C8B-B14F-4D97-AF65-F5344CB8AC3E}">
        <p14:creationId xmlns:p14="http://schemas.microsoft.com/office/powerpoint/2010/main" val="152761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5B3B574-F0CF-4310-9FC6-61C5C92CAD0D}" type="datetime1">
              <a:rPr lang="fr-FR"/>
              <a:pPr>
                <a:defRPr/>
              </a:pPr>
              <a:t>11/12/2019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7CB502-A597-42ED-AE99-9BAA22A7726C}" type="slidenum">
              <a:rPr lang="fr-FR"/>
              <a:pPr>
                <a:defRPr/>
              </a:pPr>
              <a:t>‹N°›</a:t>
            </a:fld>
            <a:endParaRPr lang="fr-FR"/>
          </a:p>
        </p:txBody>
      </p:sp>
    </p:spTree>
    <p:extLst>
      <p:ext uri="{BB962C8B-B14F-4D97-AF65-F5344CB8AC3E}">
        <p14:creationId xmlns:p14="http://schemas.microsoft.com/office/powerpoint/2010/main" val="351168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B8B4862-6C1E-439C-B1E0-D433C4234630}" type="datetime1">
              <a:rPr lang="fr-FR"/>
              <a:pPr>
                <a:defRPr/>
              </a:pPr>
              <a:t>11/12/2019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087E051-9304-4F3E-AF90-1B47B04B1F46}" type="slidenum">
              <a:rPr lang="fr-FR"/>
              <a:pPr>
                <a:defRPr/>
              </a:pPr>
              <a:t>‹N°›</a:t>
            </a:fld>
            <a:endParaRPr lang="fr-FR"/>
          </a:p>
        </p:txBody>
      </p:sp>
    </p:spTree>
    <p:extLst>
      <p:ext uri="{BB962C8B-B14F-4D97-AF65-F5344CB8AC3E}">
        <p14:creationId xmlns:p14="http://schemas.microsoft.com/office/powerpoint/2010/main" val="94824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2A28A00-3DB1-49BE-BBA8-A45D341BCD60}" type="datetime1">
              <a:rPr lang="fr-FR"/>
              <a:pPr>
                <a:defRPr/>
              </a:pPr>
              <a:t>11/12/2019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49F40C-235B-4CBA-A935-9384328C6CD9}" type="slidenum">
              <a:rPr lang="fr-FR"/>
              <a:pPr>
                <a:defRPr/>
              </a:pPr>
              <a:t>‹N°›</a:t>
            </a:fld>
            <a:endParaRPr lang="fr-FR"/>
          </a:p>
        </p:txBody>
      </p:sp>
    </p:spTree>
    <p:extLst>
      <p:ext uri="{BB962C8B-B14F-4D97-AF65-F5344CB8AC3E}">
        <p14:creationId xmlns:p14="http://schemas.microsoft.com/office/powerpoint/2010/main" val="368186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8042614-D10A-44C3-ACD0-56DCA1D3ECAD}" type="datetime1">
              <a:rPr lang="fr-FR"/>
              <a:pPr>
                <a:defRPr/>
              </a:pPr>
              <a:t>11/12/2019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E62FB9-FD9A-4545-9F37-2CF76D45EED2}" type="slidenum">
              <a:rPr lang="fr-FR"/>
              <a:pPr>
                <a:defRPr/>
              </a:pPr>
              <a:t>‹N°›</a:t>
            </a:fld>
            <a:endParaRPr lang="fr-FR"/>
          </a:p>
        </p:txBody>
      </p:sp>
    </p:spTree>
    <p:extLst>
      <p:ext uri="{BB962C8B-B14F-4D97-AF65-F5344CB8AC3E}">
        <p14:creationId xmlns:p14="http://schemas.microsoft.com/office/powerpoint/2010/main" val="120612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pPr>
              <a:defRPr/>
            </a:pPr>
            <a:fld id="{7BCF8264-6A3D-44F7-986A-2E4E07BB668F}" type="datetime1">
              <a:rPr lang="fr-FR"/>
              <a:pPr>
                <a:defRPr/>
              </a:pPr>
              <a:t>11/12/2019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9C8DEB-82AB-4BFC-8C6D-04405752E1E5}" type="slidenum">
              <a:rPr lang="fr-FR"/>
              <a:pPr>
                <a:defRPr/>
              </a:pPr>
              <a:t>‹N°›</a:t>
            </a:fld>
            <a:endParaRPr lang="fr-FR"/>
          </a:p>
        </p:txBody>
      </p:sp>
    </p:spTree>
    <p:extLst>
      <p:ext uri="{BB962C8B-B14F-4D97-AF65-F5344CB8AC3E}">
        <p14:creationId xmlns:p14="http://schemas.microsoft.com/office/powerpoint/2010/main" val="352191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pPr>
              <a:defRPr/>
            </a:pPr>
            <a:fld id="{9670FABB-593D-43B8-981E-FCA15C2B378F}" type="datetime1">
              <a:rPr lang="fr-FR"/>
              <a:pPr>
                <a:defRPr/>
              </a:pPr>
              <a:t>11/12/2019</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3E85C5-84C1-485A-82EC-63B2A334C150}" type="slidenum">
              <a:rPr lang="fr-FR"/>
              <a:pPr>
                <a:defRPr/>
              </a:pPr>
              <a:t>‹N°›</a:t>
            </a:fld>
            <a:endParaRPr lang="fr-FR"/>
          </a:p>
        </p:txBody>
      </p:sp>
    </p:spTree>
    <p:extLst>
      <p:ext uri="{BB962C8B-B14F-4D97-AF65-F5344CB8AC3E}">
        <p14:creationId xmlns:p14="http://schemas.microsoft.com/office/powerpoint/2010/main" val="268297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pPr>
              <a:defRPr/>
            </a:pPr>
            <a:fld id="{CA87143C-F45E-4F0E-9EFE-81A628BDB869}" type="datetime1">
              <a:rPr lang="fr-FR"/>
              <a:pPr>
                <a:defRPr/>
              </a:pPr>
              <a:t>11/12/2019</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63DB56-3017-4325-BD98-60FF592404FD}" type="slidenum">
              <a:rPr lang="fr-FR"/>
              <a:pPr>
                <a:defRPr/>
              </a:pPr>
              <a:t>‹N°›</a:t>
            </a:fld>
            <a:endParaRPr lang="fr-FR"/>
          </a:p>
        </p:txBody>
      </p:sp>
    </p:spTree>
    <p:extLst>
      <p:ext uri="{BB962C8B-B14F-4D97-AF65-F5344CB8AC3E}">
        <p14:creationId xmlns:p14="http://schemas.microsoft.com/office/powerpoint/2010/main" val="412215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55BB021B-66E6-449F-8951-DA2518253603}" type="datetime1">
              <a:rPr lang="fr-FR"/>
              <a:pPr>
                <a:defRPr/>
              </a:pPr>
              <a:t>11/12/2019</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C7FAF2-D7CD-44B5-966B-CD19125176C3}" type="slidenum">
              <a:rPr lang="fr-FR"/>
              <a:pPr>
                <a:defRPr/>
              </a:pPr>
              <a:t>‹N°›</a:t>
            </a:fld>
            <a:endParaRPr lang="fr-FR"/>
          </a:p>
        </p:txBody>
      </p:sp>
    </p:spTree>
    <p:extLst>
      <p:ext uri="{BB962C8B-B14F-4D97-AF65-F5344CB8AC3E}">
        <p14:creationId xmlns:p14="http://schemas.microsoft.com/office/powerpoint/2010/main" val="76099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6DCCEB3-D347-4D40-8287-C3943973B4B4}" type="datetime1">
              <a:rPr lang="fr-FR"/>
              <a:pPr>
                <a:defRPr/>
              </a:pPr>
              <a:t>11/12/2019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B9EDD6-D7CE-4208-8FBF-141D291238EC}" type="slidenum">
              <a:rPr lang="fr-FR"/>
              <a:pPr>
                <a:defRPr/>
              </a:pPr>
              <a:t>‹N°›</a:t>
            </a:fld>
            <a:endParaRPr lang="fr-FR"/>
          </a:p>
        </p:txBody>
      </p:sp>
    </p:spTree>
    <p:extLst>
      <p:ext uri="{BB962C8B-B14F-4D97-AF65-F5344CB8AC3E}">
        <p14:creationId xmlns:p14="http://schemas.microsoft.com/office/powerpoint/2010/main" val="322202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57BE65DE-BFC8-4672-8366-CEB678E6DBBC}" type="datetime1">
              <a:rPr lang="fr-FR"/>
              <a:pPr>
                <a:defRPr/>
              </a:pPr>
              <a:t>11/12/2019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127E6A9-3036-48DD-881E-7B7973C1A974}" type="slidenum">
              <a:rPr lang="fr-FR"/>
              <a:pPr>
                <a:defRPr/>
              </a:pPr>
              <a:t>‹N°›</a:t>
            </a:fld>
            <a:endParaRPr lang="fr-FR"/>
          </a:p>
        </p:txBody>
      </p:sp>
    </p:spTree>
    <p:extLst>
      <p:ext uri="{BB962C8B-B14F-4D97-AF65-F5344CB8AC3E}">
        <p14:creationId xmlns:p14="http://schemas.microsoft.com/office/powerpoint/2010/main" val="388543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835150" y="274638"/>
            <a:ext cx="6851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1835150" y="1600200"/>
            <a:ext cx="68516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1835150" y="63817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4311F1-2E52-48EE-A64E-546A08E899DC}" type="datetime1">
              <a:rPr lang="fr-FR"/>
              <a:pPr>
                <a:defRPr/>
              </a:pPr>
              <a:t>11/12/2019</a:t>
            </a:fld>
            <a:endParaRPr lang="fr-FR" dirty="0"/>
          </a:p>
        </p:txBody>
      </p:sp>
      <p:sp>
        <p:nvSpPr>
          <p:cNvPr id="5" name="Espace réservé du pied de page 4"/>
          <p:cNvSpPr>
            <a:spLocks noGrp="1"/>
          </p:cNvSpPr>
          <p:nvPr>
            <p:ph type="ftr" sz="quarter" idx="3"/>
          </p:nvPr>
        </p:nvSpPr>
        <p:spPr>
          <a:xfrm>
            <a:off x="5795963" y="630872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pic>
        <p:nvPicPr>
          <p:cNvPr id="1030" name="Image 6" descr="CMA_contraste_demi.jpg"/>
          <p:cNvPicPr>
            <a:picLocks noChangeAspect="1"/>
          </p:cNvPicPr>
          <p:nvPr/>
        </p:nvPicPr>
        <p:blipFill>
          <a:blip r:embed="rId13">
            <a:extLst>
              <a:ext uri="{28A0092B-C50C-407E-A947-70E740481C1C}">
                <a14:useLocalDpi xmlns:a14="http://schemas.microsoft.com/office/drawing/2010/main" val="0"/>
              </a:ext>
            </a:extLst>
          </a:blip>
          <a:srcRect r="55142"/>
          <a:stretch>
            <a:fillRect/>
          </a:stretch>
        </p:blipFill>
        <p:spPr bwMode="auto">
          <a:xfrm>
            <a:off x="0" y="0"/>
            <a:ext cx="1287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nadia.ma&#239;zi@mines-paristech.fr" TargetMode="External"/><Relationship Id="rId5" Type="http://schemas.openxmlformats.org/officeDocument/2006/relationships/hyperlink" Target="mailto:francois.briens@mines-paristech.fr"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nadia.ma&#239;zi@mines-paristech.fr" TargetMode="External"/><Relationship Id="rId4" Type="http://schemas.openxmlformats.org/officeDocument/2006/relationships/hyperlink" Target="mailto:francois.briens@mines-paristech.f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55777" y="1341438"/>
            <a:ext cx="6588224" cy="1470025"/>
          </a:xfrm>
        </p:spPr>
        <p:txBody>
          <a:bodyPr rtlCol="0">
            <a:noAutofit/>
          </a:bodyPr>
          <a:lstStyle/>
          <a:p>
            <a:pPr eaLnBrk="1" fontAlgn="auto" hangingPunct="1">
              <a:spcAft>
                <a:spcPts val="0"/>
              </a:spcAft>
              <a:defRPr/>
            </a:pPr>
            <a:r>
              <a:rPr lang="en-US" sz="2800" b="1" dirty="0">
                <a:solidFill>
                  <a:schemeClr val="bg2">
                    <a:lumMod val="25000"/>
                  </a:schemeClr>
                </a:solidFill>
              </a:rPr>
              <a:t>“Outside the box”: </a:t>
            </a:r>
            <a:br>
              <a:rPr lang="en-US" sz="2800" b="1" dirty="0">
                <a:solidFill>
                  <a:schemeClr val="bg2">
                    <a:lumMod val="25000"/>
                  </a:schemeClr>
                </a:solidFill>
              </a:rPr>
            </a:br>
            <a:r>
              <a:rPr lang="en-US" sz="2800" b="1" dirty="0">
                <a:solidFill>
                  <a:schemeClr val="bg2">
                    <a:lumMod val="25000"/>
                  </a:schemeClr>
                </a:solidFill>
              </a:rPr>
              <a:t>La </a:t>
            </a:r>
            <a:r>
              <a:rPr lang="en-US" sz="2800" b="1" dirty="0" err="1">
                <a:solidFill>
                  <a:schemeClr val="bg2">
                    <a:lumMod val="25000"/>
                  </a:schemeClr>
                </a:solidFill>
              </a:rPr>
              <a:t>Décroissance</a:t>
            </a:r>
            <a:r>
              <a:rPr lang="en-US" sz="2800" b="1" dirty="0">
                <a:solidFill>
                  <a:schemeClr val="bg2">
                    <a:lumMod val="25000"/>
                  </a:schemeClr>
                </a:solidFill>
              </a:rPr>
              <a:t> </a:t>
            </a:r>
            <a:r>
              <a:rPr lang="en-US" sz="2800" b="1" dirty="0" err="1">
                <a:solidFill>
                  <a:schemeClr val="bg2">
                    <a:lumMod val="25000"/>
                  </a:schemeClr>
                </a:solidFill>
              </a:rPr>
              <a:t>comme</a:t>
            </a:r>
            <a:r>
              <a:rPr lang="en-US" sz="2800" b="1" dirty="0">
                <a:solidFill>
                  <a:schemeClr val="bg2">
                    <a:lumMod val="25000"/>
                  </a:schemeClr>
                </a:solidFill>
              </a:rPr>
              <a:t> alternative?</a:t>
            </a:r>
            <a:br>
              <a:rPr lang="en-US" sz="800" b="1" dirty="0">
                <a:solidFill>
                  <a:schemeClr val="bg2">
                    <a:lumMod val="25000"/>
                  </a:schemeClr>
                </a:solidFill>
              </a:rPr>
            </a:br>
            <a:br>
              <a:rPr lang="en-US" sz="1050" b="1" dirty="0">
                <a:solidFill>
                  <a:schemeClr val="bg2">
                    <a:lumMod val="25000"/>
                  </a:schemeClr>
                </a:solidFill>
              </a:rPr>
            </a:br>
            <a:r>
              <a:rPr lang="en-US" sz="2000" b="1" i="1" dirty="0">
                <a:solidFill>
                  <a:schemeClr val="accent1">
                    <a:lumMod val="75000"/>
                  </a:schemeClr>
                </a:solidFill>
              </a:rPr>
              <a:t>Exploration Prospective et </a:t>
            </a:r>
            <a:r>
              <a:rPr lang="en-US" sz="2000" b="1" i="1" dirty="0" err="1">
                <a:solidFill>
                  <a:schemeClr val="accent1">
                    <a:lumMod val="75000"/>
                  </a:schemeClr>
                </a:solidFill>
              </a:rPr>
              <a:t>modélisation</a:t>
            </a:r>
            <a:r>
              <a:rPr lang="en-US" sz="2000" b="1" i="1" dirty="0">
                <a:solidFill>
                  <a:schemeClr val="accent1">
                    <a:lumMod val="75000"/>
                  </a:schemeClr>
                </a:solidFill>
              </a:rPr>
              <a:t> </a:t>
            </a:r>
            <a:r>
              <a:rPr lang="en-US" sz="2000" b="1" i="1" dirty="0" err="1">
                <a:solidFill>
                  <a:schemeClr val="accent1">
                    <a:lumMod val="75000"/>
                  </a:schemeClr>
                </a:solidFill>
              </a:rPr>
              <a:t>macroéconomique</a:t>
            </a:r>
            <a:br>
              <a:rPr lang="en-US" sz="1800" b="1" i="1" dirty="0">
                <a:solidFill>
                  <a:schemeClr val="accent1">
                    <a:lumMod val="75000"/>
                  </a:schemeClr>
                </a:solidFill>
              </a:rPr>
            </a:br>
            <a:endParaRPr lang="fr-FR" sz="1600" i="1" dirty="0">
              <a:solidFill>
                <a:schemeClr val="accent1">
                  <a:lumMod val="75000"/>
                </a:schemeClr>
              </a:solidFill>
            </a:endParaRPr>
          </a:p>
        </p:txBody>
      </p:sp>
      <p:pic>
        <p:nvPicPr>
          <p:cNvPr id="13315" name="Picture 3" descr="\\srv1\Staff\sandrine.selosse\Mes documents\Chaire_IMAGES\LOGO_CMA\CMA_logo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4913" y="164490"/>
            <a:ext cx="1349800" cy="64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924175"/>
            <a:ext cx="4897437"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Sous-titre 2"/>
          <p:cNvSpPr>
            <a:spLocks noGrp="1"/>
          </p:cNvSpPr>
          <p:nvPr>
            <p:ph type="subTitle" idx="1"/>
          </p:nvPr>
        </p:nvSpPr>
        <p:spPr>
          <a:xfrm>
            <a:off x="5940425" y="3656013"/>
            <a:ext cx="3060700" cy="1068387"/>
          </a:xfrm>
        </p:spPr>
        <p:txBody>
          <a:bodyPr/>
          <a:lstStyle/>
          <a:p>
            <a:pPr algn="r" eaLnBrk="1" hangingPunct="1"/>
            <a:r>
              <a:rPr lang="fr-FR" altLang="fr-FR" sz="1400" b="1" dirty="0">
                <a:solidFill>
                  <a:schemeClr val="tx1"/>
                </a:solidFill>
              </a:rPr>
              <a:t>François </a:t>
            </a:r>
            <a:r>
              <a:rPr lang="fr-FR" altLang="fr-FR" sz="1400" b="1" dirty="0" err="1">
                <a:solidFill>
                  <a:schemeClr val="tx1"/>
                </a:solidFill>
              </a:rPr>
              <a:t>Briens</a:t>
            </a:r>
            <a:r>
              <a:rPr lang="fr-FR" altLang="fr-FR" sz="1400" b="1" dirty="0">
                <a:solidFill>
                  <a:schemeClr val="tx1"/>
                </a:solidFill>
              </a:rPr>
              <a:t>  </a:t>
            </a:r>
            <a:r>
              <a:rPr lang="fr-FR" altLang="fr-FR" sz="1400" dirty="0">
                <a:solidFill>
                  <a:srgbClr val="00B0F0"/>
                </a:solidFill>
                <a:hlinkClick r:id="rId5"/>
              </a:rPr>
              <a:t>francois.briens@mines-paristech.fr</a:t>
            </a:r>
            <a:endParaRPr lang="fr-FR" altLang="fr-FR" sz="1400" dirty="0">
              <a:solidFill>
                <a:srgbClr val="00B0F0"/>
              </a:solidFill>
            </a:endParaRPr>
          </a:p>
          <a:p>
            <a:pPr algn="r" eaLnBrk="1" hangingPunct="1"/>
            <a:r>
              <a:rPr lang="fr-FR" altLang="fr-FR" sz="1400" dirty="0">
                <a:solidFill>
                  <a:schemeClr val="tx1"/>
                </a:solidFill>
              </a:rPr>
              <a:t>Sous la direction de </a:t>
            </a:r>
            <a:r>
              <a:rPr lang="fr-FR" altLang="fr-FR" sz="1400" b="1" dirty="0">
                <a:solidFill>
                  <a:schemeClr val="tx1"/>
                </a:solidFill>
              </a:rPr>
              <a:t>Nadia </a:t>
            </a:r>
            <a:r>
              <a:rPr lang="fr-FR" altLang="fr-FR" sz="1400" b="1" dirty="0" err="1">
                <a:solidFill>
                  <a:schemeClr val="tx1"/>
                </a:solidFill>
              </a:rPr>
              <a:t>Maïzi</a:t>
            </a:r>
            <a:r>
              <a:rPr lang="fr-FR" altLang="fr-FR" sz="1400" b="1" dirty="0">
                <a:solidFill>
                  <a:schemeClr val="tx1"/>
                </a:solidFill>
              </a:rPr>
              <a:t>  </a:t>
            </a:r>
          </a:p>
          <a:p>
            <a:pPr algn="r" eaLnBrk="1" hangingPunct="1"/>
            <a:r>
              <a:rPr lang="fr-FR" altLang="fr-FR" sz="1400" dirty="0">
                <a:solidFill>
                  <a:srgbClr val="00B0F0"/>
                </a:solidFill>
                <a:hlinkClick r:id="rId6"/>
              </a:rPr>
              <a:t>nadia.maïzi@mines-paristech.fr</a:t>
            </a:r>
            <a:endParaRPr lang="fr-FR" altLang="fr-FR" sz="1400" dirty="0">
              <a:solidFill>
                <a:srgbClr val="00B0F0"/>
              </a:solidFill>
            </a:endParaRPr>
          </a:p>
          <a:p>
            <a:pPr algn="r" eaLnBrk="1" hangingPunct="1"/>
            <a:r>
              <a:rPr lang="fr-FR" altLang="fr-FR" sz="1400" i="1" dirty="0">
                <a:solidFill>
                  <a:schemeClr val="tx1"/>
                </a:solidFill>
              </a:rPr>
              <a:t>Centre de Mathématiques Appliquées, Ecole des Mines </a:t>
            </a:r>
            <a:r>
              <a:rPr lang="fr-FR" altLang="fr-FR" sz="1400" i="1" dirty="0" err="1">
                <a:solidFill>
                  <a:schemeClr val="tx1"/>
                </a:solidFill>
              </a:rPr>
              <a:t>Paristech</a:t>
            </a:r>
            <a:endParaRPr lang="fr-FR" altLang="fr-FR" sz="1400" i="1" dirty="0">
              <a:solidFill>
                <a:schemeClr val="tx1"/>
              </a:solidFill>
            </a:endParaRPr>
          </a:p>
          <a:p>
            <a:pPr algn="r" eaLnBrk="1" hangingPunct="1"/>
            <a:r>
              <a:rPr lang="fr-FR" altLang="fr-FR" sz="1400" dirty="0">
                <a:solidFill>
                  <a:srgbClr val="00B0F0"/>
                </a:solidFill>
              </a:rPr>
              <a:t> </a:t>
            </a:r>
          </a:p>
          <a:p>
            <a:pPr algn="r" eaLnBrk="1" hangingPunct="1"/>
            <a:endParaRPr lang="fr-FR" altLang="fr-FR" sz="1400" dirty="0">
              <a:solidFill>
                <a:schemeClr val="tx1"/>
              </a:solidFill>
            </a:endParaRPr>
          </a:p>
          <a:p>
            <a:pPr algn="r" eaLnBrk="1" hangingPunct="1"/>
            <a:r>
              <a:rPr lang="fr-FR" altLang="fr-FR" sz="1400" dirty="0">
                <a:solidFill>
                  <a:schemeClr val="tx1"/>
                </a:solidFill>
              </a:rPr>
              <a:t>02/03/2015</a:t>
            </a:r>
          </a:p>
        </p:txBody>
      </p:sp>
      <p:sp>
        <p:nvSpPr>
          <p:cNvPr id="5" name="ZoneTexte 4"/>
          <p:cNvSpPr txBox="1"/>
          <p:nvPr/>
        </p:nvSpPr>
        <p:spPr>
          <a:xfrm>
            <a:off x="3614192" y="254000"/>
            <a:ext cx="3940720" cy="553998"/>
          </a:xfrm>
          <a:prstGeom prst="rect">
            <a:avLst/>
          </a:prstGeom>
          <a:noFill/>
        </p:spPr>
        <p:txBody>
          <a:bodyPr wrap="square">
            <a:spAutoFit/>
          </a:bodyPr>
          <a:lstStyle/>
          <a:p>
            <a:pPr fontAlgn="auto">
              <a:spcBef>
                <a:spcPts val="0"/>
              </a:spcBef>
              <a:spcAft>
                <a:spcPts val="0"/>
              </a:spcAft>
              <a:defRPr/>
            </a:pPr>
            <a:r>
              <a:rPr lang="fr-FR" sz="1400" i="1" dirty="0">
                <a:solidFill>
                  <a:schemeClr val="bg2">
                    <a:lumMod val="50000"/>
                  </a:schemeClr>
                </a:solidFill>
                <a:latin typeface="+mn-lt"/>
                <a:cs typeface="+mn-cs"/>
              </a:rPr>
              <a:t>Journée de la Chaire modélisation prospective au service du développement durable - </a:t>
            </a:r>
            <a:r>
              <a:rPr lang="fr-FR" sz="1600" i="1" dirty="0">
                <a:solidFill>
                  <a:schemeClr val="tx2">
                    <a:lumMod val="60000"/>
                    <a:lumOff val="40000"/>
                  </a:schemeClr>
                </a:solidFill>
                <a:latin typeface="+mn-lt"/>
                <a:cs typeface="+mn-cs"/>
              </a:rPr>
              <a:t>Mars 2015 </a:t>
            </a:r>
          </a:p>
        </p:txBody>
      </p:sp>
      <p:pic>
        <p:nvPicPr>
          <p:cNvPr id="1026" name="Picture 2" descr="http://www.modelisation-prospective.org/sites/modelisation-prospective.org/files/color/mpdd-fc11963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130205"/>
            <a:ext cx="914400"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1"/>
          <p:cNvSpPr>
            <a:spLocks noGrp="1"/>
          </p:cNvSpPr>
          <p:nvPr>
            <p:ph type="title"/>
          </p:nvPr>
        </p:nvSpPr>
        <p:spPr>
          <a:xfrm>
            <a:off x="0" y="0"/>
            <a:ext cx="9144000" cy="461665"/>
          </a:xfrm>
          <a:solidFill>
            <a:schemeClr val="tx2">
              <a:lumMod val="75000"/>
            </a:schemeClr>
          </a:solidFill>
        </p:spPr>
        <p:txBody>
          <a:bodyPr rtlCol="0">
            <a:noAutofit/>
          </a:bodyPr>
          <a:lstStyle/>
          <a:p>
            <a:pPr marL="742950" indent="-742950" algn="l" eaLnBrk="1" fontAlgn="auto" hangingPunct="1">
              <a:spcAft>
                <a:spcPts val="0"/>
              </a:spcAft>
              <a:buFont typeface="+mj-lt"/>
              <a:buAutoNum type="romanUcPeriod" startAt="2"/>
              <a:defRPr/>
            </a:pPr>
            <a:r>
              <a:rPr lang="fr-FR" sz="2400" dirty="0">
                <a:solidFill>
                  <a:schemeClr val="accent1"/>
                </a:solidFill>
              </a:rPr>
              <a:t>Modélisation et prospective: de l’esprit à la méthode</a:t>
            </a:r>
          </a:p>
        </p:txBody>
      </p:sp>
      <p:sp>
        <p:nvSpPr>
          <p:cNvPr id="29699" name="Espace réservé du numéro de diapositive 3"/>
          <p:cNvSpPr>
            <a:spLocks noGrp="1"/>
          </p:cNvSpPr>
          <p:nvPr>
            <p:ph type="sldNum" sz="quarter" idx="12"/>
          </p:nvPr>
        </p:nvSpPr>
        <p:spPr bwMode="auto">
          <a:xfrm>
            <a:off x="8350250" y="6432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D3C2BFF9-22BB-4229-AAA3-BBF99C096463}" type="slidenum">
              <a:rPr lang="fr-FR" altLang="fr-FR" smtClean="0"/>
              <a:pPr algn="r" fontAlgn="base">
                <a:spcBef>
                  <a:spcPct val="0"/>
                </a:spcBef>
                <a:spcAft>
                  <a:spcPct val="0"/>
                </a:spcAft>
                <a:defRPr/>
              </a:pPr>
              <a:t>10</a:t>
            </a:fld>
            <a:endParaRPr lang="fr-FR" altLang="fr-FR"/>
          </a:p>
        </p:txBody>
      </p:sp>
      <p:sp>
        <p:nvSpPr>
          <p:cNvPr id="8" name="ZoneTexte 7"/>
          <p:cNvSpPr txBox="1"/>
          <p:nvPr/>
        </p:nvSpPr>
        <p:spPr>
          <a:xfrm>
            <a:off x="1308327" y="548680"/>
            <a:ext cx="7807325" cy="1461939"/>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fr-FR" sz="1700" dirty="0">
                <a:latin typeface="+mn-lt"/>
                <a:cs typeface="+mn-cs"/>
              </a:rPr>
              <a:t>Développement d’un modèle de simulation dynamique </a:t>
            </a:r>
            <a:r>
              <a:rPr lang="fr-FR" sz="1700" i="1" dirty="0">
                <a:latin typeface="+mn-lt"/>
                <a:cs typeface="+mn-cs"/>
              </a:rPr>
              <a:t>ad hoc </a:t>
            </a:r>
          </a:p>
          <a:p>
            <a:pPr marL="342900" indent="-342900" fontAlgn="auto">
              <a:spcBef>
                <a:spcPts val="0"/>
              </a:spcBef>
              <a:spcAft>
                <a:spcPts val="0"/>
              </a:spcAft>
              <a:buFont typeface="Wingdings" panose="05000000000000000000" pitchFamily="2" charset="2"/>
              <a:buChar char="Ø"/>
              <a:defRPr/>
            </a:pPr>
            <a:r>
              <a:rPr lang="fr-FR" sz="1700" dirty="0">
                <a:latin typeface="+mn-lt"/>
                <a:cs typeface="+mn-cs"/>
              </a:rPr>
              <a:t>Basé sur comptes nationaux et données </a:t>
            </a:r>
            <a:r>
              <a:rPr lang="fr-FR" sz="1700" u="sng" dirty="0">
                <a:latin typeface="+mn-lt"/>
                <a:cs typeface="+mn-cs"/>
              </a:rPr>
              <a:t>publiques</a:t>
            </a:r>
            <a:r>
              <a:rPr lang="fr-FR" sz="1700" dirty="0">
                <a:latin typeface="+mn-lt"/>
                <a:cs typeface="+mn-cs"/>
              </a:rPr>
              <a:t>  </a:t>
            </a:r>
            <a:r>
              <a:rPr lang="fr-FR" sz="1400" dirty="0">
                <a:latin typeface="+mn-lt"/>
                <a:cs typeface="+mn-cs"/>
              </a:rPr>
              <a:t>(INSEE, Eurostat, WIOD)</a:t>
            </a:r>
            <a:endParaRPr lang="fr-FR" sz="19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1700" dirty="0">
                <a:latin typeface="+mn-lt"/>
                <a:cs typeface="+mn-cs"/>
              </a:rPr>
              <a:t>Priorité à la robustesse </a:t>
            </a:r>
            <a:r>
              <a:rPr lang="fr-FR" sz="1400" dirty="0">
                <a:latin typeface="+mn-lt"/>
                <a:cs typeface="+mn-cs"/>
              </a:rPr>
              <a:t>( sur le long terme) </a:t>
            </a:r>
            <a:r>
              <a:rPr lang="fr-FR" sz="1700" dirty="0">
                <a:latin typeface="+mn-lt"/>
                <a:cs typeface="+mn-cs"/>
              </a:rPr>
              <a:t>et intelligibilité du modèle</a:t>
            </a:r>
          </a:p>
          <a:p>
            <a:pPr fontAlgn="auto">
              <a:spcBef>
                <a:spcPts val="0"/>
              </a:spcBef>
              <a:spcAft>
                <a:spcPts val="0"/>
              </a:spcAft>
              <a:defRPr/>
            </a:pPr>
            <a:r>
              <a:rPr lang="fr-FR" sz="1600" i="1" dirty="0">
                <a:latin typeface="+mn-lt"/>
                <a:cs typeface="+mn-cs"/>
              </a:rPr>
              <a:t>Nb: par souci de simplicité, pas de représentation du secteur monétaire</a:t>
            </a:r>
          </a:p>
          <a:p>
            <a:pPr fontAlgn="auto">
              <a:spcBef>
                <a:spcPts val="0"/>
              </a:spcBef>
              <a:spcAft>
                <a:spcPts val="0"/>
              </a:spcAft>
              <a:defRPr/>
            </a:pPr>
            <a:endParaRPr lang="fr-FR" sz="300" i="1"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1700" dirty="0">
                <a:latin typeface="+mn-lt"/>
                <a:cs typeface="+mn-cs"/>
              </a:rPr>
              <a:t>Construction de scénarios à partir d’Enquêtes et Groupes de réflexion</a:t>
            </a:r>
          </a:p>
        </p:txBody>
      </p:sp>
      <p:sp>
        <p:nvSpPr>
          <p:cNvPr id="29701"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9702"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cxnSp>
        <p:nvCxnSpPr>
          <p:cNvPr id="7" name="Connecteur droit avec flèche 6"/>
          <p:cNvCxnSpPr>
            <a:cxnSpLocks noChangeShapeType="1"/>
            <a:endCxn id="16" idx="1"/>
          </p:cNvCxnSpPr>
          <p:nvPr/>
        </p:nvCxnSpPr>
        <p:spPr bwMode="auto">
          <a:xfrm>
            <a:off x="3692525" y="5759451"/>
            <a:ext cx="1384300"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flipV="1">
            <a:off x="2558256" y="2983036"/>
            <a:ext cx="0" cy="388534"/>
          </a:xfrm>
          <a:prstGeom prst="straightConnector1">
            <a:avLst/>
          </a:prstGeom>
          <a:noFill/>
          <a:ln w="38100">
            <a:gradFill flip="none" rotWithShape="1">
              <a:gsLst>
                <a:gs pos="0">
                  <a:schemeClr val="accent1">
                    <a:tint val="66000"/>
                    <a:satMod val="160000"/>
                  </a:schemeClr>
                </a:gs>
                <a:gs pos="100000">
                  <a:schemeClr val="accent3">
                    <a:lumMod val="75000"/>
                  </a:schemeClr>
                </a:gs>
                <a:gs pos="100000">
                  <a:schemeClr val="accent1">
                    <a:tint val="23500"/>
                    <a:satMod val="160000"/>
                  </a:schemeClr>
                </a:gs>
              </a:gsLst>
              <a:lin ang="5400000" scaled="1"/>
              <a:tileRect/>
            </a:gradFill>
            <a:round/>
            <a:headEnd type="arrow" w="med" len="me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a:stCxn id="13" idx="2"/>
            <a:endCxn id="16" idx="0"/>
          </p:cNvCxnSpPr>
          <p:nvPr/>
        </p:nvCxnSpPr>
        <p:spPr bwMode="auto">
          <a:xfrm>
            <a:off x="6804025" y="4845051"/>
            <a:ext cx="0" cy="446087"/>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a:stCxn id="12" idx="3"/>
            <a:endCxn id="19" idx="1"/>
          </p:cNvCxnSpPr>
          <p:nvPr/>
        </p:nvCxnSpPr>
        <p:spPr bwMode="auto">
          <a:xfrm>
            <a:off x="3692525" y="2681288"/>
            <a:ext cx="1455738" cy="0"/>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2" name="Zone de texte 2"/>
          <p:cNvSpPr txBox="1">
            <a:spLocks noChangeArrowheads="1"/>
          </p:cNvSpPr>
          <p:nvPr/>
        </p:nvSpPr>
        <p:spPr bwMode="auto">
          <a:xfrm>
            <a:off x="1423988" y="2397126"/>
            <a:ext cx="2268537" cy="568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upright="1"/>
          <a:lstStyle/>
          <a:p>
            <a:pPr algn="ctr" fontAlgn="auto">
              <a:spcBef>
                <a:spcPts val="0"/>
              </a:spcBef>
              <a:spcAft>
                <a:spcPts val="0"/>
              </a:spcAft>
              <a:defRPr/>
            </a:pPr>
            <a:r>
              <a:rPr lang="en-US" sz="1600" b="1" dirty="0" err="1">
                <a:ea typeface="Calibri"/>
                <a:cs typeface="Times New Roman"/>
              </a:rPr>
              <a:t>Résultat</a:t>
            </a:r>
            <a:r>
              <a:rPr lang="en-US" sz="1600" b="1" dirty="0">
                <a:ea typeface="Calibri"/>
                <a:cs typeface="Times New Roman"/>
              </a:rPr>
              <a:t> des </a:t>
            </a:r>
            <a:r>
              <a:rPr lang="en-US" sz="1600" b="1" dirty="0" err="1">
                <a:ea typeface="Calibri"/>
                <a:cs typeface="Times New Roman"/>
              </a:rPr>
              <a:t>Enquêtes</a:t>
            </a:r>
            <a:endParaRPr lang="fr-FR" sz="2800" b="1" dirty="0">
              <a:ea typeface="Calibri"/>
              <a:cs typeface="Times New Roman"/>
            </a:endParaRPr>
          </a:p>
        </p:txBody>
      </p:sp>
      <p:sp>
        <p:nvSpPr>
          <p:cNvPr id="13" name="Zone de texte 2"/>
          <p:cNvSpPr txBox="1">
            <a:spLocks noChangeArrowheads="1"/>
          </p:cNvSpPr>
          <p:nvPr/>
        </p:nvSpPr>
        <p:spPr bwMode="auto">
          <a:xfrm>
            <a:off x="5076825" y="4381501"/>
            <a:ext cx="3455988" cy="46355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en-US" sz="1200" b="1" dirty="0" err="1">
                <a:ea typeface="Calibri"/>
                <a:cs typeface="Times New Roman"/>
              </a:rPr>
              <a:t>Cibles</a:t>
            </a:r>
            <a:r>
              <a:rPr lang="en-US" sz="1200" b="1" dirty="0">
                <a:ea typeface="Calibri"/>
                <a:cs typeface="Times New Roman"/>
              </a:rPr>
              <a:t> de Production et </a:t>
            </a:r>
            <a:r>
              <a:rPr lang="en-US" sz="1200" b="1" dirty="0" err="1">
                <a:ea typeface="Calibri"/>
                <a:cs typeface="Times New Roman"/>
              </a:rPr>
              <a:t>Valeur</a:t>
            </a:r>
            <a:r>
              <a:rPr lang="en-US" sz="1200" b="1" dirty="0">
                <a:ea typeface="Calibri"/>
                <a:cs typeface="Times New Roman"/>
              </a:rPr>
              <a:t> </a:t>
            </a:r>
            <a:r>
              <a:rPr lang="en-US" sz="1200" b="1" dirty="0" err="1">
                <a:ea typeface="Calibri"/>
                <a:cs typeface="Times New Roman"/>
              </a:rPr>
              <a:t>Ajoutée</a:t>
            </a:r>
            <a:r>
              <a:rPr lang="en-US" sz="1200" b="1" dirty="0">
                <a:ea typeface="Calibri"/>
                <a:cs typeface="Times New Roman"/>
              </a:rPr>
              <a:t>  </a:t>
            </a:r>
            <a:r>
              <a:rPr lang="en-US" sz="1200" b="1" dirty="0" err="1">
                <a:ea typeface="Calibri"/>
                <a:cs typeface="Times New Roman"/>
              </a:rPr>
              <a:t>sectorielles</a:t>
            </a:r>
            <a:endParaRPr lang="fr-FR" sz="2000" b="1" dirty="0">
              <a:ea typeface="Calibri"/>
              <a:cs typeface="Times New Roman"/>
            </a:endParaRPr>
          </a:p>
        </p:txBody>
      </p:sp>
      <p:cxnSp>
        <p:nvCxnSpPr>
          <p:cNvPr id="14" name="Connecteur droit avec flèche 13"/>
          <p:cNvCxnSpPr>
            <a:cxnSpLocks noChangeShapeType="1"/>
            <a:stCxn id="19" idx="2"/>
            <a:endCxn id="29710" idx="0"/>
          </p:cNvCxnSpPr>
          <p:nvPr/>
        </p:nvCxnSpPr>
        <p:spPr bwMode="auto">
          <a:xfrm flipH="1">
            <a:off x="6804025" y="2901951"/>
            <a:ext cx="0" cy="431800"/>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29710" name="Zone de texte 2"/>
          <p:cNvSpPr txBox="1">
            <a:spLocks noChangeArrowheads="1"/>
          </p:cNvSpPr>
          <p:nvPr/>
        </p:nvSpPr>
        <p:spPr bwMode="auto">
          <a:xfrm>
            <a:off x="5148263" y="3333751"/>
            <a:ext cx="3311525" cy="58737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spcAft>
                <a:spcPts val="1000"/>
              </a:spcAft>
              <a:buFontTx/>
              <a:buNone/>
            </a:pPr>
            <a:r>
              <a:rPr lang="fr-FR" altLang="fr-FR" sz="1600" b="1">
                <a:ea typeface="Calibri" pitchFamily="34" charset="0"/>
                <a:cs typeface="Times New Roman" pitchFamily="18" charset="0"/>
              </a:rPr>
              <a:t>Analyse Entrées-Sorties</a:t>
            </a:r>
            <a:r>
              <a:rPr lang="fr-FR" altLang="fr-FR" sz="1100" b="1">
                <a:ea typeface="Calibri" pitchFamily="34" charset="0"/>
                <a:cs typeface="Times New Roman" pitchFamily="18" charset="0"/>
              </a:rPr>
              <a:t> </a:t>
            </a:r>
            <a:r>
              <a:rPr lang="fr-FR" altLang="fr-FR" sz="1200" b="1">
                <a:ea typeface="Calibri" pitchFamily="34" charset="0"/>
                <a:cs typeface="Times New Roman" pitchFamily="18" charset="0"/>
              </a:rPr>
              <a:t>(37 branches)</a:t>
            </a:r>
            <a:endParaRPr lang="fr-FR" altLang="fr-FR" sz="2000" b="1">
              <a:ea typeface="Calibri" pitchFamily="34" charset="0"/>
              <a:cs typeface="Times New Roman" pitchFamily="18" charset="0"/>
            </a:endParaRPr>
          </a:p>
        </p:txBody>
      </p:sp>
      <p:sp>
        <p:nvSpPr>
          <p:cNvPr id="16" name="Zone de texte 2"/>
          <p:cNvSpPr txBox="1">
            <a:spLocks noChangeArrowheads="1"/>
          </p:cNvSpPr>
          <p:nvPr/>
        </p:nvSpPr>
        <p:spPr bwMode="auto">
          <a:xfrm>
            <a:off x="5076825" y="5291138"/>
            <a:ext cx="3455988" cy="935038"/>
          </a:xfrm>
          <a:prstGeom prst="rect">
            <a:avLst/>
          </a:prstGeom>
          <a:ln w="34925" cmpd="thickThin">
            <a:headEnd/>
            <a:tailEnd/>
          </a:ln>
          <a:extLst/>
        </p:spPr>
        <p:style>
          <a:lnRef idx="2">
            <a:schemeClr val="accent4"/>
          </a:lnRef>
          <a:fillRef idx="1">
            <a:schemeClr val="lt1"/>
          </a:fillRef>
          <a:effectRef idx="0">
            <a:schemeClr val="accent4"/>
          </a:effectRef>
          <a:fontRef idx="minor">
            <a:schemeClr val="dk1"/>
          </a:fontRef>
        </p:style>
        <p:txBody>
          <a:bodyPr upright="1"/>
          <a:lstStyle/>
          <a:p>
            <a:pPr algn="ctr" fontAlgn="auto">
              <a:lnSpc>
                <a:spcPct val="115000"/>
              </a:lnSpc>
              <a:spcBef>
                <a:spcPts val="0"/>
              </a:spcBef>
              <a:spcAft>
                <a:spcPts val="1000"/>
              </a:spcAft>
              <a:defRPr/>
            </a:pPr>
            <a:r>
              <a:rPr lang="en-US" sz="1600" b="1" dirty="0" err="1">
                <a:ea typeface="Calibri"/>
                <a:cs typeface="Times New Roman"/>
              </a:rPr>
              <a:t>Indicateurs</a:t>
            </a:r>
            <a:endParaRPr lang="en-US" sz="1400" b="1" dirty="0">
              <a:ea typeface="Calibri"/>
              <a:cs typeface="Times New Roman"/>
            </a:endParaRPr>
          </a:p>
          <a:p>
            <a:pPr algn="ctr" fontAlgn="auto">
              <a:lnSpc>
                <a:spcPct val="115000"/>
              </a:lnSpc>
              <a:spcBef>
                <a:spcPts val="0"/>
              </a:spcBef>
              <a:spcAft>
                <a:spcPts val="1000"/>
              </a:spcAft>
              <a:defRPr/>
            </a:pPr>
            <a:r>
              <a:rPr lang="en-US" sz="1200" dirty="0" err="1">
                <a:ea typeface="Calibri"/>
                <a:cs typeface="Times New Roman"/>
              </a:rPr>
              <a:t>Utilisation</a:t>
            </a:r>
            <a:r>
              <a:rPr lang="en-US" sz="1200" dirty="0">
                <a:ea typeface="Calibri"/>
                <a:cs typeface="Times New Roman"/>
              </a:rPr>
              <a:t> </a:t>
            </a:r>
            <a:r>
              <a:rPr lang="en-US" sz="1200" dirty="0" err="1">
                <a:ea typeface="Calibri"/>
                <a:cs typeface="Times New Roman"/>
              </a:rPr>
              <a:t>d’énergie</a:t>
            </a:r>
            <a:r>
              <a:rPr lang="en-US" sz="1200" dirty="0">
                <a:ea typeface="Calibri"/>
                <a:cs typeface="Times New Roman"/>
              </a:rPr>
              <a:t>, </a:t>
            </a:r>
            <a:r>
              <a:rPr lang="en-US" sz="1200" dirty="0" err="1">
                <a:ea typeface="Calibri"/>
                <a:cs typeface="Times New Roman"/>
              </a:rPr>
              <a:t>Emmissions</a:t>
            </a:r>
            <a:r>
              <a:rPr lang="en-US" sz="1200" dirty="0">
                <a:ea typeface="Calibri"/>
                <a:cs typeface="Times New Roman"/>
              </a:rPr>
              <a:t> GES, </a:t>
            </a:r>
            <a:r>
              <a:rPr lang="en-US" sz="1200" dirty="0" err="1">
                <a:ea typeface="Calibri"/>
                <a:cs typeface="Times New Roman"/>
              </a:rPr>
              <a:t>Déchets</a:t>
            </a:r>
            <a:r>
              <a:rPr lang="en-US" sz="1200" dirty="0">
                <a:ea typeface="Calibri"/>
                <a:cs typeface="Times New Roman"/>
              </a:rPr>
              <a:t>, </a:t>
            </a:r>
            <a:r>
              <a:rPr lang="en-US" sz="1200" dirty="0" err="1">
                <a:ea typeface="Calibri"/>
                <a:cs typeface="Times New Roman"/>
              </a:rPr>
              <a:t>Emploi</a:t>
            </a:r>
            <a:r>
              <a:rPr lang="en-US" sz="1200" dirty="0">
                <a:ea typeface="Calibri"/>
                <a:cs typeface="Times New Roman"/>
              </a:rPr>
              <a:t>, </a:t>
            </a:r>
            <a:r>
              <a:rPr lang="en-US" sz="1200" dirty="0" err="1">
                <a:ea typeface="Calibri"/>
                <a:cs typeface="Times New Roman"/>
              </a:rPr>
              <a:t>Pauvreté</a:t>
            </a:r>
            <a:r>
              <a:rPr lang="en-US" sz="1200" dirty="0">
                <a:ea typeface="Calibri"/>
                <a:cs typeface="Times New Roman"/>
              </a:rPr>
              <a:t>,   Budget Public, </a:t>
            </a:r>
            <a:r>
              <a:rPr lang="en-US" sz="1200" dirty="0" err="1">
                <a:ea typeface="Calibri"/>
                <a:cs typeface="Times New Roman"/>
              </a:rPr>
              <a:t>Dette</a:t>
            </a:r>
            <a:r>
              <a:rPr lang="en-US" sz="1200" dirty="0">
                <a:ea typeface="Calibri"/>
                <a:cs typeface="Times New Roman"/>
              </a:rPr>
              <a:t> </a:t>
            </a:r>
            <a:r>
              <a:rPr lang="en-US" sz="1200" dirty="0" err="1">
                <a:ea typeface="Calibri"/>
                <a:cs typeface="Times New Roman"/>
              </a:rPr>
              <a:t>Publique</a:t>
            </a:r>
            <a:r>
              <a:rPr lang="en-US" sz="1200" dirty="0">
                <a:ea typeface="Calibri"/>
                <a:cs typeface="Times New Roman"/>
              </a:rPr>
              <a:t>…</a:t>
            </a:r>
            <a:endParaRPr lang="fr-FR" sz="2000" dirty="0">
              <a:ea typeface="Calibri"/>
              <a:cs typeface="Times New Roman"/>
            </a:endParaRPr>
          </a:p>
        </p:txBody>
      </p:sp>
      <p:cxnSp>
        <p:nvCxnSpPr>
          <p:cNvPr id="17" name="Connecteur droit avec flèche 16"/>
          <p:cNvCxnSpPr>
            <a:cxnSpLocks noChangeShapeType="1"/>
            <a:stCxn id="29710" idx="2"/>
            <a:endCxn id="13" idx="0"/>
          </p:cNvCxnSpPr>
          <p:nvPr/>
        </p:nvCxnSpPr>
        <p:spPr bwMode="auto">
          <a:xfrm>
            <a:off x="6804025" y="3921126"/>
            <a:ext cx="0" cy="460375"/>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9" name="Zone de texte 8"/>
          <p:cNvSpPr txBox="1">
            <a:spLocks noChangeArrowheads="1"/>
          </p:cNvSpPr>
          <p:nvPr/>
        </p:nvSpPr>
        <p:spPr bwMode="auto">
          <a:xfrm>
            <a:off x="5148263" y="2460626"/>
            <a:ext cx="3311525" cy="44132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fr-FR" sz="1400" b="1" dirty="0">
                <a:ea typeface="Calibri"/>
                <a:cs typeface="Times New Roman"/>
              </a:rPr>
              <a:t>Scénarios pour la demande sectorielle</a:t>
            </a:r>
          </a:p>
        </p:txBody>
      </p:sp>
      <p:sp>
        <p:nvSpPr>
          <p:cNvPr id="20" name="Zone de texte 2"/>
          <p:cNvSpPr txBox="1">
            <a:spLocks noChangeArrowheads="1"/>
          </p:cNvSpPr>
          <p:nvPr/>
        </p:nvSpPr>
        <p:spPr bwMode="auto">
          <a:xfrm>
            <a:off x="1423988" y="3354388"/>
            <a:ext cx="2268537" cy="343535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upright="1"/>
          <a:lstStyle/>
          <a:p>
            <a:pPr algn="ctr" fontAlgn="auto">
              <a:lnSpc>
                <a:spcPct val="115000"/>
              </a:lnSpc>
              <a:spcBef>
                <a:spcPts val="0"/>
              </a:spcBef>
              <a:spcAft>
                <a:spcPts val="1000"/>
              </a:spcAft>
              <a:defRPr/>
            </a:pPr>
            <a:r>
              <a:rPr lang="en-US" sz="1600" b="1" i="1" dirty="0">
                <a:ea typeface="Calibri"/>
                <a:cs typeface="Times New Roman"/>
              </a:rPr>
              <a:t>Propositions de la </a:t>
            </a:r>
            <a:r>
              <a:rPr lang="en-US" sz="1600" b="1" i="1" dirty="0" err="1">
                <a:ea typeface="Calibri"/>
                <a:cs typeface="Times New Roman"/>
              </a:rPr>
              <a:t>Decroissance</a:t>
            </a:r>
            <a:endParaRPr lang="en-US" sz="1600" b="1" i="1" dirty="0">
              <a:ea typeface="Calibri"/>
              <a:cs typeface="Times New Roman"/>
            </a:endParaRPr>
          </a:p>
          <a:p>
            <a:pPr fontAlgn="auto">
              <a:lnSpc>
                <a:spcPct val="115000"/>
              </a:lnSpc>
              <a:spcBef>
                <a:spcPts val="0"/>
              </a:spcBef>
              <a:spcAft>
                <a:spcPts val="1000"/>
              </a:spcAft>
              <a:defRPr/>
            </a:pPr>
            <a:r>
              <a:rPr lang="en-US" sz="1400" dirty="0">
                <a:ea typeface="Calibri"/>
                <a:cs typeface="Times New Roman"/>
              </a:rPr>
              <a:t>(e.g.: </a:t>
            </a:r>
            <a:r>
              <a:rPr lang="en-US" sz="1400" dirty="0" err="1">
                <a:ea typeface="Calibri"/>
                <a:cs typeface="Times New Roman"/>
              </a:rPr>
              <a:t>frugalité</a:t>
            </a:r>
            <a:r>
              <a:rPr lang="en-US" sz="1400" dirty="0">
                <a:ea typeface="Calibri"/>
                <a:cs typeface="Times New Roman"/>
              </a:rPr>
              <a:t>, </a:t>
            </a:r>
            <a:r>
              <a:rPr lang="en-US" sz="1400" dirty="0" err="1">
                <a:ea typeface="Calibri"/>
                <a:cs typeface="Times New Roman"/>
              </a:rPr>
              <a:t>mise</a:t>
            </a:r>
            <a:r>
              <a:rPr lang="en-US" sz="1400" dirty="0">
                <a:ea typeface="Calibri"/>
                <a:cs typeface="Times New Roman"/>
              </a:rPr>
              <a:t> </a:t>
            </a:r>
            <a:r>
              <a:rPr lang="en-US" sz="1400" dirty="0" err="1">
                <a:ea typeface="Calibri"/>
                <a:cs typeface="Times New Roman"/>
              </a:rPr>
              <a:t>en</a:t>
            </a:r>
            <a:r>
              <a:rPr lang="en-US" sz="1400" dirty="0">
                <a:ea typeface="Calibri"/>
                <a:cs typeface="Times New Roman"/>
              </a:rPr>
              <a:t> </a:t>
            </a:r>
            <a:r>
              <a:rPr lang="en-US" sz="1400" dirty="0" err="1">
                <a:ea typeface="Calibri"/>
                <a:cs typeface="Times New Roman"/>
              </a:rPr>
              <a:t>commun</a:t>
            </a:r>
            <a:r>
              <a:rPr lang="en-US" sz="1400" dirty="0">
                <a:ea typeface="Calibri"/>
                <a:cs typeface="Times New Roman"/>
              </a:rPr>
              <a:t> et </a:t>
            </a:r>
            <a:r>
              <a:rPr lang="en-US" sz="1400" dirty="0" err="1">
                <a:ea typeface="Calibri"/>
                <a:cs typeface="Times New Roman"/>
              </a:rPr>
              <a:t>partage</a:t>
            </a:r>
            <a:r>
              <a:rPr lang="en-US" sz="1400" dirty="0">
                <a:ea typeface="Calibri"/>
                <a:cs typeface="Times New Roman"/>
              </a:rPr>
              <a:t> (</a:t>
            </a:r>
            <a:r>
              <a:rPr lang="en-US" sz="1400" dirty="0" err="1">
                <a:ea typeface="Calibri"/>
                <a:cs typeface="Times New Roman"/>
              </a:rPr>
              <a:t>véhicules</a:t>
            </a:r>
            <a:r>
              <a:rPr lang="en-US" sz="1400" dirty="0">
                <a:ea typeface="Calibri"/>
                <a:cs typeface="Times New Roman"/>
              </a:rPr>
              <a:t>, </a:t>
            </a:r>
            <a:r>
              <a:rPr lang="en-US" sz="1400" dirty="0" err="1">
                <a:ea typeface="Calibri"/>
                <a:cs typeface="Times New Roman"/>
              </a:rPr>
              <a:t>outils</a:t>
            </a:r>
            <a:r>
              <a:rPr lang="en-US" sz="1400" dirty="0">
                <a:ea typeface="Calibri"/>
                <a:cs typeface="Times New Roman"/>
              </a:rPr>
              <a:t>, etc.), </a:t>
            </a:r>
            <a:r>
              <a:rPr lang="en-US" sz="1400" dirty="0" err="1">
                <a:ea typeface="Calibri"/>
                <a:cs typeface="Times New Roman"/>
              </a:rPr>
              <a:t>réparation</a:t>
            </a:r>
            <a:r>
              <a:rPr lang="en-US" sz="1400" dirty="0">
                <a:ea typeface="Calibri"/>
                <a:cs typeface="Times New Roman"/>
              </a:rPr>
              <a:t>, </a:t>
            </a:r>
            <a:r>
              <a:rPr lang="en-US" sz="1400" dirty="0" err="1">
                <a:ea typeface="Calibri"/>
                <a:cs typeface="Times New Roman"/>
              </a:rPr>
              <a:t>réutilisation</a:t>
            </a:r>
            <a:r>
              <a:rPr lang="en-US" sz="1400" dirty="0">
                <a:ea typeface="Calibri"/>
                <a:cs typeface="Times New Roman"/>
              </a:rPr>
              <a:t>, </a:t>
            </a:r>
            <a:r>
              <a:rPr lang="en-US" sz="1400" dirty="0" err="1">
                <a:ea typeface="Calibri"/>
                <a:cs typeface="Times New Roman"/>
              </a:rPr>
              <a:t>recyclage</a:t>
            </a:r>
            <a:r>
              <a:rPr lang="en-US" sz="1400" dirty="0">
                <a:ea typeface="Calibri"/>
                <a:cs typeface="Times New Roman"/>
              </a:rPr>
              <a:t>–</a:t>
            </a:r>
            <a:r>
              <a:rPr lang="en-US" sz="1400" dirty="0" err="1">
                <a:ea typeface="Calibri"/>
                <a:cs typeface="Times New Roman"/>
              </a:rPr>
              <a:t>durabilité</a:t>
            </a:r>
            <a:r>
              <a:rPr lang="en-US" sz="1400" dirty="0">
                <a:ea typeface="Calibri"/>
                <a:cs typeface="Times New Roman"/>
              </a:rPr>
              <a:t> des </a:t>
            </a:r>
            <a:r>
              <a:rPr lang="en-US" sz="1400" dirty="0" err="1">
                <a:ea typeface="Calibri"/>
                <a:cs typeface="Times New Roman"/>
              </a:rPr>
              <a:t>biens</a:t>
            </a:r>
            <a:r>
              <a:rPr lang="en-US" sz="1400" dirty="0">
                <a:ea typeface="Calibri"/>
                <a:cs typeface="Times New Roman"/>
              </a:rPr>
              <a:t>-, </a:t>
            </a:r>
            <a:r>
              <a:rPr lang="en-US" sz="1400" dirty="0" err="1">
                <a:ea typeface="Calibri"/>
                <a:cs typeface="Times New Roman"/>
              </a:rPr>
              <a:t>politique</a:t>
            </a:r>
            <a:r>
              <a:rPr lang="en-US" sz="1400" dirty="0">
                <a:ea typeface="Calibri"/>
                <a:cs typeface="Times New Roman"/>
              </a:rPr>
              <a:t> </a:t>
            </a:r>
            <a:r>
              <a:rPr lang="en-US" sz="1400" dirty="0" err="1">
                <a:ea typeface="Calibri"/>
                <a:cs typeface="Times New Roman"/>
              </a:rPr>
              <a:t>fiscale</a:t>
            </a:r>
            <a:r>
              <a:rPr lang="en-US" sz="1400" dirty="0">
                <a:ea typeface="Calibri"/>
                <a:cs typeface="Times New Roman"/>
              </a:rPr>
              <a:t> et redistribution, temps de travail, re-</a:t>
            </a:r>
            <a:r>
              <a:rPr lang="en-US" sz="1400" dirty="0" err="1">
                <a:ea typeface="Calibri"/>
                <a:cs typeface="Times New Roman"/>
              </a:rPr>
              <a:t>localisation</a:t>
            </a:r>
            <a:r>
              <a:rPr lang="en-US" sz="1400" dirty="0">
                <a:ea typeface="Calibri"/>
                <a:cs typeface="Times New Roman"/>
              </a:rPr>
              <a:t>, agriculture </a:t>
            </a:r>
            <a:r>
              <a:rPr lang="en-US" sz="1400" dirty="0" err="1">
                <a:ea typeface="Calibri"/>
                <a:cs typeface="Times New Roman"/>
              </a:rPr>
              <a:t>paysanne</a:t>
            </a:r>
            <a:r>
              <a:rPr lang="en-US" sz="1400" dirty="0">
                <a:ea typeface="Calibri"/>
                <a:cs typeface="Times New Roman"/>
              </a:rPr>
              <a:t> et </a:t>
            </a:r>
            <a:r>
              <a:rPr lang="en-US" sz="1400" dirty="0" err="1">
                <a:ea typeface="Calibri"/>
                <a:cs typeface="Times New Roman"/>
              </a:rPr>
              <a:t>agroecologie</a:t>
            </a:r>
            <a:r>
              <a:rPr lang="en-US" sz="1400" dirty="0">
                <a:ea typeface="Calibri"/>
                <a:cs typeface="Times New Roman"/>
              </a:rPr>
              <a:t>, </a:t>
            </a:r>
            <a:r>
              <a:rPr lang="en-US" sz="1400" dirty="0" err="1">
                <a:ea typeface="Calibri"/>
                <a:cs typeface="Times New Roman"/>
              </a:rPr>
              <a:t>coopératives</a:t>
            </a:r>
            <a:r>
              <a:rPr lang="en-US" sz="1400" dirty="0">
                <a:ea typeface="Calibri"/>
                <a:cs typeface="Times New Roman"/>
              </a:rPr>
              <a:t>, etc.)</a:t>
            </a:r>
            <a:endParaRPr lang="fr-FR" sz="2400" dirty="0">
              <a:ea typeface="Calibri"/>
              <a:cs typeface="Times New Roman"/>
            </a:endParaRPr>
          </a:p>
          <a:p>
            <a:pPr fontAlgn="auto">
              <a:lnSpc>
                <a:spcPct val="115000"/>
              </a:lnSpc>
              <a:spcBef>
                <a:spcPts val="0"/>
              </a:spcBef>
              <a:spcAft>
                <a:spcPts val="1000"/>
              </a:spcAft>
              <a:defRPr/>
            </a:pPr>
            <a:r>
              <a:rPr lang="en-US" sz="1200" dirty="0">
                <a:latin typeface="Times New Roman"/>
                <a:ea typeface="Calibri"/>
                <a:cs typeface="Times New Roman"/>
              </a:rPr>
              <a:t> </a:t>
            </a:r>
            <a:endParaRPr lang="fr-FR" sz="2000" dirty="0">
              <a:ea typeface="Calibri"/>
              <a:cs typeface="Times New Roman"/>
            </a:endParaRPr>
          </a:p>
        </p:txBody>
      </p:sp>
      <p:cxnSp>
        <p:nvCxnSpPr>
          <p:cNvPr id="48" name="Connecteur droit avec flèche 47"/>
          <p:cNvCxnSpPr>
            <a:cxnSpLocks noChangeShapeType="1"/>
            <a:endCxn id="29710" idx="1"/>
          </p:cNvCxnSpPr>
          <p:nvPr/>
        </p:nvCxnSpPr>
        <p:spPr bwMode="auto">
          <a:xfrm>
            <a:off x="3692525" y="3627438"/>
            <a:ext cx="1455738"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sp>
        <p:nvSpPr>
          <p:cNvPr id="136" name="Rectangle 135"/>
          <p:cNvSpPr/>
          <p:nvPr/>
        </p:nvSpPr>
        <p:spPr>
          <a:xfrm>
            <a:off x="4659313" y="2357438"/>
            <a:ext cx="4249737" cy="4095898"/>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Zone de texte 8"/>
          <p:cNvSpPr txBox="1">
            <a:spLocks noChangeArrowheads="1"/>
          </p:cNvSpPr>
          <p:nvPr/>
        </p:nvSpPr>
        <p:spPr bwMode="auto">
          <a:xfrm>
            <a:off x="5148064" y="2461262"/>
            <a:ext cx="3312368" cy="440218"/>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upright="1"/>
          <a:lstStyle>
            <a:defPPr>
              <a:defRPr lang="fr-FR"/>
            </a:defPPr>
            <a:lvl1pPr algn="ctr">
              <a:lnSpc>
                <a:spcPct val="115000"/>
              </a:lnSpc>
              <a:spcAft>
                <a:spcPts val="1000"/>
              </a:spcAft>
              <a:defRPr b="1">
                <a:solidFill>
                  <a:schemeClr val="tx1"/>
                </a:solidFill>
                <a:effectLst/>
                <a:ea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defRPr/>
            </a:pPr>
            <a:r>
              <a:rPr lang="fr-FR" sz="1400" dirty="0">
                <a:latin typeface="+mn-lt"/>
              </a:rPr>
              <a:t>Scénarios pour la demande sectorielle</a:t>
            </a:r>
          </a:p>
        </p:txBody>
      </p:sp>
      <p:sp>
        <p:nvSpPr>
          <p:cNvPr id="23" name="Zone de texte 2"/>
          <p:cNvSpPr txBox="1">
            <a:spLocks noChangeArrowheads="1"/>
          </p:cNvSpPr>
          <p:nvPr/>
        </p:nvSpPr>
        <p:spPr bwMode="auto">
          <a:xfrm>
            <a:off x="5112058" y="3333528"/>
            <a:ext cx="3420381" cy="607597"/>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upright="1"/>
          <a:lstStyle>
            <a:defPPr>
              <a:defRPr lang="fr-FR"/>
            </a:defPPr>
            <a:lvl1pPr algn="ctr">
              <a:lnSpc>
                <a:spcPct val="115000"/>
              </a:lnSpc>
              <a:spcAft>
                <a:spcPts val="1000"/>
              </a:spcAft>
              <a:defRPr sz="1400" b="1">
                <a:effectLst/>
                <a:ea typeface="Calibri"/>
                <a:cs typeface="Times New Roman"/>
              </a:defRPr>
            </a:lvl1pPr>
          </a:lstStyle>
          <a:p>
            <a:pPr fontAlgn="auto">
              <a:spcBef>
                <a:spcPts val="0"/>
              </a:spcBef>
              <a:defRPr/>
            </a:pPr>
            <a:r>
              <a:rPr lang="fr-FR" dirty="0">
                <a:latin typeface="+mn-lt"/>
              </a:rPr>
              <a:t>Analyse Entrées-Sorties (37 branches)</a:t>
            </a:r>
          </a:p>
        </p:txBody>
      </p:sp>
      <p:sp>
        <p:nvSpPr>
          <p:cNvPr id="24" name="Zone de texte 2"/>
          <p:cNvSpPr txBox="1">
            <a:spLocks noChangeArrowheads="1"/>
          </p:cNvSpPr>
          <p:nvPr/>
        </p:nvSpPr>
        <p:spPr bwMode="auto">
          <a:xfrm>
            <a:off x="5040052" y="4377645"/>
            <a:ext cx="3492388" cy="464860"/>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upright="1"/>
          <a:lstStyle>
            <a:defPPr>
              <a:defRPr lang="fr-FR"/>
            </a:defPPr>
            <a:lvl1pPr algn="ctr">
              <a:lnSpc>
                <a:spcPct val="115000"/>
              </a:lnSpc>
              <a:spcAft>
                <a:spcPts val="1000"/>
              </a:spcAft>
              <a:defRPr sz="1400" b="1">
                <a:solidFill>
                  <a:schemeClr val="tx1"/>
                </a:solidFill>
                <a:effectLst/>
                <a:ea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defRPr/>
            </a:pPr>
            <a:r>
              <a:rPr lang="en-US" sz="1200" dirty="0" err="1">
                <a:latin typeface="+mn-lt"/>
              </a:rPr>
              <a:t>Cibles</a:t>
            </a:r>
            <a:r>
              <a:rPr lang="en-US" sz="1200" dirty="0">
                <a:latin typeface="+mn-lt"/>
              </a:rPr>
              <a:t> de Production et </a:t>
            </a:r>
            <a:r>
              <a:rPr lang="en-US" sz="1200" dirty="0" err="1">
                <a:latin typeface="+mn-lt"/>
              </a:rPr>
              <a:t>Valeur</a:t>
            </a:r>
            <a:r>
              <a:rPr lang="en-US" sz="1200" dirty="0">
                <a:latin typeface="+mn-lt"/>
              </a:rPr>
              <a:t> </a:t>
            </a:r>
            <a:r>
              <a:rPr lang="en-US" sz="1200" dirty="0" err="1">
                <a:latin typeface="+mn-lt"/>
              </a:rPr>
              <a:t>Ajoutée</a:t>
            </a:r>
            <a:r>
              <a:rPr lang="en-US" sz="1200" dirty="0">
                <a:latin typeface="+mn-lt"/>
              </a:rPr>
              <a:t>  </a:t>
            </a:r>
            <a:r>
              <a:rPr lang="en-US" sz="1200" dirty="0" err="1">
                <a:latin typeface="+mn-lt"/>
              </a:rPr>
              <a:t>sectorielles</a:t>
            </a:r>
            <a:endParaRPr lang="fr-FR" sz="1200" dirty="0">
              <a:latin typeface="+mn-lt"/>
            </a:endParaRPr>
          </a:p>
        </p:txBody>
      </p:sp>
      <p:sp>
        <p:nvSpPr>
          <p:cNvPr id="25" name="Zone de texte 2"/>
          <p:cNvSpPr txBox="1">
            <a:spLocks noChangeArrowheads="1"/>
          </p:cNvSpPr>
          <p:nvPr/>
        </p:nvSpPr>
        <p:spPr bwMode="auto">
          <a:xfrm>
            <a:off x="5040052" y="5287690"/>
            <a:ext cx="3456384" cy="935990"/>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upright="1"/>
          <a:lstStyle>
            <a:defPPr>
              <a:defRPr lang="fr-FR"/>
            </a:defPPr>
            <a:lvl1pPr algn="ctr">
              <a:lnSpc>
                <a:spcPct val="115000"/>
              </a:lnSpc>
              <a:spcAft>
                <a:spcPts val="1000"/>
              </a:spcAft>
              <a:defRPr sz="1200" b="1">
                <a:solidFill>
                  <a:schemeClr val="tx1"/>
                </a:solidFill>
                <a:effectLst/>
                <a:ea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defRPr/>
            </a:pPr>
            <a:r>
              <a:rPr lang="en-US" sz="1600" dirty="0" err="1">
                <a:latin typeface="+mn-lt"/>
              </a:rPr>
              <a:t>Indicateurs</a:t>
            </a:r>
            <a:endParaRPr lang="en-US" sz="1600" dirty="0">
              <a:latin typeface="+mn-lt"/>
            </a:endParaRPr>
          </a:p>
          <a:p>
            <a:pPr fontAlgn="auto">
              <a:spcBef>
                <a:spcPts val="0"/>
              </a:spcBef>
              <a:defRPr/>
            </a:pPr>
            <a:r>
              <a:rPr lang="en-US" dirty="0" err="1">
                <a:latin typeface="+mn-lt"/>
              </a:rPr>
              <a:t>Utilisation</a:t>
            </a:r>
            <a:r>
              <a:rPr lang="en-US" dirty="0">
                <a:latin typeface="+mn-lt"/>
              </a:rPr>
              <a:t> </a:t>
            </a:r>
            <a:r>
              <a:rPr lang="en-US" dirty="0" err="1">
                <a:latin typeface="+mn-lt"/>
              </a:rPr>
              <a:t>d’énergie</a:t>
            </a:r>
            <a:r>
              <a:rPr lang="en-US" dirty="0">
                <a:latin typeface="+mn-lt"/>
              </a:rPr>
              <a:t>, </a:t>
            </a:r>
            <a:r>
              <a:rPr lang="en-US" dirty="0" err="1">
                <a:latin typeface="+mn-lt"/>
              </a:rPr>
              <a:t>Emmissions</a:t>
            </a:r>
            <a:r>
              <a:rPr lang="en-US" dirty="0">
                <a:latin typeface="+mn-lt"/>
              </a:rPr>
              <a:t> GES, </a:t>
            </a:r>
            <a:r>
              <a:rPr lang="en-US" dirty="0" err="1">
                <a:latin typeface="+mn-lt"/>
              </a:rPr>
              <a:t>Déchets</a:t>
            </a:r>
            <a:r>
              <a:rPr lang="en-US" dirty="0">
                <a:latin typeface="+mn-lt"/>
              </a:rPr>
              <a:t>, </a:t>
            </a:r>
            <a:r>
              <a:rPr lang="en-US" dirty="0" err="1">
                <a:latin typeface="+mn-lt"/>
              </a:rPr>
              <a:t>Emploi</a:t>
            </a:r>
            <a:r>
              <a:rPr lang="en-US" dirty="0">
                <a:latin typeface="+mn-lt"/>
              </a:rPr>
              <a:t>, </a:t>
            </a:r>
            <a:r>
              <a:rPr lang="en-US" dirty="0" err="1">
                <a:latin typeface="+mn-lt"/>
              </a:rPr>
              <a:t>Pauvreté</a:t>
            </a:r>
            <a:r>
              <a:rPr lang="en-US" dirty="0">
                <a:latin typeface="+mn-lt"/>
              </a:rPr>
              <a:t>,   Budget et </a:t>
            </a:r>
            <a:r>
              <a:rPr lang="en-US" dirty="0" err="1">
                <a:latin typeface="+mn-lt"/>
              </a:rPr>
              <a:t>Dette</a:t>
            </a:r>
            <a:r>
              <a:rPr lang="en-US" dirty="0">
                <a:latin typeface="+mn-lt"/>
              </a:rPr>
              <a:t> Publics…</a:t>
            </a:r>
            <a:endParaRPr lang="fr-FR" dirty="0">
              <a:latin typeface="+mn-lt"/>
            </a:endParaRPr>
          </a:p>
        </p:txBody>
      </p:sp>
      <p:sp>
        <p:nvSpPr>
          <p:cNvPr id="26" name="Zone de texte 2"/>
          <p:cNvSpPr txBox="1">
            <a:spLocks noChangeArrowheads="1"/>
          </p:cNvSpPr>
          <p:nvPr/>
        </p:nvSpPr>
        <p:spPr bwMode="auto">
          <a:xfrm>
            <a:off x="1423195" y="2386814"/>
            <a:ext cx="2270028" cy="567690"/>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upright="1"/>
          <a:lstStyle>
            <a:defPPr>
              <a:defRPr lang="fr-FR"/>
            </a:defPPr>
            <a:lvl1pPr algn="ctr">
              <a:lnSpc>
                <a:spcPct val="115000"/>
              </a:lnSpc>
              <a:spcAft>
                <a:spcPts val="1000"/>
              </a:spcAft>
              <a:defRPr sz="1400" b="1">
                <a:solidFill>
                  <a:schemeClr val="tx1"/>
                </a:solidFill>
                <a:effectLst/>
                <a:ea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defRPr/>
            </a:pPr>
            <a:r>
              <a:rPr lang="en-US" dirty="0" err="1">
                <a:latin typeface="+mn-lt"/>
              </a:rPr>
              <a:t>Résultat</a:t>
            </a:r>
            <a:r>
              <a:rPr lang="en-US" dirty="0">
                <a:latin typeface="+mn-lt"/>
              </a:rPr>
              <a:t> des </a:t>
            </a:r>
            <a:r>
              <a:rPr lang="en-US" dirty="0" err="1">
                <a:latin typeface="+mn-lt"/>
              </a:rPr>
              <a:t>Enquêtes</a:t>
            </a:r>
            <a:endParaRPr lang="fr-FR" dirty="0">
              <a:latin typeface="+mn-lt"/>
            </a:endParaRPr>
          </a:p>
        </p:txBody>
      </p:sp>
      <p:sp>
        <p:nvSpPr>
          <p:cNvPr id="27" name="ZoneTexte 26"/>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
        <p:nvSpPr>
          <p:cNvPr id="2" name="ZoneTexte 1"/>
          <p:cNvSpPr txBox="1"/>
          <p:nvPr/>
        </p:nvSpPr>
        <p:spPr>
          <a:xfrm>
            <a:off x="5436096" y="2010619"/>
            <a:ext cx="2736304" cy="369332"/>
          </a:xfrm>
          <a:prstGeom prst="rect">
            <a:avLst/>
          </a:prstGeom>
          <a:noFill/>
        </p:spPr>
        <p:txBody>
          <a:bodyPr wrap="square" rtlCol="0">
            <a:spAutoFit/>
          </a:bodyPr>
          <a:lstStyle/>
          <a:p>
            <a:pPr algn="ctr"/>
            <a:r>
              <a:rPr lang="fr-FR" i="1" dirty="0">
                <a:solidFill>
                  <a:schemeClr val="accent3">
                    <a:lumMod val="75000"/>
                  </a:schemeClr>
                </a:solidFill>
              </a:rPr>
              <a:t>Modélisation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par>
                                <p:cTn id="12" presetID="2" presetClass="exit" presetSubtype="2" fill="hold" grpId="1" nodeType="withEffect">
                                  <p:stCondLst>
                                    <p:cond delay="0"/>
                                  </p:stCondLst>
                                  <p:childTnLst>
                                    <p:anim calcmode="lin" valueType="num">
                                      <p:cBhvr additive="base">
                                        <p:cTn id="13" dur="1000"/>
                                        <p:tgtEl>
                                          <p:spTgt spid="26"/>
                                        </p:tgtEl>
                                        <p:attrNameLst>
                                          <p:attrName>ppt_x</p:attrName>
                                        </p:attrNameLst>
                                      </p:cBhvr>
                                      <p:tavLst>
                                        <p:tav tm="0">
                                          <p:val>
                                            <p:strVal val="ppt_x"/>
                                          </p:val>
                                        </p:tav>
                                        <p:tav tm="100000">
                                          <p:val>
                                            <p:strVal val="1+ppt_w/2"/>
                                          </p:val>
                                        </p:tav>
                                      </p:tavLst>
                                    </p:anim>
                                    <p:anim calcmode="lin" valueType="num">
                                      <p:cBhvr additive="base">
                                        <p:cTn id="14" dur="1000"/>
                                        <p:tgtEl>
                                          <p:spTgt spid="26"/>
                                        </p:tgtEl>
                                        <p:attrNameLst>
                                          <p:attrName>ppt_y</p:attrName>
                                        </p:attrNameLst>
                                      </p:cBhvr>
                                      <p:tavLst>
                                        <p:tav tm="0">
                                          <p:val>
                                            <p:strVal val="ppt_y"/>
                                          </p:val>
                                        </p:tav>
                                        <p:tav tm="100000">
                                          <p:val>
                                            <p:strVal val="ppt_y"/>
                                          </p:val>
                                        </p:tav>
                                      </p:tavLst>
                                    </p:anim>
                                    <p:set>
                                      <p:cBhvr>
                                        <p:cTn id="15" dur="1" fill="hold">
                                          <p:stCondLst>
                                            <p:cond delay="999"/>
                                          </p:stCondLst>
                                        </p:cTn>
                                        <p:tgtEl>
                                          <p:spTgt spid="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xit" presetSubtype="0" fill="hold" nodeType="clickEffect">
                                  <p:stCondLst>
                                    <p:cond delay="0"/>
                                  </p:stCondLst>
                                  <p:childTnLst>
                                    <p:animEffect transition="out" filter="fade">
                                      <p:cBhvr>
                                        <p:cTn id="22" dur="500"/>
                                        <p:tgtEl>
                                          <p:spTgt spid="22"/>
                                        </p:tgtEl>
                                      </p:cBhvr>
                                    </p:animEffect>
                                    <p:anim calcmode="lin" valueType="num">
                                      <p:cBhvr>
                                        <p:cTn id="23" dur="500"/>
                                        <p:tgtEl>
                                          <p:spTgt spid="22"/>
                                        </p:tgtEl>
                                        <p:attrNameLst>
                                          <p:attrName>ppt_x</p:attrName>
                                        </p:attrNameLst>
                                      </p:cBhvr>
                                      <p:tavLst>
                                        <p:tav tm="0">
                                          <p:val>
                                            <p:strVal val="ppt_x"/>
                                          </p:val>
                                        </p:tav>
                                        <p:tav tm="100000">
                                          <p:val>
                                            <p:strVal val="ppt_x"/>
                                          </p:val>
                                        </p:tav>
                                      </p:tavLst>
                                    </p:anim>
                                    <p:anim calcmode="lin" valueType="num">
                                      <p:cBhvr>
                                        <p:cTn id="24" dur="500"/>
                                        <p:tgtEl>
                                          <p:spTgt spid="22"/>
                                        </p:tgtEl>
                                        <p:attrNameLst>
                                          <p:attrName>ppt_y</p:attrName>
                                        </p:attrNameLst>
                                      </p:cBhvr>
                                      <p:tavLst>
                                        <p:tav tm="0">
                                          <p:val>
                                            <p:strVal val="ppt_y"/>
                                          </p:val>
                                        </p:tav>
                                        <p:tav tm="100000">
                                          <p:val>
                                            <p:strVal val="ppt_y+.1"/>
                                          </p:val>
                                        </p:tav>
                                      </p:tavLst>
                                    </p:anim>
                                    <p:set>
                                      <p:cBhvr>
                                        <p:cTn id="25" dur="1" fill="hold">
                                          <p:stCondLst>
                                            <p:cond delay="499"/>
                                          </p:stCondLst>
                                        </p:cTn>
                                        <p:tgtEl>
                                          <p:spTgt spid="22"/>
                                        </p:tgtEl>
                                        <p:attrNameLst>
                                          <p:attrName>style.visibility</p:attrName>
                                        </p:attrNameLst>
                                      </p:cBhvr>
                                      <p:to>
                                        <p:strVal val="hidden"/>
                                      </p:to>
                                    </p:set>
                                  </p:childTnLst>
                                </p:cTn>
                              </p:par>
                              <p:par>
                                <p:cTn id="26" presetID="47"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32" presetClass="emph" presetSubtype="0" fill="hold" nodeType="afterEffect">
                                  <p:stCondLst>
                                    <p:cond delay="0"/>
                                  </p:stCondLst>
                                  <p:childTnLst>
                                    <p:animRot by="120000">
                                      <p:cBhvr>
                                        <p:cTn id="33" dur="50" fill="hold">
                                          <p:stCondLst>
                                            <p:cond delay="0"/>
                                          </p:stCondLst>
                                        </p:cTn>
                                        <p:tgtEl>
                                          <p:spTgt spid="48"/>
                                        </p:tgtEl>
                                        <p:attrNameLst>
                                          <p:attrName>r</p:attrName>
                                        </p:attrNameLst>
                                      </p:cBhvr>
                                    </p:animRot>
                                    <p:animRot by="-240000">
                                      <p:cBhvr>
                                        <p:cTn id="34" dur="100" fill="hold">
                                          <p:stCondLst>
                                            <p:cond delay="100"/>
                                          </p:stCondLst>
                                        </p:cTn>
                                        <p:tgtEl>
                                          <p:spTgt spid="48"/>
                                        </p:tgtEl>
                                        <p:attrNameLst>
                                          <p:attrName>r</p:attrName>
                                        </p:attrNameLst>
                                      </p:cBhvr>
                                    </p:animRot>
                                    <p:animRot by="240000">
                                      <p:cBhvr>
                                        <p:cTn id="35" dur="100" fill="hold">
                                          <p:stCondLst>
                                            <p:cond delay="200"/>
                                          </p:stCondLst>
                                        </p:cTn>
                                        <p:tgtEl>
                                          <p:spTgt spid="48"/>
                                        </p:tgtEl>
                                        <p:attrNameLst>
                                          <p:attrName>r</p:attrName>
                                        </p:attrNameLst>
                                      </p:cBhvr>
                                    </p:animRot>
                                    <p:animRot by="-240000">
                                      <p:cBhvr>
                                        <p:cTn id="36" dur="100" fill="hold">
                                          <p:stCondLst>
                                            <p:cond delay="300"/>
                                          </p:stCondLst>
                                        </p:cTn>
                                        <p:tgtEl>
                                          <p:spTgt spid="48"/>
                                        </p:tgtEl>
                                        <p:attrNameLst>
                                          <p:attrName>r</p:attrName>
                                        </p:attrNameLst>
                                      </p:cBhvr>
                                    </p:animRot>
                                    <p:animRot by="120000">
                                      <p:cBhvr>
                                        <p:cTn id="37" dur="100" fill="hold">
                                          <p:stCondLst>
                                            <p:cond delay="400"/>
                                          </p:stCondLst>
                                        </p:cTn>
                                        <p:tgtEl>
                                          <p:spTgt spid="48"/>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xit" presetSubtype="0" fill="hold" nodeType="clickEffect">
                                  <p:stCondLst>
                                    <p:cond delay="0"/>
                                  </p:stCondLst>
                                  <p:childTnLst>
                                    <p:animEffect transition="out" filter="fade">
                                      <p:cBhvr>
                                        <p:cTn id="41" dur="500"/>
                                        <p:tgtEl>
                                          <p:spTgt spid="23"/>
                                        </p:tgtEl>
                                      </p:cBhvr>
                                    </p:animEffect>
                                    <p:anim calcmode="lin" valueType="num">
                                      <p:cBhvr>
                                        <p:cTn id="42" dur="500"/>
                                        <p:tgtEl>
                                          <p:spTgt spid="23"/>
                                        </p:tgtEl>
                                        <p:attrNameLst>
                                          <p:attrName>ppt_x</p:attrName>
                                        </p:attrNameLst>
                                      </p:cBhvr>
                                      <p:tavLst>
                                        <p:tav tm="0">
                                          <p:val>
                                            <p:strVal val="ppt_x"/>
                                          </p:val>
                                        </p:tav>
                                        <p:tav tm="100000">
                                          <p:val>
                                            <p:strVal val="ppt_x"/>
                                          </p:val>
                                        </p:tav>
                                      </p:tavLst>
                                    </p:anim>
                                    <p:anim calcmode="lin" valueType="num">
                                      <p:cBhvr>
                                        <p:cTn id="43" dur="500"/>
                                        <p:tgtEl>
                                          <p:spTgt spid="23"/>
                                        </p:tgtEl>
                                        <p:attrNameLst>
                                          <p:attrName>ppt_y</p:attrName>
                                        </p:attrNameLst>
                                      </p:cBhvr>
                                      <p:tavLst>
                                        <p:tav tm="0">
                                          <p:val>
                                            <p:strVal val="ppt_y"/>
                                          </p:val>
                                        </p:tav>
                                        <p:tav tm="100000">
                                          <p:val>
                                            <p:strVal val="ppt_y+.1"/>
                                          </p:val>
                                        </p:tav>
                                      </p:tavLst>
                                    </p:anim>
                                    <p:set>
                                      <p:cBhvr>
                                        <p:cTn id="44" dur="1" fill="hold">
                                          <p:stCondLst>
                                            <p:cond delay="499"/>
                                          </p:stCondLst>
                                        </p:cTn>
                                        <p:tgtEl>
                                          <p:spTgt spid="23"/>
                                        </p:tgtEl>
                                        <p:attrNameLst>
                                          <p:attrName>style.visibility</p:attrName>
                                        </p:attrNameLst>
                                      </p:cBhvr>
                                      <p:to>
                                        <p:strVal val="hidden"/>
                                      </p:to>
                                    </p:se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xit" presetSubtype="0" fill="hold" nodeType="clickEffect">
                                  <p:stCondLst>
                                    <p:cond delay="0"/>
                                  </p:stCondLst>
                                  <p:childTnLst>
                                    <p:animEffect transition="out" filter="fade">
                                      <p:cBhvr>
                                        <p:cTn id="53" dur="500"/>
                                        <p:tgtEl>
                                          <p:spTgt spid="24"/>
                                        </p:tgtEl>
                                      </p:cBhvr>
                                    </p:animEffect>
                                    <p:anim calcmode="lin" valueType="num">
                                      <p:cBhvr>
                                        <p:cTn id="54" dur="500"/>
                                        <p:tgtEl>
                                          <p:spTgt spid="24"/>
                                        </p:tgtEl>
                                        <p:attrNameLst>
                                          <p:attrName>ppt_x</p:attrName>
                                        </p:attrNameLst>
                                      </p:cBhvr>
                                      <p:tavLst>
                                        <p:tav tm="0">
                                          <p:val>
                                            <p:strVal val="ppt_x"/>
                                          </p:val>
                                        </p:tav>
                                        <p:tav tm="100000">
                                          <p:val>
                                            <p:strVal val="ppt_x"/>
                                          </p:val>
                                        </p:tav>
                                      </p:tavLst>
                                    </p:anim>
                                    <p:anim calcmode="lin" valueType="num">
                                      <p:cBhvr>
                                        <p:cTn id="55" dur="500"/>
                                        <p:tgtEl>
                                          <p:spTgt spid="24"/>
                                        </p:tgtEl>
                                        <p:attrNameLst>
                                          <p:attrName>ppt_y</p:attrName>
                                        </p:attrNameLst>
                                      </p:cBhvr>
                                      <p:tavLst>
                                        <p:tav tm="0">
                                          <p:val>
                                            <p:strVal val="ppt_y"/>
                                          </p:val>
                                        </p:tav>
                                        <p:tav tm="100000">
                                          <p:val>
                                            <p:strVal val="ppt_y+.1"/>
                                          </p:val>
                                        </p:tav>
                                      </p:tavLst>
                                    </p:anim>
                                    <p:set>
                                      <p:cBhvr>
                                        <p:cTn id="56" dur="1" fill="hold">
                                          <p:stCondLst>
                                            <p:cond delay="499"/>
                                          </p:stCondLst>
                                        </p:cTn>
                                        <p:tgtEl>
                                          <p:spTgt spid="24"/>
                                        </p:tgtEl>
                                        <p:attrNameLst>
                                          <p:attrName>style.visibility</p:attrName>
                                        </p:attrNameLst>
                                      </p:cBhvr>
                                      <p:to>
                                        <p:strVal val="hidden"/>
                                      </p:to>
                                    </p:set>
                                  </p:childTnLst>
                                </p:cTn>
                              </p:par>
                              <p:par>
                                <p:cTn id="57" presetID="47"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500"/>
                            </p:stCondLst>
                            <p:childTnLst>
                              <p:par>
                                <p:cTn id="63" presetID="32" presetClass="emph" presetSubtype="0" fill="hold" nodeType="afterEffect">
                                  <p:stCondLst>
                                    <p:cond delay="0"/>
                                  </p:stCondLst>
                                  <p:childTnLst>
                                    <p:animRot by="120000">
                                      <p:cBhvr>
                                        <p:cTn id="64" dur="50" fill="hold">
                                          <p:stCondLst>
                                            <p:cond delay="0"/>
                                          </p:stCondLst>
                                        </p:cTn>
                                        <p:tgtEl>
                                          <p:spTgt spid="7"/>
                                        </p:tgtEl>
                                        <p:attrNameLst>
                                          <p:attrName>r</p:attrName>
                                        </p:attrNameLst>
                                      </p:cBhvr>
                                    </p:animRot>
                                    <p:animRot by="-240000">
                                      <p:cBhvr>
                                        <p:cTn id="65" dur="100" fill="hold">
                                          <p:stCondLst>
                                            <p:cond delay="100"/>
                                          </p:stCondLst>
                                        </p:cTn>
                                        <p:tgtEl>
                                          <p:spTgt spid="7"/>
                                        </p:tgtEl>
                                        <p:attrNameLst>
                                          <p:attrName>r</p:attrName>
                                        </p:attrNameLst>
                                      </p:cBhvr>
                                    </p:animRot>
                                    <p:animRot by="240000">
                                      <p:cBhvr>
                                        <p:cTn id="66" dur="100" fill="hold">
                                          <p:stCondLst>
                                            <p:cond delay="200"/>
                                          </p:stCondLst>
                                        </p:cTn>
                                        <p:tgtEl>
                                          <p:spTgt spid="7"/>
                                        </p:tgtEl>
                                        <p:attrNameLst>
                                          <p:attrName>r</p:attrName>
                                        </p:attrNameLst>
                                      </p:cBhvr>
                                    </p:animRot>
                                    <p:animRot by="-240000">
                                      <p:cBhvr>
                                        <p:cTn id="67" dur="100" fill="hold">
                                          <p:stCondLst>
                                            <p:cond delay="300"/>
                                          </p:stCondLst>
                                        </p:cTn>
                                        <p:tgtEl>
                                          <p:spTgt spid="7"/>
                                        </p:tgtEl>
                                        <p:attrNameLst>
                                          <p:attrName>r</p:attrName>
                                        </p:attrNameLst>
                                      </p:cBhvr>
                                    </p:animRot>
                                    <p:animRot by="120000">
                                      <p:cBhvr>
                                        <p:cTn id="68" dur="100" fill="hold">
                                          <p:stCondLst>
                                            <p:cond delay="4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90538"/>
          </a:xfrm>
          <a:solidFill>
            <a:schemeClr val="tx2">
              <a:lumMod val="75000"/>
            </a:schemeClr>
          </a:solidFill>
        </p:spPr>
        <p:txBody>
          <a:bodyPr rtlCol="0">
            <a:noAutofit/>
          </a:bodyPr>
          <a:lstStyle/>
          <a:p>
            <a:pPr eaLnBrk="1" fontAlgn="auto" hangingPunct="1">
              <a:spcAft>
                <a:spcPts val="0"/>
              </a:spcAft>
              <a:defRPr/>
            </a:pPr>
            <a:r>
              <a:rPr lang="fr-FR" sz="2400" i="1" dirty="0">
                <a:solidFill>
                  <a:schemeClr val="tx2">
                    <a:lumMod val="20000"/>
                    <a:lumOff val="80000"/>
                  </a:schemeClr>
                </a:solidFill>
              </a:rPr>
              <a:t>Sommaire</a:t>
            </a:r>
          </a:p>
        </p:txBody>
      </p:sp>
      <p:sp>
        <p:nvSpPr>
          <p:cNvPr id="3" name="Espace réservé du contenu 2"/>
          <p:cNvSpPr>
            <a:spLocks noGrp="1"/>
          </p:cNvSpPr>
          <p:nvPr>
            <p:ph idx="1"/>
          </p:nvPr>
        </p:nvSpPr>
        <p:spPr>
          <a:xfrm>
            <a:off x="1327150" y="908050"/>
            <a:ext cx="7812088" cy="5400675"/>
          </a:xfrm>
        </p:spPr>
        <p:txBody>
          <a:bodyPr rtlCol="0">
            <a:noAutofit/>
          </a:bodyPr>
          <a:lstStyle/>
          <a:p>
            <a:pPr marL="742950" indent="-742950" eaLnBrk="1" fontAlgn="auto" hangingPunct="1">
              <a:spcAft>
                <a:spcPts val="0"/>
              </a:spcAft>
              <a:buFont typeface="+mj-lt"/>
              <a:buAutoNum type="romanUcPeriod"/>
              <a:defRPr/>
            </a:pPr>
            <a:endParaRPr lang="fr-FR" sz="1800" dirty="0">
              <a:solidFill>
                <a:schemeClr val="accent1">
                  <a:lumMod val="75000"/>
                </a:schemeClr>
              </a:solidFill>
            </a:endParaRPr>
          </a:p>
          <a:p>
            <a:pPr marL="0" indent="0" algn="ctr" eaLnBrk="1" fontAlgn="auto" hangingPunct="1">
              <a:spcAft>
                <a:spcPts val="0"/>
              </a:spcAft>
              <a:buNone/>
              <a:defRPr/>
            </a:pPr>
            <a:r>
              <a:rPr lang="fr-FR" sz="2800" dirty="0">
                <a:solidFill>
                  <a:schemeClr val="accent1">
                    <a:lumMod val="75000"/>
                  </a:schemeClr>
                </a:solidFill>
              </a:rPr>
              <a:t>Une alternative paradigmatique au prisme de la prospective: la « Décroissance »</a:t>
            </a:r>
          </a:p>
          <a:p>
            <a:pPr marL="0" indent="0" algn="ctr" eaLnBrk="1" fontAlgn="auto" hangingPunct="1">
              <a:spcAft>
                <a:spcPts val="0"/>
              </a:spcAft>
              <a:buNone/>
              <a:defRPr/>
            </a:pPr>
            <a:endParaRPr lang="fr-FR" sz="2800" dirty="0">
              <a:solidFill>
                <a:schemeClr val="accent1">
                  <a:lumMod val="75000"/>
                </a:schemeClr>
              </a:solidFill>
            </a:endParaRPr>
          </a:p>
          <a:p>
            <a:pPr marL="742950" indent="-742950" eaLnBrk="1" fontAlgn="auto" hangingPunct="1">
              <a:spcAft>
                <a:spcPts val="0"/>
              </a:spcAft>
              <a:buFont typeface="+mj-lt"/>
              <a:buAutoNum type="romanUcPeriod"/>
              <a:defRPr/>
            </a:pPr>
            <a:endParaRPr lang="fr-FR" sz="800" dirty="0">
              <a:solidFill>
                <a:schemeClr val="accent1">
                  <a:lumMod val="75000"/>
                </a:schemeClr>
              </a:solidFill>
            </a:endParaRPr>
          </a:p>
          <a:p>
            <a:pPr marL="742950" indent="-742950" eaLnBrk="1" fontAlgn="auto" hangingPunct="1">
              <a:spcAft>
                <a:spcPts val="0"/>
              </a:spcAft>
              <a:buFont typeface="+mj-lt"/>
              <a:buAutoNum type="romanUcPeriod"/>
              <a:defRPr/>
            </a:pPr>
            <a:r>
              <a:rPr lang="fr-FR" sz="2400" dirty="0">
                <a:solidFill>
                  <a:schemeClr val="accent1">
                    <a:lumMod val="75000"/>
                  </a:schemeClr>
                </a:solidFill>
              </a:rPr>
              <a:t>La « Décroissance », quèsaco? </a:t>
            </a:r>
            <a:r>
              <a:rPr lang="fr-FR" sz="2400" i="1" dirty="0">
                <a:solidFill>
                  <a:schemeClr val="accent1">
                    <a:lumMod val="75000"/>
                  </a:schemeClr>
                </a:solidFill>
              </a:rPr>
              <a:t>Eléments de (</a:t>
            </a:r>
            <a:r>
              <a:rPr lang="fr-FR" sz="2400" i="1" dirty="0" err="1">
                <a:solidFill>
                  <a:schemeClr val="accent1">
                    <a:lumMod val="75000"/>
                  </a:schemeClr>
                </a:solidFill>
              </a:rPr>
              <a:t>re</a:t>
            </a:r>
            <a:r>
              <a:rPr lang="fr-FR" sz="2400" i="1" dirty="0">
                <a:solidFill>
                  <a:schemeClr val="accent1">
                    <a:lumMod val="75000"/>
                  </a:schemeClr>
                </a:solidFill>
              </a:rPr>
              <a:t>)cadrage</a:t>
            </a:r>
          </a:p>
          <a:p>
            <a:pPr marL="742950" indent="-742950" eaLnBrk="1" fontAlgn="auto" hangingPunct="1">
              <a:spcAft>
                <a:spcPts val="0"/>
              </a:spcAft>
              <a:buFont typeface="+mj-lt"/>
              <a:buAutoNum type="romanUcPeriod"/>
              <a:defRPr/>
            </a:pPr>
            <a:r>
              <a:rPr lang="fr-FR" sz="2400" dirty="0">
                <a:solidFill>
                  <a:schemeClr val="accent1">
                    <a:lumMod val="75000"/>
                  </a:schemeClr>
                </a:solidFill>
              </a:rPr>
              <a:t>Modélisation et prospective: de l’esprit à la méthode</a:t>
            </a:r>
          </a:p>
          <a:p>
            <a:pPr marL="742950" indent="-742950" eaLnBrk="1" fontAlgn="auto" hangingPunct="1">
              <a:spcAft>
                <a:spcPts val="0"/>
              </a:spcAft>
              <a:buFont typeface="+mj-lt"/>
              <a:buAutoNum type="romanUcPeriod"/>
              <a:defRPr/>
            </a:pPr>
            <a:r>
              <a:rPr lang="fr-FR" sz="2400" dirty="0">
                <a:solidFill>
                  <a:schemeClr val="accent1">
                    <a:lumMod val="75000"/>
                  </a:schemeClr>
                </a:solidFill>
              </a:rPr>
              <a:t>Quelques premiers résultats </a:t>
            </a:r>
          </a:p>
          <a:p>
            <a:pPr marL="0" indent="0" eaLnBrk="1" fontAlgn="auto" hangingPunct="1">
              <a:spcAft>
                <a:spcPts val="0"/>
              </a:spcAft>
              <a:buNone/>
              <a:defRPr/>
            </a:pPr>
            <a:endParaRPr lang="fr-FR" sz="1200" dirty="0">
              <a:solidFill>
                <a:schemeClr val="accent1">
                  <a:lumMod val="75000"/>
                </a:schemeClr>
              </a:solidFill>
            </a:endParaRPr>
          </a:p>
          <a:p>
            <a:pPr marL="0" indent="0" eaLnBrk="1" fontAlgn="auto" hangingPunct="1">
              <a:spcAft>
                <a:spcPts val="0"/>
              </a:spcAft>
              <a:buNone/>
              <a:defRPr/>
            </a:pPr>
            <a:r>
              <a:rPr lang="fr-FR" sz="2000" dirty="0">
                <a:solidFill>
                  <a:schemeClr val="accent1">
                    <a:lumMod val="75000"/>
                  </a:schemeClr>
                </a:solidFill>
              </a:rPr>
              <a:t>Sensibilité à quelques facteurs non-techniques</a:t>
            </a:r>
          </a:p>
          <a:p>
            <a:pPr marL="857250" lvl="1" indent="-457200" eaLnBrk="1" fontAlgn="auto" hangingPunct="1">
              <a:spcAft>
                <a:spcPts val="0"/>
              </a:spcAft>
              <a:buFont typeface="+mj-lt"/>
              <a:buAutoNum type="alphaLcPeriod"/>
              <a:defRPr/>
            </a:pPr>
            <a:r>
              <a:rPr lang="fr-FR" sz="2000" dirty="0">
                <a:solidFill>
                  <a:schemeClr val="accent1">
                    <a:lumMod val="75000"/>
                  </a:schemeClr>
                </a:solidFill>
              </a:rPr>
              <a:t>L’exemple de la cohabitation</a:t>
            </a:r>
          </a:p>
          <a:p>
            <a:pPr marL="857250" lvl="1" indent="-457200" eaLnBrk="1" fontAlgn="auto" hangingPunct="1">
              <a:spcAft>
                <a:spcPts val="0"/>
              </a:spcAft>
              <a:buFont typeface="+mj-lt"/>
              <a:buAutoNum type="alphaLcPeriod"/>
              <a:defRPr/>
            </a:pPr>
            <a:r>
              <a:rPr lang="fr-FR" sz="2000" dirty="0">
                <a:solidFill>
                  <a:schemeClr val="accent1">
                    <a:lumMod val="75000"/>
                  </a:schemeClr>
                </a:solidFill>
              </a:rPr>
              <a:t>L’exemple de la relocalisation</a:t>
            </a:r>
          </a:p>
          <a:p>
            <a:pPr marL="857250" lvl="1" indent="-457200" eaLnBrk="1" fontAlgn="auto" hangingPunct="1">
              <a:spcAft>
                <a:spcPts val="0"/>
              </a:spcAft>
              <a:buFont typeface="+mj-lt"/>
              <a:buAutoNum type="alphaLcPeriod"/>
              <a:defRPr/>
            </a:pPr>
            <a:endParaRPr lang="fr-FR" sz="1100" dirty="0">
              <a:solidFill>
                <a:schemeClr val="accent1">
                  <a:lumMod val="75000"/>
                </a:schemeClr>
              </a:solidFill>
            </a:endParaRPr>
          </a:p>
          <a:p>
            <a:pPr marL="742950" indent="-742950" eaLnBrk="1" fontAlgn="auto" hangingPunct="1">
              <a:spcAft>
                <a:spcPts val="0"/>
              </a:spcAft>
              <a:buFont typeface="+mj-lt"/>
              <a:buAutoNum type="romanUcPeriod"/>
              <a:defRPr/>
            </a:pPr>
            <a:r>
              <a:rPr lang="fr-FR" sz="2400" dirty="0">
                <a:solidFill>
                  <a:schemeClr val="accent1">
                    <a:lumMod val="75000"/>
                  </a:schemeClr>
                </a:solidFill>
              </a:rPr>
              <a:t>Conclusion</a:t>
            </a:r>
          </a:p>
        </p:txBody>
      </p:sp>
      <p:sp>
        <p:nvSpPr>
          <p:cNvPr id="14340" name="Espace réservé du numéro de diapositive 3"/>
          <p:cNvSpPr>
            <a:spLocks noGrp="1"/>
          </p:cNvSpPr>
          <p:nvPr>
            <p:ph type="sldNum" sz="quarter" idx="12"/>
          </p:nvPr>
        </p:nvSpPr>
        <p:spPr bwMode="auto">
          <a:xfrm>
            <a:off x="8459788" y="6308725"/>
            <a:ext cx="442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367158-2079-4AAB-A630-32CE0FBCE2F9}" type="slidenum">
              <a:rPr lang="fr-FR" altLang="fr-FR" smtClean="0"/>
              <a:pPr fontAlgn="base">
                <a:spcBef>
                  <a:spcPct val="0"/>
                </a:spcBef>
                <a:spcAft>
                  <a:spcPct val="0"/>
                </a:spcAft>
                <a:defRPr/>
              </a:pPr>
              <a:t>11</a:t>
            </a:fld>
            <a:endParaRPr lang="fr-FR" altLang="fr-FR"/>
          </a:p>
        </p:txBody>
      </p:sp>
      <p:sp>
        <p:nvSpPr>
          <p:cNvPr id="6" name="ZoneTexte 5"/>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
        <p:nvSpPr>
          <p:cNvPr id="7" name="Rectangle 6"/>
          <p:cNvSpPr/>
          <p:nvPr/>
        </p:nvSpPr>
        <p:spPr>
          <a:xfrm>
            <a:off x="1308985" y="5661248"/>
            <a:ext cx="7817098" cy="576064"/>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Rectangle 7"/>
          <p:cNvSpPr/>
          <p:nvPr/>
        </p:nvSpPr>
        <p:spPr>
          <a:xfrm>
            <a:off x="1401184" y="2492896"/>
            <a:ext cx="7632700" cy="1296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extLst>
      <p:ext uri="{BB962C8B-B14F-4D97-AF65-F5344CB8AC3E}">
        <p14:creationId xmlns:p14="http://schemas.microsoft.com/office/powerpoint/2010/main" val="60725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startAt="3"/>
              <a:defRPr/>
            </a:pPr>
            <a:r>
              <a:rPr lang="fr-FR" sz="2400" dirty="0">
                <a:solidFill>
                  <a:schemeClr val="accent1"/>
                </a:solidFill>
              </a:rPr>
              <a:t>Quelques premiers résultats</a:t>
            </a:r>
            <a:endParaRPr lang="fr-FR" sz="2400" dirty="0">
              <a:solidFill>
                <a:srgbClr val="92D050"/>
              </a:solidFill>
            </a:endParaRPr>
          </a:p>
        </p:txBody>
      </p:sp>
      <p:sp>
        <p:nvSpPr>
          <p:cNvPr id="3993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5206C0B-698A-448E-B532-D8B7E078E420}" type="slidenum">
              <a:rPr lang="fr-FR" altLang="fr-FR" smtClean="0"/>
              <a:pPr algn="r" fontAlgn="base">
                <a:spcBef>
                  <a:spcPct val="0"/>
                </a:spcBef>
                <a:spcAft>
                  <a:spcPct val="0"/>
                </a:spcAft>
                <a:defRPr/>
              </a:pPr>
              <a:t>12</a:t>
            </a:fld>
            <a:endParaRPr lang="fr-FR" altLang="fr-FR"/>
          </a:p>
        </p:txBody>
      </p:sp>
      <p:sp>
        <p:nvSpPr>
          <p:cNvPr id="39940"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sp>
        <p:nvSpPr>
          <p:cNvPr id="9" name="ZoneTexte 8"/>
          <p:cNvSpPr txBox="1"/>
          <p:nvPr/>
        </p:nvSpPr>
        <p:spPr>
          <a:xfrm>
            <a:off x="0" y="395288"/>
            <a:ext cx="9144000" cy="369332"/>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a) L’exemple de la cohabitation – en première approximation			(1/2)</a:t>
            </a:r>
          </a:p>
        </p:txBody>
      </p:sp>
      <p:grpSp>
        <p:nvGrpSpPr>
          <p:cNvPr id="1033" name="Groupe 1032"/>
          <p:cNvGrpSpPr>
            <a:grpSpLocks/>
          </p:cNvGrpSpPr>
          <p:nvPr/>
        </p:nvGrpSpPr>
        <p:grpSpPr bwMode="auto">
          <a:xfrm>
            <a:off x="1550988" y="1493838"/>
            <a:ext cx="6823075" cy="5170487"/>
            <a:chOff x="1550418" y="1348331"/>
            <a:chExt cx="6824196" cy="5331239"/>
          </a:xfrm>
        </p:grpSpPr>
        <p:grpSp>
          <p:nvGrpSpPr>
            <p:cNvPr id="39946" name="Groupe 1024"/>
            <p:cNvGrpSpPr>
              <a:grpSpLocks/>
            </p:cNvGrpSpPr>
            <p:nvPr/>
          </p:nvGrpSpPr>
          <p:grpSpPr bwMode="auto">
            <a:xfrm>
              <a:off x="1550418" y="1348331"/>
              <a:ext cx="2707995" cy="5331239"/>
              <a:chOff x="1343798" y="908971"/>
              <a:chExt cx="2707995" cy="5331239"/>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98" y="1447648"/>
                <a:ext cx="2707995" cy="479256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343798" y="908971"/>
                <a:ext cx="2708720" cy="540162"/>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fr-FR" sz="1400" b="1" dirty="0">
                    <a:solidFill>
                      <a:schemeClr val="accent2">
                        <a:lumMod val="50000"/>
                      </a:schemeClr>
                    </a:solidFill>
                    <a:latin typeface="+mn-lt"/>
                    <a:cs typeface="+mn-cs"/>
                  </a:rPr>
                  <a:t>Nomenclature détaillée de produits et services</a:t>
                </a:r>
              </a:p>
            </p:txBody>
          </p:sp>
        </p:grpSp>
        <p:cxnSp>
          <p:nvCxnSpPr>
            <p:cNvPr id="6" name="Connecteur droit avec flèche 5"/>
            <p:cNvCxnSpPr>
              <a:stCxn id="1027" idx="3"/>
              <a:endCxn id="12" idx="1"/>
            </p:cNvCxnSpPr>
            <p:nvPr/>
          </p:nvCxnSpPr>
          <p:spPr>
            <a:xfrm flipV="1">
              <a:off x="4259138" y="3729956"/>
              <a:ext cx="482679" cy="553257"/>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1027" idx="3"/>
              <a:endCxn id="16" idx="1"/>
            </p:cNvCxnSpPr>
            <p:nvPr/>
          </p:nvCxnSpPr>
          <p:spPr>
            <a:xfrm>
              <a:off x="4259138" y="4283213"/>
              <a:ext cx="482679" cy="71203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741817" y="3284731"/>
              <a:ext cx="3632797" cy="888813"/>
            </a:xfrm>
            <a:prstGeom prst="rect">
              <a:avLst/>
            </a:prstGeom>
            <a:noFill/>
          </p:spPr>
          <p:txBody>
            <a:bodyPr>
              <a:spAutoFit/>
            </a:bodyPr>
            <a:lstStyle/>
            <a:p>
              <a:pPr fontAlgn="auto">
                <a:spcBef>
                  <a:spcPts val="0"/>
                </a:spcBef>
                <a:spcAft>
                  <a:spcPts val="0"/>
                </a:spcAft>
                <a:defRPr/>
              </a:pPr>
              <a:r>
                <a:rPr lang="fr-FR" dirty="0">
                  <a:latin typeface="+mn-lt"/>
                  <a:cs typeface="+mn-cs"/>
                </a:rPr>
                <a:t>Produits et services mis en commun dans un ménage</a:t>
              </a:r>
            </a:p>
            <a:p>
              <a:pPr fontAlgn="auto">
                <a:spcBef>
                  <a:spcPts val="0"/>
                </a:spcBef>
                <a:spcAft>
                  <a:spcPts val="0"/>
                </a:spcAft>
                <a:defRPr/>
              </a:pPr>
              <a:r>
                <a:rPr lang="fr-FR" sz="1400" dirty="0">
                  <a:solidFill>
                    <a:schemeClr val="accent2">
                      <a:lumMod val="75000"/>
                    </a:schemeClr>
                  </a:solidFill>
                  <a:latin typeface="+mn-lt"/>
                  <a:cs typeface="+mn-cs"/>
                </a:rPr>
                <a:t>ex.: </a:t>
              </a:r>
              <a:r>
                <a:rPr lang="fr-FR" sz="1400" i="1" dirty="0">
                  <a:solidFill>
                    <a:schemeClr val="accent2">
                      <a:lumMod val="75000"/>
                    </a:schemeClr>
                  </a:solidFill>
                  <a:latin typeface="+mn-lt"/>
                  <a:cs typeface="+mn-cs"/>
                </a:rPr>
                <a:t>machine à laver, ustensiles de cuisine, etc.</a:t>
              </a:r>
            </a:p>
          </p:txBody>
        </p:sp>
        <p:sp>
          <p:nvSpPr>
            <p:cNvPr id="16" name="ZoneTexte 15"/>
            <p:cNvSpPr txBox="1"/>
            <p:nvPr/>
          </p:nvSpPr>
          <p:spPr>
            <a:xfrm>
              <a:off x="4741817" y="4694064"/>
              <a:ext cx="3502600" cy="602363"/>
            </a:xfrm>
            <a:prstGeom prst="rect">
              <a:avLst/>
            </a:prstGeom>
            <a:noFill/>
          </p:spPr>
          <p:txBody>
            <a:bodyPr>
              <a:spAutoFit/>
            </a:bodyPr>
            <a:lstStyle/>
            <a:p>
              <a:pPr fontAlgn="auto">
                <a:spcBef>
                  <a:spcPts val="0"/>
                </a:spcBef>
                <a:spcAft>
                  <a:spcPts val="0"/>
                </a:spcAft>
                <a:defRPr/>
              </a:pPr>
              <a:r>
                <a:rPr lang="fr-FR" dirty="0">
                  <a:latin typeface="+mn-lt"/>
                  <a:cs typeface="+mn-cs"/>
                </a:rPr>
                <a:t>Produits et services « personnels »</a:t>
              </a:r>
            </a:p>
            <a:p>
              <a:pPr fontAlgn="auto">
                <a:spcBef>
                  <a:spcPts val="0"/>
                </a:spcBef>
                <a:spcAft>
                  <a:spcPts val="0"/>
                </a:spcAft>
                <a:defRPr/>
              </a:pPr>
              <a:r>
                <a:rPr lang="fr-FR" sz="1400" dirty="0">
                  <a:solidFill>
                    <a:schemeClr val="accent2">
                      <a:lumMod val="75000"/>
                    </a:schemeClr>
                  </a:solidFill>
                  <a:latin typeface="+mn-lt"/>
                  <a:cs typeface="+mn-cs"/>
                </a:rPr>
                <a:t>ex.: </a:t>
              </a:r>
              <a:r>
                <a:rPr lang="fr-FR" sz="1400" i="1" dirty="0">
                  <a:solidFill>
                    <a:schemeClr val="accent2">
                      <a:lumMod val="75000"/>
                    </a:schemeClr>
                  </a:solidFill>
                  <a:latin typeface="+mn-lt"/>
                  <a:cs typeface="+mn-cs"/>
                </a:rPr>
                <a:t>nourriture, vêtements, etc.</a:t>
              </a:r>
            </a:p>
          </p:txBody>
        </p:sp>
      </p:grpSp>
      <p:sp>
        <p:nvSpPr>
          <p:cNvPr id="1032" name="ZoneTexte 1031"/>
          <p:cNvSpPr txBox="1"/>
          <p:nvPr/>
        </p:nvSpPr>
        <p:spPr>
          <a:xfrm>
            <a:off x="1392238" y="765175"/>
            <a:ext cx="7500937" cy="3784600"/>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fr-FR" dirty="0">
                <a:latin typeface="+mn-lt"/>
                <a:cs typeface="+mn-cs"/>
              </a:rPr>
              <a:t>Distinction entre les produits de consommation personnels et ceux </a:t>
            </a:r>
            <a:r>
              <a:rPr lang="fr-FR" sz="1400" dirty="0">
                <a:latin typeface="+mn-lt"/>
                <a:cs typeface="+mn-cs"/>
              </a:rPr>
              <a:t>(généralement) </a:t>
            </a:r>
            <a:r>
              <a:rPr lang="fr-FR" dirty="0">
                <a:latin typeface="+mn-lt"/>
                <a:cs typeface="+mn-cs"/>
              </a:rPr>
              <a:t>mis en commun au sein d’un ménage</a:t>
            </a:r>
          </a:p>
          <a:p>
            <a:pPr marL="2114550" lvl="4"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sz="14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sz="14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sz="14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r>
              <a:rPr lang="fr-FR" dirty="0">
                <a:latin typeface="+mn-lt"/>
                <a:cs typeface="+mn-cs"/>
              </a:rPr>
              <a:t>Hypothèses d’évolution de la taille moyenne des ménages</a:t>
            </a:r>
          </a:p>
        </p:txBody>
      </p:sp>
      <p:graphicFrame>
        <p:nvGraphicFramePr>
          <p:cNvPr id="42" name="Graphique 41"/>
          <p:cNvGraphicFramePr>
            <a:graphicFrameLocks/>
          </p:cNvGraphicFramePr>
          <p:nvPr/>
        </p:nvGraphicFramePr>
        <p:xfrm>
          <a:off x="1331640" y="4602039"/>
          <a:ext cx="4276328" cy="2221631"/>
        </p:xfrm>
        <a:graphic>
          <a:graphicData uri="http://schemas.openxmlformats.org/drawingml/2006/chart">
            <c:chart xmlns:c="http://schemas.openxmlformats.org/drawingml/2006/chart" xmlns:r="http://schemas.openxmlformats.org/officeDocument/2006/relationships" r:id="rId4"/>
          </a:graphicData>
        </a:graphic>
      </p:graphicFrame>
      <p:sp>
        <p:nvSpPr>
          <p:cNvPr id="19" name="ZoneTexte 18"/>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33"/>
                                        </p:tgtEl>
                                      </p:cBhvr>
                                      <p:by x="100000" y="50000"/>
                                    </p:animScale>
                                  </p:childTnLst>
                                </p:cTn>
                              </p:par>
                              <p:par>
                                <p:cTn id="7" presetID="42" presetClass="path" presetSubtype="0" accel="50000" decel="50000" fill="hold" nodeType="withEffect">
                                  <p:stCondLst>
                                    <p:cond delay="0"/>
                                  </p:stCondLst>
                                  <p:childTnLst>
                                    <p:animMotion origin="layout" path="M 1.66667E-6 2.96296E-6 L -0.0033 -0.19398 " pathEditMode="relative" rAng="0" ptsTypes="AA">
                                      <p:cBhvr>
                                        <p:cTn id="8" dur="1000" fill="hold"/>
                                        <p:tgtEl>
                                          <p:spTgt spid="1033"/>
                                        </p:tgtEl>
                                        <p:attrNameLst>
                                          <p:attrName>ppt_x</p:attrName>
                                          <p:attrName>ppt_y</p:attrName>
                                        </p:attrNameLst>
                                      </p:cBhvr>
                                      <p:rCtr x="-174" y="-9699"/>
                                    </p:animMotion>
                                  </p:childTnLst>
                                </p:cTn>
                              </p:par>
                            </p:childTnLst>
                          </p:cTn>
                        </p:par>
                        <p:par>
                          <p:cTn id="9" fill="hold" nodeType="afterGroup">
                            <p:stCondLst>
                              <p:cond delay="1000"/>
                            </p:stCondLst>
                            <p:childTnLst>
                              <p:par>
                                <p:cTn id="10" presetID="10" presetClass="entr" presetSubtype="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xEl>
                                              <p:pRg st="12" end="12"/>
                                            </p:txEl>
                                          </p:spTgt>
                                        </p:tgtEl>
                                        <p:attrNameLst>
                                          <p:attrName>style.visibility</p:attrName>
                                        </p:attrNameLst>
                                      </p:cBhvr>
                                      <p:to>
                                        <p:strVal val="visible"/>
                                      </p:to>
                                    </p:set>
                                    <p:animEffect transition="in" filter="fade">
                                      <p:cBhvr>
                                        <p:cTn id="15" dur="500"/>
                                        <p:tgtEl>
                                          <p:spTgt spid="103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startAt="3"/>
              <a:defRPr/>
            </a:pPr>
            <a:r>
              <a:rPr lang="fr-FR" sz="2400" dirty="0">
                <a:solidFill>
                  <a:schemeClr val="accent1"/>
                </a:solidFill>
              </a:rPr>
              <a:t>Quelques premiers résultats</a:t>
            </a:r>
            <a:endParaRPr lang="fr-FR" sz="2400" dirty="0">
              <a:solidFill>
                <a:srgbClr val="92D050"/>
              </a:solidFill>
            </a:endParaRPr>
          </a:p>
        </p:txBody>
      </p:sp>
      <p:sp>
        <p:nvSpPr>
          <p:cNvPr id="40963"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D88A453F-12C2-4310-835F-5C915B78D77E}" type="slidenum">
              <a:rPr lang="fr-FR" altLang="fr-FR" smtClean="0"/>
              <a:pPr algn="r" fontAlgn="base">
                <a:spcBef>
                  <a:spcPct val="0"/>
                </a:spcBef>
                <a:spcAft>
                  <a:spcPct val="0"/>
                </a:spcAft>
                <a:defRPr/>
              </a:pPr>
              <a:t>13</a:t>
            </a:fld>
            <a:endParaRPr lang="fr-FR" altLang="fr-FR"/>
          </a:p>
        </p:txBody>
      </p:sp>
      <p:sp>
        <p:nvSpPr>
          <p:cNvPr id="40964"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sp>
        <p:nvSpPr>
          <p:cNvPr id="9" name="ZoneTexte 8"/>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a) L’exemple de la cohabitation						(2/2)</a:t>
            </a:r>
          </a:p>
        </p:txBody>
      </p:sp>
      <p:sp>
        <p:nvSpPr>
          <p:cNvPr id="40966" name="ZoneTexte 1031"/>
          <p:cNvSpPr txBox="1">
            <a:spLocks noChangeArrowheads="1"/>
          </p:cNvSpPr>
          <p:nvPr/>
        </p:nvSpPr>
        <p:spPr bwMode="auto">
          <a:xfrm>
            <a:off x="1476375" y="908050"/>
            <a:ext cx="7488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fr-FR" altLang="fr-FR" sz="1800" b="1"/>
              <a:t>Résultats</a:t>
            </a:r>
            <a:r>
              <a:rPr lang="fr-FR" altLang="fr-FR" sz="1800"/>
              <a:t>:</a:t>
            </a:r>
            <a:endParaRPr lang="fr-FR" altLang="fr-FR" sz="1600" b="1">
              <a:solidFill>
                <a:srgbClr val="FF0000"/>
              </a:solidFill>
            </a:endParaRPr>
          </a:p>
        </p:txBody>
      </p:sp>
      <p:sp>
        <p:nvSpPr>
          <p:cNvPr id="5" name="ZoneTexte 4"/>
          <p:cNvSpPr txBox="1"/>
          <p:nvPr/>
        </p:nvSpPr>
        <p:spPr>
          <a:xfrm>
            <a:off x="1214438" y="4797425"/>
            <a:ext cx="4294187" cy="1138238"/>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endParaRPr lang="fr-FR" b="1" i="1" dirty="0">
              <a:latin typeface="+mn-lt"/>
              <a:cs typeface="+mn-cs"/>
            </a:endParaRPr>
          </a:p>
          <a:p>
            <a:pPr marL="285750" indent="-285750" fontAlgn="auto">
              <a:spcBef>
                <a:spcPts val="0"/>
              </a:spcBef>
              <a:spcAft>
                <a:spcPts val="0"/>
              </a:spcAft>
              <a:buFont typeface="Wingdings" panose="05000000000000000000" pitchFamily="2" charset="2"/>
              <a:buChar char="Ø"/>
              <a:defRPr/>
            </a:pPr>
            <a:r>
              <a:rPr lang="fr-FR" b="1" i="1" dirty="0">
                <a:latin typeface="+mn-lt"/>
                <a:cs typeface="+mn-cs"/>
              </a:rPr>
              <a:t>NB</a:t>
            </a:r>
            <a:r>
              <a:rPr lang="fr-FR" i="1" dirty="0">
                <a:latin typeface="+mn-lt"/>
                <a:cs typeface="+mn-cs"/>
              </a:rPr>
              <a:t>:  </a:t>
            </a:r>
          </a:p>
          <a:p>
            <a:pPr fontAlgn="auto">
              <a:spcBef>
                <a:spcPts val="0"/>
              </a:spcBef>
              <a:spcAft>
                <a:spcPts val="0"/>
              </a:spcAft>
              <a:defRPr/>
            </a:pPr>
            <a:r>
              <a:rPr lang="fr-FR" sz="1600" i="1" dirty="0">
                <a:latin typeface="+mn-lt"/>
                <a:cs typeface="+mn-cs"/>
              </a:rPr>
              <a:t>Le vieillissement de la population joue contre l’augmentation de la taille moyenne des ménages</a:t>
            </a:r>
          </a:p>
        </p:txBody>
      </p:sp>
      <p:pic>
        <p:nvPicPr>
          <p:cNvPr id="17" name="Image 16" descr="Graphique 1 - Taille des ménages par sexe et âge des individus en 200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4292600"/>
            <a:ext cx="327977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ZoneTexte 6"/>
          <p:cNvSpPr txBox="1">
            <a:spLocks noChangeArrowheads="1"/>
          </p:cNvSpPr>
          <p:nvPr/>
        </p:nvSpPr>
        <p:spPr bwMode="auto">
          <a:xfrm>
            <a:off x="6892925" y="6440488"/>
            <a:ext cx="1479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100"/>
              <a:t>Source: INSEE, 2005</a:t>
            </a:r>
          </a:p>
        </p:txBody>
      </p:sp>
      <p:sp>
        <p:nvSpPr>
          <p:cNvPr id="12" name="ZoneTexte 11"/>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a:t>
            </a:r>
          </a:p>
          <a:p>
            <a:pPr algn="r" fontAlgn="auto">
              <a:spcBef>
                <a:spcPts val="0"/>
              </a:spcBef>
              <a:spcAft>
                <a:spcPts val="0"/>
              </a:spcAft>
              <a:defRPr/>
            </a:pPr>
            <a:r>
              <a:rPr lang="fr-FR" sz="1200" i="1" dirty="0">
                <a:solidFill>
                  <a:schemeClr val="tx2">
                    <a:lumMod val="20000"/>
                    <a:lumOff val="80000"/>
                  </a:schemeClr>
                </a:solidFill>
                <a:latin typeface="+mn-lt"/>
                <a:cs typeface="+mn-cs"/>
              </a:rPr>
              <a:t>-Mars 2015</a:t>
            </a:r>
          </a:p>
        </p:txBody>
      </p:sp>
      <p:graphicFrame>
        <p:nvGraphicFramePr>
          <p:cNvPr id="14" name="Graphique 13"/>
          <p:cNvGraphicFramePr>
            <a:graphicFrameLocks/>
          </p:cNvGraphicFramePr>
          <p:nvPr>
            <p:extLst>
              <p:ext uri="{D42A27DB-BD31-4B8C-83A1-F6EECF244321}">
                <p14:modId xmlns:p14="http://schemas.microsoft.com/office/powerpoint/2010/main" val="2070310201"/>
              </p:ext>
            </p:extLst>
          </p:nvPr>
        </p:nvGraphicFramePr>
        <p:xfrm>
          <a:off x="1454158" y="1196752"/>
          <a:ext cx="7548283" cy="29523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startAt="3"/>
              <a:defRPr/>
            </a:pPr>
            <a:r>
              <a:rPr lang="fr-FR" sz="2400" dirty="0">
                <a:solidFill>
                  <a:schemeClr val="accent1"/>
                </a:solidFill>
              </a:rPr>
              <a:t>Quelques premiers résultats</a:t>
            </a:r>
            <a:endParaRPr lang="fr-FR" sz="2400" dirty="0">
              <a:solidFill>
                <a:srgbClr val="92D050"/>
              </a:solidFill>
            </a:endParaRPr>
          </a:p>
        </p:txBody>
      </p:sp>
      <p:sp>
        <p:nvSpPr>
          <p:cNvPr id="4198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C1C5274E-9435-4E32-BC03-BCECA183A92F}" type="slidenum">
              <a:rPr lang="fr-FR" altLang="fr-FR" smtClean="0"/>
              <a:pPr algn="r" fontAlgn="base">
                <a:spcBef>
                  <a:spcPct val="0"/>
                </a:spcBef>
                <a:spcAft>
                  <a:spcPct val="0"/>
                </a:spcAft>
                <a:defRPr/>
              </a:pPr>
              <a:t>14</a:t>
            </a:fld>
            <a:endParaRPr lang="fr-FR" altLang="fr-FR"/>
          </a:p>
        </p:txBody>
      </p:sp>
      <p:sp>
        <p:nvSpPr>
          <p:cNvPr id="41988"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sp>
        <p:nvSpPr>
          <p:cNvPr id="9" name="ZoneTexte 8"/>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b) L’exemple de la Relocalisation</a:t>
            </a:r>
          </a:p>
        </p:txBody>
      </p:sp>
      <p:sp>
        <p:nvSpPr>
          <p:cNvPr id="3" name="ZoneTexte 2"/>
          <p:cNvSpPr txBox="1"/>
          <p:nvPr/>
        </p:nvSpPr>
        <p:spPr>
          <a:xfrm>
            <a:off x="1403350" y="981075"/>
            <a:ext cx="7561263" cy="2616200"/>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fr-FR" b="1" dirty="0">
                <a:latin typeface="+mn-lt"/>
                <a:cs typeface="+mn-cs"/>
              </a:rPr>
              <a:t>Implémentation dans notre modèle:</a:t>
            </a:r>
          </a:p>
          <a:p>
            <a:pPr marL="285750" indent="-285750" fontAlgn="auto">
              <a:spcBef>
                <a:spcPts val="0"/>
              </a:spcBef>
              <a:spcAft>
                <a:spcPts val="0"/>
              </a:spcAft>
              <a:buFont typeface="Wingdings" panose="05000000000000000000" pitchFamily="2" charset="2"/>
              <a:buChar char="Ø"/>
              <a:defRPr/>
            </a:pPr>
            <a:endParaRPr lang="fr-FR" sz="2000" b="1" dirty="0">
              <a:latin typeface="+mn-lt"/>
              <a:cs typeface="+mn-cs"/>
            </a:endParaRPr>
          </a:p>
          <a:p>
            <a:pPr marL="742950" lvl="1" indent="-285750" fontAlgn="auto">
              <a:spcBef>
                <a:spcPts val="0"/>
              </a:spcBef>
              <a:spcAft>
                <a:spcPts val="0"/>
              </a:spcAft>
              <a:buFont typeface="Arial" panose="020B0604020202020204" pitchFamily="34" charset="0"/>
              <a:buChar char="•"/>
              <a:defRPr/>
            </a:pPr>
            <a:r>
              <a:rPr lang="fr-FR" dirty="0">
                <a:latin typeface="+mn-lt"/>
                <a:cs typeface="+mn-cs"/>
              </a:rPr>
              <a:t>Réduction des </a:t>
            </a:r>
            <a:r>
              <a:rPr lang="fr-FR" i="1" dirty="0">
                <a:solidFill>
                  <a:schemeClr val="accent2">
                    <a:lumMod val="75000"/>
                  </a:schemeClr>
                </a:solidFill>
                <a:latin typeface="+mn-lt"/>
                <a:cs typeface="+mn-cs"/>
              </a:rPr>
              <a:t>consommations intermédiaires de transport</a:t>
            </a:r>
            <a:r>
              <a:rPr lang="fr-FR" dirty="0">
                <a:latin typeface="+mn-lt"/>
                <a:cs typeface="+mn-cs"/>
              </a:rPr>
              <a:t> dans les TES</a:t>
            </a:r>
          </a:p>
          <a:p>
            <a:pPr marL="742950" lvl="1" indent="-285750" fontAlgn="auto">
              <a:spcBef>
                <a:spcPts val="0"/>
              </a:spcBef>
              <a:spcAft>
                <a:spcPts val="0"/>
              </a:spcAft>
              <a:buFont typeface="Arial" panose="020B0604020202020204" pitchFamily="34" charset="0"/>
              <a:buChar char="•"/>
              <a:defRPr/>
            </a:pPr>
            <a:r>
              <a:rPr lang="fr-FR" dirty="0">
                <a:latin typeface="+mn-lt"/>
                <a:cs typeface="+mn-cs"/>
              </a:rPr>
              <a:t>Réduction de la </a:t>
            </a:r>
            <a:r>
              <a:rPr lang="fr-FR" i="1" dirty="0">
                <a:solidFill>
                  <a:schemeClr val="accent2">
                    <a:lumMod val="75000"/>
                  </a:schemeClr>
                </a:solidFill>
                <a:latin typeface="+mn-lt"/>
                <a:cs typeface="+mn-cs"/>
              </a:rPr>
              <a:t>proportion des produits et services importés</a:t>
            </a:r>
            <a:endParaRPr lang="fr-FR" sz="1100" dirty="0">
              <a:solidFill>
                <a:schemeClr val="accent2">
                  <a:lumMod val="75000"/>
                </a:schemeClr>
              </a:solidFill>
              <a:latin typeface="+mn-lt"/>
              <a:cs typeface="+mn-cs"/>
            </a:endParaRPr>
          </a:p>
          <a:p>
            <a:pPr marL="742950" lvl="1" indent="-285750" fontAlgn="auto">
              <a:spcBef>
                <a:spcPts val="0"/>
              </a:spcBef>
              <a:spcAft>
                <a:spcPts val="0"/>
              </a:spcAft>
              <a:buFont typeface="Arial" panose="020B0604020202020204" pitchFamily="34" charset="0"/>
              <a:buChar char="•"/>
              <a:defRPr/>
            </a:pPr>
            <a:r>
              <a:rPr lang="fr-FR" dirty="0">
                <a:latin typeface="+mn-lt"/>
                <a:cs typeface="+mn-cs"/>
              </a:rPr>
              <a:t>Exports en proportion des Imports</a:t>
            </a:r>
          </a:p>
          <a:p>
            <a:pPr marL="742950" lvl="1" indent="-285750" fontAlgn="auto">
              <a:spcBef>
                <a:spcPts val="0"/>
              </a:spcBef>
              <a:spcAft>
                <a:spcPts val="0"/>
              </a:spcAft>
              <a:buFont typeface="Arial" panose="020B0604020202020204" pitchFamily="34" charset="0"/>
              <a:buChar char="•"/>
              <a:defRPr/>
            </a:pPr>
            <a:endParaRPr lang="fr-FR" dirty="0">
              <a:latin typeface="+mn-lt"/>
              <a:cs typeface="+mn-cs"/>
            </a:endParaRPr>
          </a:p>
          <a:p>
            <a:pPr marL="742950" lvl="1" indent="-285750" fontAlgn="auto">
              <a:spcBef>
                <a:spcPts val="0"/>
              </a:spcBef>
              <a:spcAft>
                <a:spcPts val="0"/>
              </a:spcAft>
              <a:buFont typeface="Arial" panose="020B0604020202020204" pitchFamily="34" charset="0"/>
              <a:buChar char="•"/>
              <a:defRPr/>
            </a:pPr>
            <a:r>
              <a:rPr lang="fr-FR" dirty="0">
                <a:latin typeface="+mn-lt"/>
                <a:cs typeface="+mn-cs"/>
              </a:rPr>
              <a:t>Simulations: tester un retour aux valeurs de 1980 - 1970 - 1960</a:t>
            </a:r>
          </a:p>
          <a:p>
            <a:pPr marL="742950" lvl="1"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r>
              <a:rPr lang="fr-FR" b="1" dirty="0">
                <a:latin typeface="+mn-lt"/>
                <a:cs typeface="+mn-cs"/>
              </a:rPr>
              <a:t>Résultats:</a:t>
            </a:r>
          </a:p>
        </p:txBody>
      </p:sp>
      <p:graphicFrame>
        <p:nvGraphicFramePr>
          <p:cNvPr id="11" name="Graphique 10"/>
          <p:cNvGraphicFramePr>
            <a:graphicFrameLocks/>
          </p:cNvGraphicFramePr>
          <p:nvPr>
            <p:extLst>
              <p:ext uri="{D42A27DB-BD31-4B8C-83A1-F6EECF244321}">
                <p14:modId xmlns:p14="http://schemas.microsoft.com/office/powerpoint/2010/main" val="1211410568"/>
              </p:ext>
            </p:extLst>
          </p:nvPr>
        </p:nvGraphicFramePr>
        <p:xfrm>
          <a:off x="1475656" y="3356992"/>
          <a:ext cx="7488832" cy="3408189"/>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254745" y="6557605"/>
            <a:ext cx="3317255" cy="276999"/>
          </a:xfrm>
          <a:prstGeom prst="rect">
            <a:avLst/>
          </a:prstGeom>
          <a:noFill/>
        </p:spPr>
        <p:txBody>
          <a:bodyPr wrap="none" rtlCol="0">
            <a:spAutoFit/>
          </a:bodyPr>
          <a:lstStyle/>
          <a:p>
            <a:r>
              <a:rPr lang="fr-FR" sz="1200" i="1" dirty="0">
                <a:solidFill>
                  <a:schemeClr val="accent5">
                    <a:lumMod val="50000"/>
                  </a:schemeClr>
                </a:solidFill>
              </a:rPr>
              <a:t>*«global » inclut énergie grise et GES « importés »</a:t>
            </a:r>
          </a:p>
        </p:txBody>
      </p:sp>
      <p:sp>
        <p:nvSpPr>
          <p:cNvPr id="13" name="ZoneTexte 12"/>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12" dur="500"/>
                                        <p:tgtEl>
                                          <p:spTgt spid="11">
                                            <p:graphicEl>
                                              <a:chart seriesIdx="-3" categoryIdx="-3" bldStep="gridLegen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fade">
                                      <p:cBhvr>
                                        <p:cTn id="15" dur="500"/>
                                        <p:tgtEl>
                                          <p:spTgt spid="11">
                                            <p:graphicEl>
                                              <a:chart seriesIdx="-4" categoryIdx="0" bldStep="category"/>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fade">
                                      <p:cBhvr>
                                        <p:cTn id="18" dur="500"/>
                                        <p:tgtEl>
                                          <p:spTgt spid="11">
                                            <p:graphicEl>
                                              <a:chart seriesIdx="-4" categoryIdx="1"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fade">
                                      <p:cBhvr>
                                        <p:cTn id="21" dur="500"/>
                                        <p:tgtEl>
                                          <p:spTgt spid="11">
                                            <p:graphicEl>
                                              <a:chart seriesIdx="-4" categoryIdx="2"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fade">
                                      <p:cBhvr>
                                        <p:cTn id="24" dur="500"/>
                                        <p:tgtEl>
                                          <p:spTgt spid="11">
                                            <p:graphicEl>
                                              <a:chart seriesIdx="-4" categoryIdx="3"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fade">
                                      <p:cBhvr>
                                        <p:cTn id="29" dur="500"/>
                                        <p:tgtEl>
                                          <p:spTgt spid="11">
                                            <p:graphicEl>
                                              <a:chart seriesIdx="-4" categoryIdx="4" bldStep="category"/>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fade">
                                      <p:cBhvr>
                                        <p:cTn id="32" dur="500"/>
                                        <p:tgtEl>
                                          <p:spTgt spid="11">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90538"/>
          </a:xfrm>
          <a:solidFill>
            <a:schemeClr val="tx2">
              <a:lumMod val="75000"/>
            </a:schemeClr>
          </a:solidFill>
        </p:spPr>
        <p:txBody>
          <a:bodyPr rtlCol="0">
            <a:noAutofit/>
          </a:bodyPr>
          <a:lstStyle/>
          <a:p>
            <a:pPr eaLnBrk="1" fontAlgn="auto" hangingPunct="1">
              <a:spcAft>
                <a:spcPts val="0"/>
              </a:spcAft>
              <a:defRPr/>
            </a:pPr>
            <a:r>
              <a:rPr lang="fr-FR" sz="2400" i="1" dirty="0">
                <a:solidFill>
                  <a:schemeClr val="tx2">
                    <a:lumMod val="20000"/>
                    <a:lumOff val="80000"/>
                  </a:schemeClr>
                </a:solidFill>
              </a:rPr>
              <a:t>Sommaire</a:t>
            </a:r>
          </a:p>
        </p:txBody>
      </p:sp>
      <p:sp>
        <p:nvSpPr>
          <p:cNvPr id="3" name="Espace réservé du contenu 2"/>
          <p:cNvSpPr>
            <a:spLocks noGrp="1"/>
          </p:cNvSpPr>
          <p:nvPr>
            <p:ph idx="1"/>
          </p:nvPr>
        </p:nvSpPr>
        <p:spPr>
          <a:xfrm>
            <a:off x="1327150" y="908050"/>
            <a:ext cx="7812088" cy="5400675"/>
          </a:xfrm>
        </p:spPr>
        <p:txBody>
          <a:bodyPr rtlCol="0">
            <a:noAutofit/>
          </a:bodyPr>
          <a:lstStyle/>
          <a:p>
            <a:pPr marL="742950" indent="-742950" eaLnBrk="1" fontAlgn="auto" hangingPunct="1">
              <a:spcAft>
                <a:spcPts val="0"/>
              </a:spcAft>
              <a:buFont typeface="+mj-lt"/>
              <a:buAutoNum type="romanUcPeriod"/>
              <a:defRPr/>
            </a:pPr>
            <a:endParaRPr lang="fr-FR" sz="1800" dirty="0">
              <a:solidFill>
                <a:schemeClr val="accent1">
                  <a:lumMod val="75000"/>
                </a:schemeClr>
              </a:solidFill>
            </a:endParaRPr>
          </a:p>
          <a:p>
            <a:pPr marL="0" indent="0" algn="ctr" eaLnBrk="1" fontAlgn="auto" hangingPunct="1">
              <a:spcAft>
                <a:spcPts val="0"/>
              </a:spcAft>
              <a:buNone/>
              <a:defRPr/>
            </a:pPr>
            <a:r>
              <a:rPr lang="fr-FR" sz="2800" dirty="0">
                <a:solidFill>
                  <a:schemeClr val="accent1">
                    <a:lumMod val="75000"/>
                  </a:schemeClr>
                </a:solidFill>
              </a:rPr>
              <a:t>Une alternative paradigmatique au prisme de la prospective: la « Décroissance »</a:t>
            </a:r>
          </a:p>
          <a:p>
            <a:pPr marL="0" indent="0" algn="ctr" eaLnBrk="1" fontAlgn="auto" hangingPunct="1">
              <a:spcAft>
                <a:spcPts val="0"/>
              </a:spcAft>
              <a:buNone/>
              <a:defRPr/>
            </a:pPr>
            <a:endParaRPr lang="fr-FR" sz="2800" dirty="0">
              <a:solidFill>
                <a:schemeClr val="accent1">
                  <a:lumMod val="75000"/>
                </a:schemeClr>
              </a:solidFill>
            </a:endParaRPr>
          </a:p>
          <a:p>
            <a:pPr marL="742950" indent="-742950" eaLnBrk="1" fontAlgn="auto" hangingPunct="1">
              <a:spcAft>
                <a:spcPts val="0"/>
              </a:spcAft>
              <a:buFont typeface="+mj-lt"/>
              <a:buAutoNum type="romanUcPeriod"/>
              <a:defRPr/>
            </a:pPr>
            <a:endParaRPr lang="fr-FR" sz="800" dirty="0">
              <a:solidFill>
                <a:schemeClr val="accent1">
                  <a:lumMod val="75000"/>
                </a:schemeClr>
              </a:solidFill>
            </a:endParaRPr>
          </a:p>
          <a:p>
            <a:pPr marL="742950" indent="-742950" eaLnBrk="1" fontAlgn="auto" hangingPunct="1">
              <a:spcAft>
                <a:spcPts val="0"/>
              </a:spcAft>
              <a:buFont typeface="+mj-lt"/>
              <a:buAutoNum type="romanUcPeriod"/>
              <a:defRPr/>
            </a:pPr>
            <a:r>
              <a:rPr lang="fr-FR" sz="2400" dirty="0">
                <a:solidFill>
                  <a:schemeClr val="accent1">
                    <a:lumMod val="75000"/>
                  </a:schemeClr>
                </a:solidFill>
              </a:rPr>
              <a:t>La « Décroissance », quèsaco? </a:t>
            </a:r>
            <a:r>
              <a:rPr lang="fr-FR" sz="2400" i="1" dirty="0">
                <a:solidFill>
                  <a:schemeClr val="accent1">
                    <a:lumMod val="75000"/>
                  </a:schemeClr>
                </a:solidFill>
              </a:rPr>
              <a:t>Eléments de (</a:t>
            </a:r>
            <a:r>
              <a:rPr lang="fr-FR" sz="2400" i="1" dirty="0" err="1">
                <a:solidFill>
                  <a:schemeClr val="accent1">
                    <a:lumMod val="75000"/>
                  </a:schemeClr>
                </a:solidFill>
              </a:rPr>
              <a:t>re</a:t>
            </a:r>
            <a:r>
              <a:rPr lang="fr-FR" sz="2400" i="1" dirty="0">
                <a:solidFill>
                  <a:schemeClr val="accent1">
                    <a:lumMod val="75000"/>
                  </a:schemeClr>
                </a:solidFill>
              </a:rPr>
              <a:t>)cadrage</a:t>
            </a:r>
          </a:p>
          <a:p>
            <a:pPr marL="742950" indent="-742950" eaLnBrk="1" fontAlgn="auto" hangingPunct="1">
              <a:spcAft>
                <a:spcPts val="0"/>
              </a:spcAft>
              <a:buFont typeface="+mj-lt"/>
              <a:buAutoNum type="romanUcPeriod"/>
              <a:defRPr/>
            </a:pPr>
            <a:r>
              <a:rPr lang="fr-FR" sz="2400" dirty="0">
                <a:solidFill>
                  <a:schemeClr val="accent1">
                    <a:lumMod val="75000"/>
                  </a:schemeClr>
                </a:solidFill>
              </a:rPr>
              <a:t>Modélisation et prospective: de l’esprit à la méthode</a:t>
            </a:r>
          </a:p>
          <a:p>
            <a:pPr marL="742950" indent="-742950" eaLnBrk="1" fontAlgn="auto" hangingPunct="1">
              <a:spcAft>
                <a:spcPts val="0"/>
              </a:spcAft>
              <a:buFont typeface="+mj-lt"/>
              <a:buAutoNum type="romanUcPeriod"/>
              <a:defRPr/>
            </a:pPr>
            <a:r>
              <a:rPr lang="fr-FR" sz="2400" dirty="0">
                <a:solidFill>
                  <a:schemeClr val="accent1">
                    <a:lumMod val="75000"/>
                  </a:schemeClr>
                </a:solidFill>
              </a:rPr>
              <a:t>Quelques premiers résultats </a:t>
            </a:r>
          </a:p>
          <a:p>
            <a:pPr marL="742950" indent="-742950" eaLnBrk="1" fontAlgn="auto" hangingPunct="1">
              <a:spcAft>
                <a:spcPts val="0"/>
              </a:spcAft>
              <a:buFont typeface="+mj-lt"/>
              <a:buAutoNum type="romanUcPeriod"/>
              <a:defRPr/>
            </a:pPr>
            <a:r>
              <a:rPr lang="fr-FR" sz="2400" dirty="0">
                <a:solidFill>
                  <a:schemeClr val="accent1">
                    <a:lumMod val="75000"/>
                  </a:schemeClr>
                </a:solidFill>
              </a:rPr>
              <a:t>Conclusion</a:t>
            </a:r>
          </a:p>
        </p:txBody>
      </p:sp>
      <p:sp>
        <p:nvSpPr>
          <p:cNvPr id="14340" name="Espace réservé du numéro de diapositive 3"/>
          <p:cNvSpPr>
            <a:spLocks noGrp="1"/>
          </p:cNvSpPr>
          <p:nvPr>
            <p:ph type="sldNum" sz="quarter" idx="12"/>
          </p:nvPr>
        </p:nvSpPr>
        <p:spPr bwMode="auto">
          <a:xfrm>
            <a:off x="8459788" y="6308725"/>
            <a:ext cx="442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367158-2079-4AAB-A630-32CE0FBCE2F9}" type="slidenum">
              <a:rPr lang="fr-FR" altLang="fr-FR" smtClean="0"/>
              <a:pPr fontAlgn="base">
                <a:spcBef>
                  <a:spcPct val="0"/>
                </a:spcBef>
                <a:spcAft>
                  <a:spcPct val="0"/>
                </a:spcAft>
                <a:defRPr/>
              </a:pPr>
              <a:t>15</a:t>
            </a:fld>
            <a:endParaRPr lang="fr-FR" altLang="fr-FR"/>
          </a:p>
        </p:txBody>
      </p:sp>
      <p:sp>
        <p:nvSpPr>
          <p:cNvPr id="6" name="ZoneTexte 5"/>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
        <p:nvSpPr>
          <p:cNvPr id="8" name="Rectangle 7"/>
          <p:cNvSpPr/>
          <p:nvPr/>
        </p:nvSpPr>
        <p:spPr>
          <a:xfrm>
            <a:off x="1401184" y="2492896"/>
            <a:ext cx="7632700" cy="16561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extLst>
      <p:ext uri="{BB962C8B-B14F-4D97-AF65-F5344CB8AC3E}">
        <p14:creationId xmlns:p14="http://schemas.microsoft.com/office/powerpoint/2010/main" val="51437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marL="514350" indent="-514350" algn="l" eaLnBrk="1" fontAlgn="auto" hangingPunct="1">
              <a:spcAft>
                <a:spcPts val="0"/>
              </a:spcAft>
              <a:buFont typeface="+mj-lt"/>
              <a:buAutoNum type="romanUcPeriod" startAt="4"/>
              <a:defRPr/>
            </a:pPr>
            <a:r>
              <a:rPr lang="fr-FR" sz="2400" dirty="0">
                <a:solidFill>
                  <a:schemeClr val="accent1"/>
                </a:solidFill>
              </a:rPr>
              <a:t>Conclusion</a:t>
            </a:r>
            <a:endParaRPr lang="fr-FR" sz="1600" dirty="0">
              <a:solidFill>
                <a:schemeClr val="accent1"/>
              </a:solidFill>
            </a:endParaRPr>
          </a:p>
        </p:txBody>
      </p:sp>
      <p:sp>
        <p:nvSpPr>
          <p:cNvPr id="3686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83DF359-E0F1-4315-8A98-4149A25A556A}" type="slidenum">
              <a:rPr lang="fr-FR" altLang="fr-FR" smtClean="0"/>
              <a:pPr algn="r" fontAlgn="base">
                <a:spcBef>
                  <a:spcPct val="0"/>
                </a:spcBef>
                <a:spcAft>
                  <a:spcPct val="0"/>
                </a:spcAft>
                <a:defRPr/>
              </a:pPr>
              <a:t>16</a:t>
            </a:fld>
            <a:endParaRPr lang="fr-FR" altLang="fr-FR"/>
          </a:p>
        </p:txBody>
      </p:sp>
      <p:sp>
        <p:nvSpPr>
          <p:cNvPr id="8" name="ZoneTexte 7"/>
          <p:cNvSpPr txBox="1"/>
          <p:nvPr/>
        </p:nvSpPr>
        <p:spPr>
          <a:xfrm>
            <a:off x="1322611" y="476672"/>
            <a:ext cx="7793038" cy="6032421"/>
          </a:xfrm>
          <a:prstGeom prst="rect">
            <a:avLst/>
          </a:prstGeom>
          <a:noFill/>
        </p:spPr>
        <p:txBody>
          <a:bodyPr wrap="square">
            <a:spAutoFit/>
          </a:bodyPr>
          <a:lstStyle/>
          <a:p>
            <a:pPr fontAlgn="auto">
              <a:spcBef>
                <a:spcPts val="0"/>
              </a:spcBef>
              <a:spcAft>
                <a:spcPts val="0"/>
              </a:spcAft>
              <a:defRPr/>
            </a:pPr>
            <a:r>
              <a:rPr lang="fr-FR" dirty="0">
                <a:solidFill>
                  <a:srgbClr val="C00000"/>
                </a:solidFill>
                <a:latin typeface="+mn-lt"/>
                <a:cs typeface="+mn-cs"/>
              </a:rPr>
              <a:t>Premiers résultats de modélisation : </a:t>
            </a:r>
          </a:p>
          <a:p>
            <a:pPr marL="285750" indent="-285750" fontAlgn="auto">
              <a:spcBef>
                <a:spcPts val="0"/>
              </a:spcBef>
              <a:spcAft>
                <a:spcPts val="0"/>
              </a:spcAft>
              <a:buFont typeface="Wingdings" panose="05000000000000000000" pitchFamily="2" charset="2"/>
              <a:buChar char="Ø"/>
              <a:defRPr/>
            </a:pPr>
            <a:r>
              <a:rPr lang="fr-FR" dirty="0">
                <a:latin typeface="+mn-lt"/>
                <a:cs typeface="+mn-cs"/>
              </a:rPr>
              <a:t>Fort potentiel des leviers </a:t>
            </a:r>
            <a:r>
              <a:rPr lang="fr-FR" i="1" dirty="0">
                <a:latin typeface="+mn-lt"/>
                <a:cs typeface="+mn-cs"/>
              </a:rPr>
              <a:t>non-techniques</a:t>
            </a:r>
            <a:r>
              <a:rPr lang="fr-FR" dirty="0">
                <a:latin typeface="+mn-lt"/>
                <a:cs typeface="+mn-cs"/>
              </a:rPr>
              <a:t>, socio-culturels, comportementaux proposés par la Décroissance</a:t>
            </a:r>
          </a:p>
          <a:p>
            <a:pPr marL="285750" indent="-285750" algn="ctr" fontAlgn="auto">
              <a:spcBef>
                <a:spcPts val="0"/>
              </a:spcBef>
              <a:spcAft>
                <a:spcPts val="0"/>
              </a:spcAft>
              <a:buFont typeface="Symbol"/>
              <a:buChar char="Þ"/>
              <a:defRPr/>
            </a:pPr>
            <a:r>
              <a:rPr lang="fr-FR" dirty="0">
                <a:latin typeface="+mn-lt"/>
                <a:cs typeface="+mn-cs"/>
              </a:rPr>
              <a:t>Prise en compte de ces aspects indispensable dans exercices de prospective</a:t>
            </a:r>
          </a:p>
          <a:p>
            <a:pPr fontAlgn="auto">
              <a:spcBef>
                <a:spcPts val="0"/>
              </a:spcBef>
              <a:spcAft>
                <a:spcPts val="0"/>
              </a:spcAft>
              <a:defRPr/>
            </a:pPr>
            <a:endParaRPr lang="fr-FR" dirty="0">
              <a:solidFill>
                <a:srgbClr val="C00000"/>
              </a:solidFill>
              <a:latin typeface="+mn-lt"/>
              <a:cs typeface="+mn-cs"/>
            </a:endParaRPr>
          </a:p>
          <a:p>
            <a:pPr fontAlgn="auto">
              <a:spcBef>
                <a:spcPts val="0"/>
              </a:spcBef>
              <a:spcAft>
                <a:spcPts val="0"/>
              </a:spcAft>
              <a:defRPr/>
            </a:pPr>
            <a:r>
              <a:rPr lang="fr-FR" dirty="0">
                <a:solidFill>
                  <a:srgbClr val="C00000"/>
                </a:solidFill>
                <a:latin typeface="+mn-lt"/>
                <a:cs typeface="+mn-cs"/>
              </a:rPr>
              <a:t>Concernant la prospective: </a:t>
            </a:r>
          </a:p>
          <a:p>
            <a:pPr marL="285750" indent="-285750" fontAlgn="auto">
              <a:spcBef>
                <a:spcPts val="0"/>
              </a:spcBef>
              <a:spcAft>
                <a:spcPts val="0"/>
              </a:spcAft>
              <a:buFont typeface="Wingdings" panose="05000000000000000000" pitchFamily="2" charset="2"/>
              <a:buChar char="Ø"/>
              <a:defRPr/>
            </a:pPr>
            <a:r>
              <a:rPr lang="fr-FR" dirty="0">
                <a:latin typeface="+mn-lt"/>
                <a:cs typeface="+mn-cs"/>
              </a:rPr>
              <a:t>Elargir et réinterroger les cadres de réflexion, questionner la pertinence de nos catégories conceptuelles et de nos outils d’analyse (</a:t>
            </a:r>
            <a:r>
              <a:rPr lang="fr-FR" dirty="0" err="1">
                <a:latin typeface="+mn-lt"/>
                <a:cs typeface="+mn-cs"/>
              </a:rPr>
              <a:t>y.c</a:t>
            </a:r>
            <a:r>
              <a:rPr lang="fr-FR" dirty="0">
                <a:latin typeface="+mn-lt"/>
                <a:cs typeface="+mn-cs"/>
              </a:rPr>
              <a:t>. nos modèles), s’affranchir des idées </a:t>
            </a:r>
            <a:r>
              <a:rPr lang="fr-FR">
                <a:latin typeface="+mn-lt"/>
                <a:cs typeface="+mn-cs"/>
              </a:rPr>
              <a:t>toutes faites</a:t>
            </a:r>
            <a:endParaRPr lang="fr-FR" dirty="0">
              <a:latin typeface="+mn-lt"/>
              <a:cs typeface="+mn-cs"/>
            </a:endParaRPr>
          </a:p>
          <a:p>
            <a:pPr algn="r" fontAlgn="auto">
              <a:spcBef>
                <a:spcPts val="0"/>
              </a:spcBef>
              <a:spcAft>
                <a:spcPts val="0"/>
              </a:spcAft>
              <a:defRPr/>
            </a:pPr>
            <a:endParaRPr lang="fr-FR" dirty="0">
              <a:latin typeface="+mn-lt"/>
              <a:cs typeface="+mn-cs"/>
            </a:endParaRPr>
          </a:p>
          <a:p>
            <a:pPr algn="r" fontAlgn="auto">
              <a:spcBef>
                <a:spcPts val="0"/>
              </a:spcBef>
              <a:spcAft>
                <a:spcPts val="0"/>
              </a:spcAft>
              <a:defRPr/>
            </a:pPr>
            <a:endParaRPr lang="fr-FR" dirty="0">
              <a:latin typeface="+mn-lt"/>
              <a:cs typeface="+mn-cs"/>
            </a:endParaRPr>
          </a:p>
          <a:p>
            <a:pPr algn="r" fontAlgn="auto">
              <a:spcBef>
                <a:spcPts val="0"/>
              </a:spcBef>
              <a:spcAft>
                <a:spcPts val="0"/>
              </a:spcAft>
              <a:defRPr/>
            </a:pPr>
            <a:endParaRPr lang="fr-FR" dirty="0">
              <a:latin typeface="+mn-lt"/>
              <a:cs typeface="+mn-cs"/>
            </a:endParaRPr>
          </a:p>
          <a:p>
            <a:pPr algn="r" fontAlgn="auto">
              <a:spcBef>
                <a:spcPts val="0"/>
              </a:spcBef>
              <a:spcAft>
                <a:spcPts val="0"/>
              </a:spcAft>
              <a:defRPr/>
            </a:pPr>
            <a:endParaRPr lang="fr-FR" dirty="0">
              <a:latin typeface="+mn-lt"/>
              <a:cs typeface="+mn-cs"/>
            </a:endParaRPr>
          </a:p>
          <a:p>
            <a:pPr algn="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r>
              <a:rPr lang="fr-FR" dirty="0">
                <a:latin typeface="+mn-lt"/>
                <a:cs typeface="+mn-cs"/>
              </a:rPr>
              <a:t>La prospective pose la question de la finalité de nos actions:</a:t>
            </a:r>
          </a:p>
          <a:p>
            <a:pPr algn="ctr" fontAlgn="auto">
              <a:spcBef>
                <a:spcPts val="0"/>
              </a:spcBef>
              <a:spcAft>
                <a:spcPts val="0"/>
              </a:spcAft>
              <a:defRPr/>
            </a:pPr>
            <a:r>
              <a:rPr lang="fr-FR" i="1" dirty="0">
                <a:solidFill>
                  <a:srgbClr val="C00000"/>
                </a:solidFill>
                <a:latin typeface="+mn-lt"/>
                <a:cs typeface="+mn-cs"/>
              </a:rPr>
              <a:t>Quel projet de société?</a:t>
            </a:r>
          </a:p>
          <a:p>
            <a:pPr algn="ctr" fontAlgn="auto">
              <a:spcBef>
                <a:spcPts val="0"/>
              </a:spcBef>
              <a:spcAft>
                <a:spcPts val="0"/>
              </a:spcAft>
              <a:defRPr/>
            </a:pPr>
            <a:endParaRPr lang="fr-FR" i="1" dirty="0">
              <a:solidFill>
                <a:srgbClr val="C00000"/>
              </a:solidFill>
              <a:latin typeface="+mn-lt"/>
              <a:cs typeface="+mn-cs"/>
            </a:endParaRPr>
          </a:p>
          <a:p>
            <a:pPr algn="ctr" fontAlgn="auto">
              <a:spcBef>
                <a:spcPts val="0"/>
              </a:spcBef>
              <a:spcAft>
                <a:spcPts val="0"/>
              </a:spcAft>
              <a:defRPr/>
            </a:pPr>
            <a:r>
              <a:rPr lang="fr-FR" sz="1600" dirty="0">
                <a:solidFill>
                  <a:schemeClr val="accent1">
                    <a:lumMod val="75000"/>
                  </a:schemeClr>
                </a:solidFill>
                <a:latin typeface="+mn-lt"/>
                <a:cs typeface="+mn-cs"/>
              </a:rPr>
              <a:t>« [Demain] </a:t>
            </a:r>
            <a:r>
              <a:rPr lang="fr-FR" sz="1600" i="1" dirty="0">
                <a:solidFill>
                  <a:schemeClr val="accent1">
                    <a:lumMod val="75000"/>
                  </a:schemeClr>
                </a:solidFill>
              </a:rPr>
              <a:t>est moins à découvrir qu’à inventer. » </a:t>
            </a:r>
            <a:r>
              <a:rPr lang="fr-FR" sz="1400" i="1" dirty="0">
                <a:solidFill>
                  <a:schemeClr val="accent2">
                    <a:lumMod val="75000"/>
                  </a:schemeClr>
                </a:solidFill>
              </a:rPr>
              <a:t>(Gaston Berger)</a:t>
            </a:r>
          </a:p>
          <a:p>
            <a:pPr algn="ctr" fontAlgn="auto">
              <a:spcBef>
                <a:spcPts val="0"/>
              </a:spcBef>
              <a:spcAft>
                <a:spcPts val="0"/>
              </a:spcAft>
              <a:defRPr/>
            </a:pPr>
            <a:endParaRPr lang="fr-FR" sz="1400" dirty="0">
              <a:solidFill>
                <a:srgbClr val="C00000"/>
              </a:solidFill>
              <a:latin typeface="+mn-lt"/>
              <a:cs typeface="+mn-cs"/>
            </a:endParaRPr>
          </a:p>
          <a:p>
            <a:pPr algn="r" fontAlgn="auto">
              <a:spcBef>
                <a:spcPts val="0"/>
              </a:spcBef>
              <a:spcAft>
                <a:spcPts val="0"/>
              </a:spcAft>
              <a:defRPr/>
            </a:pPr>
            <a:r>
              <a:rPr lang="fr-FR" sz="1600" i="1" dirty="0">
                <a:solidFill>
                  <a:schemeClr val="accent1">
                    <a:lumMod val="75000"/>
                  </a:schemeClr>
                </a:solidFill>
              </a:rPr>
              <a:t>« Sans l’espérance, sans l’hypothèse qu’un autre monde est possible, il n’y a pas de politique,</a:t>
            </a:r>
          </a:p>
          <a:p>
            <a:pPr algn="r" fontAlgn="auto">
              <a:spcBef>
                <a:spcPts val="0"/>
              </a:spcBef>
              <a:spcAft>
                <a:spcPts val="0"/>
              </a:spcAft>
              <a:defRPr/>
            </a:pPr>
            <a:r>
              <a:rPr lang="fr-FR" sz="1600" i="1" dirty="0">
                <a:solidFill>
                  <a:schemeClr val="accent1">
                    <a:lumMod val="75000"/>
                  </a:schemeClr>
                </a:solidFill>
              </a:rPr>
              <a:t> il n’y a que de la gestion administrative des hommes et des choses »</a:t>
            </a:r>
            <a:r>
              <a:rPr lang="fr-FR" sz="1500" i="1" dirty="0">
                <a:solidFill>
                  <a:schemeClr val="accent1">
                    <a:lumMod val="75000"/>
                  </a:schemeClr>
                </a:solidFill>
              </a:rPr>
              <a:t>  </a:t>
            </a:r>
            <a:r>
              <a:rPr lang="fr-FR" sz="1400" i="1" dirty="0">
                <a:solidFill>
                  <a:schemeClr val="accent2">
                    <a:lumMod val="75000"/>
                  </a:schemeClr>
                </a:solidFill>
              </a:rPr>
              <a:t>(Geneviève </a:t>
            </a:r>
            <a:r>
              <a:rPr lang="fr-FR" sz="1400" i="1" dirty="0" err="1">
                <a:solidFill>
                  <a:schemeClr val="accent2">
                    <a:lumMod val="75000"/>
                  </a:schemeClr>
                </a:solidFill>
              </a:rPr>
              <a:t>Decrop</a:t>
            </a:r>
            <a:r>
              <a:rPr lang="fr-FR" sz="1400" i="1" dirty="0">
                <a:solidFill>
                  <a:schemeClr val="accent2">
                    <a:lumMod val="75000"/>
                  </a:schemeClr>
                </a:solidFill>
              </a:rPr>
              <a:t>)</a:t>
            </a:r>
          </a:p>
          <a:p>
            <a:pPr fontAlgn="auto">
              <a:spcBef>
                <a:spcPts val="0"/>
              </a:spcBef>
              <a:spcAft>
                <a:spcPts val="0"/>
              </a:spcAft>
              <a:defRPr/>
            </a:pPr>
            <a:endParaRPr lang="fr-FR" dirty="0">
              <a:latin typeface="+mn-lt"/>
              <a:cs typeface="+mn-cs"/>
            </a:endParaRPr>
          </a:p>
        </p:txBody>
      </p:sp>
      <p:sp>
        <p:nvSpPr>
          <p:cNvPr id="12" name="ZoneTexte 11"/>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pic>
        <p:nvPicPr>
          <p:cNvPr id="1026" name="Picture 2" descr="http://fc02.deviantart.net/fs71/i/2013/042/e/4/think_outside_the_box_by_imagicialotv-d5o9rw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024" y="3068960"/>
            <a:ext cx="792088" cy="1232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animEffect transition="in" filter="fade">
                                      <p:cBhvr>
                                        <p:cTn id="23" dur="500"/>
                                        <p:tgtEl>
                                          <p:spTgt spid="8">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12" end="12"/>
                                            </p:txEl>
                                          </p:spTgt>
                                        </p:tgtEl>
                                        <p:attrNameLst>
                                          <p:attrName>style.visibility</p:attrName>
                                        </p:attrNameLst>
                                      </p:cBhvr>
                                      <p:to>
                                        <p:strVal val="visible"/>
                                      </p:to>
                                    </p:set>
                                    <p:animEffect transition="in" filter="fade">
                                      <p:cBhvr>
                                        <p:cTn id="26" dur="500"/>
                                        <p:tgtEl>
                                          <p:spTgt spid="8">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animEffect transition="in" filter="fade">
                                      <p:cBhvr>
                                        <p:cTn id="31" dur="500"/>
                                        <p:tgtEl>
                                          <p:spTgt spid="8">
                                            <p:txEl>
                                              <p:pRg st="14" end="1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16" end="16"/>
                                            </p:txEl>
                                          </p:spTgt>
                                        </p:tgtEl>
                                        <p:attrNameLst>
                                          <p:attrName>style.visibility</p:attrName>
                                        </p:attrNameLst>
                                      </p:cBhvr>
                                      <p:to>
                                        <p:strVal val="visible"/>
                                      </p:to>
                                    </p:set>
                                    <p:animEffect transition="in" filter="fade">
                                      <p:cBhvr>
                                        <p:cTn id="34" dur="500"/>
                                        <p:tgtEl>
                                          <p:spTgt spid="8">
                                            <p:txEl>
                                              <p:pRg st="16" end="1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17" end="17"/>
                                            </p:txEl>
                                          </p:spTgt>
                                        </p:tgtEl>
                                        <p:attrNameLst>
                                          <p:attrName>style.visibility</p:attrName>
                                        </p:attrNameLst>
                                      </p:cBhvr>
                                      <p:to>
                                        <p:strVal val="visible"/>
                                      </p:to>
                                    </p:set>
                                    <p:animEffect transition="in" filter="fade">
                                      <p:cBhvr>
                                        <p:cTn id="37" dur="5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ctrTitle"/>
          </p:nvPr>
        </p:nvSpPr>
        <p:spPr>
          <a:xfrm>
            <a:off x="3203848" y="1135063"/>
            <a:ext cx="5400675" cy="927894"/>
          </a:xfrm>
        </p:spPr>
        <p:txBody>
          <a:bodyPr/>
          <a:lstStyle/>
          <a:p>
            <a:pPr eaLnBrk="1" hangingPunct="1"/>
            <a:r>
              <a:rPr lang="fr-FR" altLang="fr-FR" sz="2800" i="1" dirty="0"/>
              <a:t>Merci pour votre attention</a:t>
            </a:r>
          </a:p>
        </p:txBody>
      </p:sp>
      <p:pic>
        <p:nvPicPr>
          <p:cNvPr id="38915" name="Picture 3" descr="\\srv1\Staff\sandrine.selosse\Mes documents\Chaire_IMAGES\LOGO_CMA\CMA_logo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474" y="115889"/>
            <a:ext cx="1373189" cy="6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348880"/>
            <a:ext cx="5448300" cy="413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Sous-titre 2"/>
          <p:cNvSpPr>
            <a:spLocks noGrp="1"/>
          </p:cNvSpPr>
          <p:nvPr>
            <p:ph type="subTitle" idx="1"/>
          </p:nvPr>
        </p:nvSpPr>
        <p:spPr>
          <a:xfrm>
            <a:off x="6083300" y="3429000"/>
            <a:ext cx="3060700" cy="1069975"/>
          </a:xfrm>
        </p:spPr>
        <p:txBody>
          <a:bodyPr/>
          <a:lstStyle/>
          <a:p>
            <a:pPr algn="r" eaLnBrk="1" hangingPunct="1"/>
            <a:r>
              <a:rPr lang="fr-FR" altLang="fr-FR" sz="1400" b="1">
                <a:solidFill>
                  <a:schemeClr val="tx1"/>
                </a:solidFill>
              </a:rPr>
              <a:t>François Briens  </a:t>
            </a:r>
            <a:r>
              <a:rPr lang="fr-FR" altLang="fr-FR" sz="1400">
                <a:solidFill>
                  <a:srgbClr val="00B0F0"/>
                </a:solidFill>
                <a:hlinkClick r:id="rId4"/>
              </a:rPr>
              <a:t>francois.briens@mines-paristech.fr</a:t>
            </a:r>
            <a:endParaRPr lang="fr-FR" altLang="fr-FR" sz="1400">
              <a:solidFill>
                <a:srgbClr val="00B0F0"/>
              </a:solidFill>
            </a:endParaRPr>
          </a:p>
          <a:p>
            <a:pPr algn="r" eaLnBrk="1" hangingPunct="1"/>
            <a:r>
              <a:rPr lang="fr-FR" altLang="fr-FR" sz="1400">
                <a:solidFill>
                  <a:schemeClr val="tx1"/>
                </a:solidFill>
              </a:rPr>
              <a:t>Sous la direction de </a:t>
            </a:r>
            <a:r>
              <a:rPr lang="fr-FR" altLang="fr-FR" sz="1400" b="1">
                <a:solidFill>
                  <a:schemeClr val="tx1"/>
                </a:solidFill>
              </a:rPr>
              <a:t>Nadia Maïzi  </a:t>
            </a:r>
          </a:p>
          <a:p>
            <a:pPr algn="r" eaLnBrk="1" hangingPunct="1"/>
            <a:r>
              <a:rPr lang="fr-FR" altLang="fr-FR" sz="1400">
                <a:solidFill>
                  <a:srgbClr val="00B0F0"/>
                </a:solidFill>
                <a:hlinkClick r:id="rId5"/>
              </a:rPr>
              <a:t>nadia.maïzi@mines-paristech.fr</a:t>
            </a:r>
            <a:endParaRPr lang="fr-FR" altLang="fr-FR" sz="1400">
              <a:solidFill>
                <a:srgbClr val="00B0F0"/>
              </a:solidFill>
            </a:endParaRPr>
          </a:p>
          <a:p>
            <a:pPr algn="r" eaLnBrk="1" hangingPunct="1"/>
            <a:r>
              <a:rPr lang="fr-FR" altLang="fr-FR" sz="1400" i="1">
                <a:solidFill>
                  <a:schemeClr val="tx1"/>
                </a:solidFill>
              </a:rPr>
              <a:t>Centre de Mathématiques Appliquées, Ecole des Mines Paristech</a:t>
            </a:r>
          </a:p>
          <a:p>
            <a:pPr algn="r" eaLnBrk="1" hangingPunct="1"/>
            <a:endParaRPr lang="fr-FR" altLang="fr-FR" sz="1400">
              <a:solidFill>
                <a:srgbClr val="00B0F0"/>
              </a:solidFill>
            </a:endParaRPr>
          </a:p>
        </p:txBody>
      </p:sp>
      <p:sp>
        <p:nvSpPr>
          <p:cNvPr id="7" name="ZoneTexte 6"/>
          <p:cNvSpPr txBox="1"/>
          <p:nvPr/>
        </p:nvSpPr>
        <p:spPr>
          <a:xfrm>
            <a:off x="3578348" y="245666"/>
            <a:ext cx="3919587" cy="400050"/>
          </a:xfrm>
          <a:prstGeom prst="rect">
            <a:avLst/>
          </a:prstGeom>
          <a:noFill/>
        </p:spPr>
        <p:txBody>
          <a:bodyPr wrap="square">
            <a:spAutoFit/>
          </a:bodyPr>
          <a:lstStyle/>
          <a:p>
            <a:pPr algn="ctr" fontAlgn="auto">
              <a:spcBef>
                <a:spcPts val="0"/>
              </a:spcBef>
              <a:spcAft>
                <a:spcPts val="0"/>
              </a:spcAft>
              <a:defRPr/>
            </a:pPr>
            <a:r>
              <a:rPr lang="fr-FR" sz="2000" i="1" dirty="0">
                <a:solidFill>
                  <a:schemeClr val="tx2">
                    <a:lumMod val="75000"/>
                  </a:schemeClr>
                </a:solidFill>
                <a:latin typeface="+mn-lt"/>
                <a:cs typeface="+mn-cs"/>
              </a:rPr>
              <a:t>Journée de la Chaire Mars 2015</a:t>
            </a:r>
          </a:p>
        </p:txBody>
      </p:sp>
      <p:pic>
        <p:nvPicPr>
          <p:cNvPr id="2050" name="Picture 2" descr="http://www.modelisation-prospective.org/sites/modelisation-prospective.org/files/color/mpdd-fc11963d/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13260"/>
            <a:ext cx="914400"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90538"/>
          </a:xfrm>
          <a:solidFill>
            <a:schemeClr val="tx2">
              <a:lumMod val="75000"/>
            </a:schemeClr>
          </a:solidFill>
        </p:spPr>
        <p:txBody>
          <a:bodyPr rtlCol="0">
            <a:noAutofit/>
          </a:bodyPr>
          <a:lstStyle/>
          <a:p>
            <a:pPr marL="742950" indent="-742950" algn="l" eaLnBrk="1" fontAlgn="auto" hangingPunct="1">
              <a:spcAft>
                <a:spcPts val="0"/>
              </a:spcAft>
              <a:buFont typeface="+mj-lt"/>
              <a:buAutoNum type="romanUcPeriod"/>
              <a:defRPr/>
            </a:pPr>
            <a:r>
              <a:rPr lang="fr-FR" sz="2400" dirty="0">
                <a:solidFill>
                  <a:schemeClr val="accent1"/>
                </a:solidFill>
              </a:rPr>
              <a:t>La prospective, petits rappels…</a:t>
            </a:r>
          </a:p>
        </p:txBody>
      </p:sp>
      <p:sp>
        <p:nvSpPr>
          <p:cNvPr id="3" name="Espace réservé du contenu 2"/>
          <p:cNvSpPr>
            <a:spLocks noGrp="1"/>
          </p:cNvSpPr>
          <p:nvPr>
            <p:ph idx="1"/>
          </p:nvPr>
        </p:nvSpPr>
        <p:spPr>
          <a:xfrm>
            <a:off x="1327150" y="620688"/>
            <a:ext cx="7709346" cy="5688037"/>
          </a:xfrm>
        </p:spPr>
        <p:txBody>
          <a:bodyPr rtlCol="0">
            <a:noAutofit/>
          </a:bodyPr>
          <a:lstStyle/>
          <a:p>
            <a:pPr eaLnBrk="1" fontAlgn="auto" hangingPunct="1">
              <a:spcAft>
                <a:spcPts val="0"/>
              </a:spcAft>
              <a:buFont typeface="Wingdings" panose="05000000000000000000" pitchFamily="2" charset="2"/>
              <a:buChar char="Ø"/>
              <a:defRPr/>
            </a:pPr>
            <a:r>
              <a:rPr lang="fr-FR" sz="2000" i="1" dirty="0"/>
              <a:t>Aux origines de la prospective...</a:t>
            </a:r>
          </a:p>
          <a:p>
            <a:pPr marL="0" indent="0" eaLnBrk="1" fontAlgn="auto" hangingPunct="1">
              <a:spcAft>
                <a:spcPts val="0"/>
              </a:spcAft>
              <a:buNone/>
              <a:defRPr/>
            </a:pPr>
            <a:r>
              <a:rPr lang="fr-FR" sz="1800" dirty="0"/>
              <a:t> Années 50: bouleversements scientifiques, techniques, sociétaux, 		     	     « accélération du changement »</a:t>
            </a:r>
          </a:p>
          <a:p>
            <a:pPr algn="ctr" eaLnBrk="1" fontAlgn="auto" hangingPunct="1">
              <a:spcAft>
                <a:spcPts val="0"/>
              </a:spcAft>
              <a:buFont typeface="Symbol"/>
              <a:buChar char="Þ"/>
              <a:defRPr/>
            </a:pPr>
            <a:r>
              <a:rPr lang="fr-FR" sz="1800" dirty="0">
                <a:solidFill>
                  <a:srgbClr val="C00000"/>
                </a:solidFill>
              </a:rPr>
              <a:t>Dans un monde en mutation rapide, les « </a:t>
            </a:r>
            <a:r>
              <a:rPr lang="fr-FR" sz="1800" i="1" dirty="0">
                <a:solidFill>
                  <a:srgbClr val="C00000"/>
                </a:solidFill>
              </a:rPr>
              <a:t>études du futur</a:t>
            </a:r>
            <a:r>
              <a:rPr lang="fr-FR" sz="1800" dirty="0">
                <a:solidFill>
                  <a:srgbClr val="C00000"/>
                </a:solidFill>
              </a:rPr>
              <a:t> »</a:t>
            </a:r>
          </a:p>
          <a:p>
            <a:pPr marL="0" indent="0" algn="ctr" eaLnBrk="1" fontAlgn="auto" hangingPunct="1">
              <a:spcAft>
                <a:spcPts val="0"/>
              </a:spcAft>
              <a:buNone/>
              <a:defRPr/>
            </a:pPr>
            <a:endParaRPr lang="fr-FR" sz="1800" dirty="0">
              <a:solidFill>
                <a:srgbClr val="C00000"/>
              </a:solidFill>
            </a:endParaRPr>
          </a:p>
          <a:p>
            <a:pPr marL="0" indent="0" algn="just" eaLnBrk="1" fontAlgn="auto" hangingPunct="1">
              <a:spcAft>
                <a:spcPts val="0"/>
              </a:spcAft>
              <a:buNone/>
              <a:defRPr/>
            </a:pPr>
            <a:r>
              <a:rPr lang="fr-FR" sz="1800" dirty="0"/>
              <a:t>	</a:t>
            </a:r>
          </a:p>
        </p:txBody>
      </p:sp>
      <p:sp>
        <p:nvSpPr>
          <p:cNvPr id="14340" name="Espace réservé du numéro de diapositive 3"/>
          <p:cNvSpPr>
            <a:spLocks noGrp="1"/>
          </p:cNvSpPr>
          <p:nvPr>
            <p:ph type="sldNum" sz="quarter" idx="12"/>
          </p:nvPr>
        </p:nvSpPr>
        <p:spPr bwMode="auto">
          <a:xfrm>
            <a:off x="8459788" y="6308725"/>
            <a:ext cx="442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367158-2079-4AAB-A630-32CE0FBCE2F9}" type="slidenum">
              <a:rPr lang="fr-FR" altLang="fr-FR" smtClean="0"/>
              <a:pPr fontAlgn="base">
                <a:spcBef>
                  <a:spcPct val="0"/>
                </a:spcBef>
                <a:spcAft>
                  <a:spcPct val="0"/>
                </a:spcAft>
                <a:defRPr/>
              </a:pPr>
              <a:t>18</a:t>
            </a:fld>
            <a:endParaRPr lang="fr-FR" altLang="fr-FR"/>
          </a:p>
        </p:txBody>
      </p:sp>
      <p:sp>
        <p:nvSpPr>
          <p:cNvPr id="6" name="ZoneTexte 5"/>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graphicFrame>
        <p:nvGraphicFramePr>
          <p:cNvPr id="7" name="Tableau 6"/>
          <p:cNvGraphicFramePr>
            <a:graphicFrameLocks noGrp="1"/>
          </p:cNvGraphicFramePr>
          <p:nvPr>
            <p:extLst>
              <p:ext uri="{D42A27DB-BD31-4B8C-83A1-F6EECF244321}">
                <p14:modId xmlns:p14="http://schemas.microsoft.com/office/powerpoint/2010/main" val="4265981490"/>
              </p:ext>
            </p:extLst>
          </p:nvPr>
        </p:nvGraphicFramePr>
        <p:xfrm>
          <a:off x="1619672" y="2132856"/>
          <a:ext cx="7344816" cy="4420667"/>
        </p:xfrm>
        <a:graphic>
          <a:graphicData uri="http://schemas.openxmlformats.org/drawingml/2006/table">
            <a:tbl>
              <a:tblPr firstRow="1" bandRow="1">
                <a:tableStyleId>{21E4AEA4-8DFA-4A89-87EB-49C32662AFE0}</a:tableStyleId>
              </a:tblPr>
              <a:tblGrid>
                <a:gridCol w="3528392">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48391">
                <a:tc>
                  <a:txBody>
                    <a:bodyPr/>
                    <a:lstStyle/>
                    <a:p>
                      <a:pPr algn="ctr"/>
                      <a:r>
                        <a:rPr lang="fr-FR" dirty="0"/>
                        <a:t>USA</a:t>
                      </a:r>
                    </a:p>
                  </a:txBody>
                  <a:tcPr/>
                </a:tc>
                <a:tc>
                  <a:txBody>
                    <a:bodyPr/>
                    <a:lstStyle/>
                    <a:p>
                      <a:pPr algn="ctr"/>
                      <a:r>
                        <a:rPr lang="fr-FR" dirty="0"/>
                        <a:t>Europe</a:t>
                      </a:r>
                    </a:p>
                  </a:txBody>
                  <a:tcPr/>
                </a:tc>
                <a:extLst>
                  <a:ext uri="{0D108BD9-81ED-4DB2-BD59-A6C34878D82A}">
                    <a16:rowId xmlns:a16="http://schemas.microsoft.com/office/drawing/2014/main" val="10000"/>
                  </a:ext>
                </a:extLst>
              </a:tr>
              <a:tr h="1103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4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RAND Corp.(1948), Hudson Institute (1961, Herman Kahn), Institute for the Future (1968, Olaf </a:t>
                      </a:r>
                      <a:r>
                        <a:rPr lang="fr-FR" sz="1400" dirty="0" err="1"/>
                        <a:t>Helmer</a:t>
                      </a:r>
                      <a:r>
                        <a:rPr lang="fr-FR" sz="1400" dirty="0"/>
                        <a:t>), etc.</a:t>
                      </a:r>
                    </a:p>
                  </a:txBody>
                  <a:tcPr/>
                </a:tc>
                <a:tc>
                  <a:txBody>
                    <a:bodyPr/>
                    <a:lstStyle/>
                    <a:p>
                      <a:pPr algn="ctr"/>
                      <a:r>
                        <a:rPr lang="fr-FR" sz="1600" b="1" dirty="0"/>
                        <a:t>« Prospective à la française »</a:t>
                      </a:r>
                    </a:p>
                    <a:p>
                      <a:r>
                        <a:rPr lang="fr-FR" sz="1400" dirty="0"/>
                        <a:t>Gaston Berger (1957: Centre international de prospective), </a:t>
                      </a:r>
                    </a:p>
                    <a:p>
                      <a:r>
                        <a:rPr lang="fr-FR" sz="1400" baseline="0" dirty="0"/>
                        <a:t>Puis : Pierre Massé (Commissariat au Plan), </a:t>
                      </a:r>
                      <a:endParaRPr lang="fr-FR" sz="1400" dirty="0"/>
                    </a:p>
                    <a:p>
                      <a:r>
                        <a:rPr lang="fr-FR" sz="1400" dirty="0"/>
                        <a:t>Bertrand de Jouvenel (Futuribles), Jean Fourastié, Jérôme Monod, Serge Antoine</a:t>
                      </a:r>
                      <a:r>
                        <a:rPr lang="fr-FR" sz="1400" baseline="0" dirty="0"/>
                        <a:t> (Datar)</a:t>
                      </a:r>
                      <a:r>
                        <a:rPr lang="fr-FR" sz="1400" dirty="0"/>
                        <a:t>, etc.</a:t>
                      </a:r>
                    </a:p>
                  </a:txBody>
                  <a:tcPr/>
                </a:tc>
                <a:extLst>
                  <a:ext uri="{0D108BD9-81ED-4DB2-BD59-A6C34878D82A}">
                    <a16:rowId xmlns:a16="http://schemas.microsoft.com/office/drawing/2014/main" val="10001"/>
                  </a:ext>
                </a:extLst>
              </a:tr>
              <a:tr h="2652827">
                <a:tc>
                  <a:txBody>
                    <a:bodyPr/>
                    <a:lstStyle/>
                    <a:p>
                      <a:pPr marL="285750" indent="-285750">
                        <a:buFont typeface="Arial" panose="020B0604020202020204" pitchFamily="34" charset="0"/>
                        <a:buChar char="•"/>
                      </a:pPr>
                      <a:r>
                        <a:rPr lang="fr-FR" sz="1400" dirty="0"/>
                        <a:t>Approches plutôt exploratoires, mais pas seulement, méthodes variées </a:t>
                      </a:r>
                    </a:p>
                    <a:p>
                      <a:pPr marL="285750" indent="-285750">
                        <a:buFont typeface="Arial" panose="020B0604020202020204" pitchFamily="34" charset="0"/>
                        <a:buChar char="•"/>
                      </a:pPr>
                      <a:endParaRPr lang="fr-FR" sz="900" dirty="0"/>
                    </a:p>
                    <a:p>
                      <a:pPr marL="285750" indent="-285750">
                        <a:buFont typeface="Arial" panose="020B0604020202020204" pitchFamily="34" charset="0"/>
                        <a:buChar char="•"/>
                      </a:pPr>
                      <a:r>
                        <a:rPr lang="fr-FR" sz="1400" dirty="0"/>
                        <a:t>Prédominance des aspects technologiques  </a:t>
                      </a:r>
                    </a:p>
                    <a:p>
                      <a:pPr marL="0" indent="0">
                        <a:buFont typeface="Arial" panose="020B0604020202020204" pitchFamily="34" charset="0"/>
                        <a:buNone/>
                      </a:pPr>
                      <a:r>
                        <a:rPr lang="fr-FR" sz="1400" dirty="0"/>
                        <a:t>       (« </a:t>
                      </a:r>
                      <a:r>
                        <a:rPr lang="fr-FR" sz="1400" i="1" dirty="0"/>
                        <a:t>prévision technologique</a:t>
                      </a:r>
                      <a:r>
                        <a:rPr lang="fr-FR" sz="1400" dirty="0"/>
                        <a:t> »)</a:t>
                      </a:r>
                    </a:p>
                    <a:p>
                      <a:pPr marL="0" indent="0">
                        <a:buFont typeface="Arial" panose="020B0604020202020204" pitchFamily="34" charset="0"/>
                        <a:buNone/>
                      </a:pPr>
                      <a:endParaRPr lang="fr-FR" sz="1400" dirty="0"/>
                    </a:p>
                    <a:p>
                      <a:pPr marL="285750" indent="-285750">
                        <a:buFont typeface="Arial" panose="020B0604020202020204" pitchFamily="34" charset="0"/>
                        <a:buChar char="•"/>
                      </a:pPr>
                      <a:endParaRPr lang="fr-FR" sz="900" dirty="0"/>
                    </a:p>
                    <a:p>
                      <a:pPr marL="285750" indent="-285750">
                        <a:buFont typeface="Arial" panose="020B0604020202020204" pitchFamily="34" charset="0"/>
                        <a:buChar char="•"/>
                      </a:pPr>
                      <a:r>
                        <a:rPr lang="fr-FR" sz="1200" dirty="0">
                          <a:solidFill>
                            <a:schemeClr val="tx1">
                              <a:lumMod val="50000"/>
                              <a:lumOff val="50000"/>
                            </a:schemeClr>
                          </a:solidFill>
                        </a:rPr>
                        <a:t>Très fort optimisme technologique</a:t>
                      </a:r>
                    </a:p>
                    <a:p>
                      <a:pPr marL="0" indent="0">
                        <a:buFont typeface="Arial" panose="020B0604020202020204" pitchFamily="34" charset="0"/>
                        <a:buNone/>
                      </a:pPr>
                      <a:endParaRPr lang="fr-FR" sz="1400" dirty="0"/>
                    </a:p>
                  </a:txBody>
                  <a:tcPr/>
                </a:tc>
                <a:tc>
                  <a:txBody>
                    <a:bodyPr/>
                    <a:lstStyle/>
                    <a:p>
                      <a:pPr marL="285750" indent="-285750">
                        <a:buFont typeface="Arial" panose="020B0604020202020204" pitchFamily="34" charset="0"/>
                        <a:buChar char="•"/>
                      </a:pPr>
                      <a:r>
                        <a:rPr lang="fr-FR" sz="1400" dirty="0"/>
                        <a:t>Approches surtout normatives :</a:t>
                      </a:r>
                    </a:p>
                    <a:p>
                      <a:pPr marL="0" indent="0">
                        <a:buFont typeface="Arial" panose="020B0604020202020204" pitchFamily="34" charset="0"/>
                        <a:buNone/>
                      </a:pPr>
                      <a:r>
                        <a:rPr lang="fr-FR" sz="1200" b="1" dirty="0">
                          <a:solidFill>
                            <a:schemeClr val="accent5">
                              <a:lumMod val="50000"/>
                            </a:schemeClr>
                          </a:solidFill>
                        </a:rPr>
                        <a:t>     </a:t>
                      </a:r>
                      <a:r>
                        <a:rPr lang="fr-FR" sz="1400" b="1" dirty="0">
                          <a:solidFill>
                            <a:schemeClr val="accent5">
                              <a:lumMod val="50000"/>
                            </a:schemeClr>
                          </a:solidFill>
                        </a:rPr>
                        <a:t>  </a:t>
                      </a:r>
                      <a:r>
                        <a:rPr lang="fr-FR" sz="1400" b="1" i="1" dirty="0">
                          <a:solidFill>
                            <a:schemeClr val="accent5">
                              <a:lumMod val="50000"/>
                            </a:schemeClr>
                          </a:solidFill>
                        </a:rPr>
                        <a:t>Quels buts sociaux pertinents?</a:t>
                      </a:r>
                    </a:p>
                    <a:p>
                      <a:pPr marL="285750" indent="-285750">
                        <a:buFont typeface="Arial" panose="020B0604020202020204" pitchFamily="34" charset="0"/>
                        <a:buChar char="•"/>
                      </a:pPr>
                      <a:endParaRPr lang="fr-FR" sz="900" dirty="0"/>
                    </a:p>
                    <a:p>
                      <a:pPr marL="285750" indent="-285750">
                        <a:buFont typeface="Arial" panose="020B0604020202020204" pitchFamily="34" charset="0"/>
                        <a:buChar char="•"/>
                      </a:pPr>
                      <a:r>
                        <a:rPr lang="fr-FR" sz="1400" baseline="0" dirty="0"/>
                        <a:t>Prédominance des aspects sociaux et culturels, rejet du matérialisme historique, relativisation du rôle de la technologie par rapport aux approches américaines</a:t>
                      </a:r>
                    </a:p>
                    <a:p>
                      <a:pPr marL="0" indent="0">
                        <a:buFont typeface="Arial" panose="020B0604020202020204" pitchFamily="34" charset="0"/>
                        <a:buNone/>
                      </a:pPr>
                      <a:endParaRPr lang="fr-FR" sz="900" baseline="0" dirty="0"/>
                    </a:p>
                    <a:p>
                      <a:pPr marL="285750" indent="-285750">
                        <a:buFont typeface="Arial" panose="020B0604020202020204" pitchFamily="34" charset="0"/>
                        <a:buChar char="•"/>
                      </a:pPr>
                      <a:r>
                        <a:rPr lang="fr-FR" sz="1200" dirty="0">
                          <a:solidFill>
                            <a:schemeClr val="tx1">
                              <a:lumMod val="50000"/>
                              <a:lumOff val="50000"/>
                            </a:schemeClr>
                          </a:solidFill>
                        </a:rPr>
                        <a:t>Forme</a:t>
                      </a:r>
                      <a:r>
                        <a:rPr lang="fr-FR" sz="1200" baseline="0" dirty="0">
                          <a:solidFill>
                            <a:schemeClr val="tx1">
                              <a:lumMod val="50000"/>
                              <a:lumOff val="50000"/>
                            </a:schemeClr>
                          </a:solidFill>
                        </a:rPr>
                        <a:t> de méfiance vis-à-vis de la technologie: Evolutions rapides perçues comme facteur de déstabilisation de la société -&gt; à comprendre pour mieux maitriser et mettre au service de </a:t>
                      </a:r>
                      <a:r>
                        <a:rPr lang="fr-FR" sz="1200" b="0" i="1" baseline="0" dirty="0">
                          <a:solidFill>
                            <a:schemeClr val="tx1">
                              <a:lumMod val="50000"/>
                              <a:lumOff val="50000"/>
                            </a:schemeClr>
                          </a:solidFill>
                        </a:rPr>
                        <a:t>buts sociaux</a:t>
                      </a:r>
                      <a:endParaRPr lang="fr-FR" sz="1200" b="0" i="1" dirty="0">
                        <a:solidFill>
                          <a:schemeClr val="tx1">
                            <a:lumMod val="50000"/>
                            <a:lumOff val="50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78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400" dirty="0">
                <a:solidFill>
                  <a:schemeClr val="accent1"/>
                </a:solidFill>
              </a:rPr>
              <a:t>4. Quelques remarques préliminaires					</a:t>
            </a:r>
          </a:p>
        </p:txBody>
      </p:sp>
      <p:sp>
        <p:nvSpPr>
          <p:cNvPr id="4301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55873871-2CBA-40E5-BBF3-684B6F1B1DF3}" type="slidenum">
              <a:rPr lang="fr-FR" altLang="fr-FR" smtClean="0"/>
              <a:pPr algn="r" fontAlgn="base">
                <a:spcBef>
                  <a:spcPct val="0"/>
                </a:spcBef>
                <a:spcAft>
                  <a:spcPct val="0"/>
                </a:spcAft>
                <a:defRPr/>
              </a:pPr>
              <a:t>19</a:t>
            </a:fld>
            <a:endParaRPr lang="fr-FR" altLang="fr-FR"/>
          </a:p>
        </p:txBody>
      </p:sp>
      <p:sp>
        <p:nvSpPr>
          <p:cNvPr id="21" name="ZoneTexte 20"/>
          <p:cNvSpPr txBox="1"/>
          <p:nvPr/>
        </p:nvSpPr>
        <p:spPr>
          <a:xfrm>
            <a:off x="1330325" y="476250"/>
            <a:ext cx="7808913" cy="4594225"/>
          </a:xfrm>
          <a:prstGeom prst="rect">
            <a:avLst/>
          </a:prstGeom>
          <a:noFill/>
        </p:spPr>
        <p:txBody>
          <a:bodyPr>
            <a:spAutoFit/>
          </a:bodyPr>
          <a:lstStyle/>
          <a:p>
            <a:pPr marL="285750" indent="-285750" algn="ctr" fontAlgn="auto">
              <a:spcBef>
                <a:spcPts val="0"/>
              </a:spcBef>
              <a:spcAft>
                <a:spcPts val="0"/>
              </a:spcAft>
              <a:buFont typeface="Arial" pitchFamily="34" charset="0"/>
              <a:buChar char="•"/>
              <a:defRPr/>
            </a:pPr>
            <a:r>
              <a:rPr lang="fr-FR" sz="2000" i="1" u="sng" dirty="0">
                <a:solidFill>
                  <a:schemeClr val="tx2">
                    <a:lumMod val="75000"/>
                  </a:schemeClr>
                </a:solidFill>
                <a:latin typeface="+mn-lt"/>
                <a:cs typeface="+mn-cs"/>
              </a:rPr>
              <a:t>Sur quels critères/indicateurs évaluer des scénarios de Décroissance?</a:t>
            </a:r>
          </a:p>
          <a:p>
            <a:pPr marL="285750" indent="-285750" fontAlgn="auto">
              <a:spcBef>
                <a:spcPts val="0"/>
              </a:spcBef>
              <a:spcAft>
                <a:spcPts val="0"/>
              </a:spcAft>
              <a:buFont typeface="Arial" pitchFamily="34" charset="0"/>
              <a:buChar char="•"/>
              <a:defRPr/>
            </a:pPr>
            <a:endParaRPr lang="fr-FR" dirty="0">
              <a:latin typeface="+mn-lt"/>
              <a:cs typeface="+mn-cs"/>
            </a:endParaRPr>
          </a:p>
          <a:p>
            <a:pPr marL="285750" indent="-285750" fontAlgn="auto">
              <a:spcBef>
                <a:spcPts val="0"/>
              </a:spcBef>
              <a:spcAft>
                <a:spcPts val="0"/>
              </a:spcAft>
              <a:buFont typeface="Symbol"/>
              <a:buChar char="Þ"/>
              <a:defRPr/>
            </a:pPr>
            <a:r>
              <a:rPr lang="en-US" dirty="0" err="1">
                <a:latin typeface="+mn-lt"/>
                <a:cs typeface="+mn-cs"/>
              </a:rPr>
              <a:t>Fondamentalement</a:t>
            </a:r>
            <a:r>
              <a:rPr lang="en-US" dirty="0">
                <a:latin typeface="+mn-lt"/>
                <a:cs typeface="+mn-cs"/>
              </a:rPr>
              <a:t> </a:t>
            </a:r>
            <a:r>
              <a:rPr lang="en-US" dirty="0" err="1">
                <a:latin typeface="+mn-lt"/>
                <a:cs typeface="+mn-cs"/>
              </a:rPr>
              <a:t>une</a:t>
            </a:r>
            <a:r>
              <a:rPr lang="en-US" dirty="0">
                <a:latin typeface="+mn-lt"/>
                <a:cs typeface="+mn-cs"/>
              </a:rPr>
              <a:t> question de “</a:t>
            </a:r>
            <a:r>
              <a:rPr lang="en-US" b="1" i="1" dirty="0" err="1">
                <a:latin typeface="+mn-lt"/>
                <a:cs typeface="+mn-cs"/>
              </a:rPr>
              <a:t>valeurs</a:t>
            </a:r>
            <a:r>
              <a:rPr lang="en-US" dirty="0">
                <a:latin typeface="+mn-lt"/>
                <a:cs typeface="+mn-cs"/>
              </a:rPr>
              <a:t>” </a:t>
            </a:r>
          </a:p>
          <a:p>
            <a:pPr marL="285750" indent="-285750" fontAlgn="auto">
              <a:spcBef>
                <a:spcPts val="0"/>
              </a:spcBef>
              <a:spcAft>
                <a:spcPts val="0"/>
              </a:spcAft>
              <a:buFont typeface="Symbol"/>
              <a:buChar char="Þ"/>
              <a:defRPr/>
            </a:pPr>
            <a:endParaRPr lang="en-US" dirty="0">
              <a:latin typeface="+mn-lt"/>
              <a:cs typeface="+mn-cs"/>
            </a:endParaRPr>
          </a:p>
          <a:p>
            <a:pPr marL="285750" indent="-285750" fontAlgn="auto">
              <a:spcBef>
                <a:spcPts val="0"/>
              </a:spcBef>
              <a:spcAft>
                <a:spcPts val="0"/>
              </a:spcAft>
              <a:buFont typeface="Symbol"/>
              <a:buChar char="Þ"/>
              <a:defRPr/>
            </a:pPr>
            <a:r>
              <a:rPr lang="en-US" dirty="0" err="1">
                <a:latin typeface="+mn-lt"/>
                <a:cs typeface="+mn-cs"/>
              </a:rPr>
              <a:t>Diversité</a:t>
            </a:r>
            <a:r>
              <a:rPr lang="en-US" dirty="0">
                <a:latin typeface="+mn-lt"/>
                <a:cs typeface="+mn-cs"/>
              </a:rPr>
              <a:t> des </a:t>
            </a:r>
            <a:r>
              <a:rPr lang="en-US" dirty="0" err="1">
                <a:latin typeface="+mn-lt"/>
                <a:cs typeface="+mn-cs"/>
              </a:rPr>
              <a:t>systèmes</a:t>
            </a:r>
            <a:r>
              <a:rPr lang="en-US" dirty="0">
                <a:latin typeface="+mn-lt"/>
                <a:cs typeface="+mn-cs"/>
              </a:rPr>
              <a:t> de </a:t>
            </a:r>
            <a:r>
              <a:rPr lang="en-US" dirty="0" err="1">
                <a:latin typeface="+mn-lt"/>
                <a:cs typeface="+mn-cs"/>
              </a:rPr>
              <a:t>valeurs</a:t>
            </a:r>
            <a:r>
              <a:rPr lang="en-US" dirty="0">
                <a:latin typeface="+mn-lt"/>
                <a:cs typeface="+mn-cs"/>
              </a:rPr>
              <a:t>  =&gt; </a:t>
            </a:r>
            <a:r>
              <a:rPr lang="en-US" i="1" dirty="0" err="1">
                <a:latin typeface="+mn-lt"/>
                <a:cs typeface="+mn-cs"/>
              </a:rPr>
              <a:t>requiert</a:t>
            </a:r>
            <a:r>
              <a:rPr lang="en-US" i="1" dirty="0">
                <a:latin typeface="+mn-lt"/>
                <a:cs typeface="+mn-cs"/>
              </a:rPr>
              <a:t> </a:t>
            </a:r>
            <a:r>
              <a:rPr lang="en-US" i="1" dirty="0" err="1">
                <a:latin typeface="+mn-lt"/>
                <a:cs typeface="+mn-cs"/>
              </a:rPr>
              <a:t>nombreux</a:t>
            </a:r>
            <a:r>
              <a:rPr lang="en-US" i="1" dirty="0">
                <a:latin typeface="+mn-lt"/>
                <a:cs typeface="+mn-cs"/>
              </a:rPr>
              <a:t> </a:t>
            </a:r>
            <a:r>
              <a:rPr lang="en-US" i="1" dirty="0" err="1">
                <a:latin typeface="+mn-lt"/>
                <a:cs typeface="+mn-cs"/>
              </a:rPr>
              <a:t>indicateurs</a:t>
            </a:r>
            <a:r>
              <a:rPr lang="en-US" i="1" dirty="0">
                <a:latin typeface="+mn-lt"/>
                <a:cs typeface="+mn-cs"/>
              </a:rPr>
              <a:t> de 					  </a:t>
            </a:r>
            <a:r>
              <a:rPr lang="en-US" i="1" dirty="0" err="1">
                <a:latin typeface="+mn-lt"/>
                <a:cs typeface="+mn-cs"/>
              </a:rPr>
              <a:t>différente</a:t>
            </a:r>
            <a:r>
              <a:rPr lang="en-US" i="1" dirty="0">
                <a:latin typeface="+mn-lt"/>
                <a:cs typeface="+mn-cs"/>
              </a:rPr>
              <a:t> nature</a:t>
            </a:r>
          </a:p>
          <a:p>
            <a:pPr marL="285750" indent="-285750" fontAlgn="auto">
              <a:spcBef>
                <a:spcPts val="0"/>
              </a:spcBef>
              <a:spcAft>
                <a:spcPts val="0"/>
              </a:spcAft>
              <a:buFont typeface="Symbol"/>
              <a:buChar char="Þ"/>
              <a:defRPr/>
            </a:pPr>
            <a:endParaRPr lang="en-US" dirty="0">
              <a:latin typeface="+mn-lt"/>
              <a:cs typeface="+mn-cs"/>
            </a:endParaRPr>
          </a:p>
          <a:p>
            <a:pPr marL="285750" indent="-285750" fontAlgn="auto">
              <a:spcBef>
                <a:spcPts val="0"/>
              </a:spcBef>
              <a:spcAft>
                <a:spcPts val="0"/>
              </a:spcAft>
              <a:buFont typeface="Symbol"/>
              <a:buChar char="Þ"/>
              <a:defRPr/>
            </a:pPr>
            <a:r>
              <a:rPr lang="en-US" dirty="0" err="1">
                <a:latin typeface="+mn-lt"/>
                <a:cs typeface="+mn-cs"/>
              </a:rPr>
              <a:t>En</a:t>
            </a:r>
            <a:r>
              <a:rPr lang="en-US" dirty="0">
                <a:latin typeface="+mn-lt"/>
                <a:cs typeface="+mn-cs"/>
              </a:rPr>
              <a:t> </a:t>
            </a:r>
            <a:r>
              <a:rPr lang="en-US" dirty="0" err="1">
                <a:latin typeface="+mn-lt"/>
                <a:cs typeface="+mn-cs"/>
              </a:rPr>
              <a:t>particulier</a:t>
            </a:r>
            <a:r>
              <a:rPr lang="en-US" dirty="0">
                <a:latin typeface="+mn-lt"/>
                <a:cs typeface="+mn-cs"/>
              </a:rPr>
              <a:t>, focus </a:t>
            </a:r>
            <a:r>
              <a:rPr lang="en-US" dirty="0" err="1">
                <a:latin typeface="+mn-lt"/>
                <a:cs typeface="+mn-cs"/>
              </a:rPr>
              <a:t>sur</a:t>
            </a:r>
            <a:r>
              <a:rPr lang="en-US" dirty="0">
                <a:latin typeface="+mn-lt"/>
                <a:cs typeface="+mn-cs"/>
              </a:rPr>
              <a:t>:</a:t>
            </a:r>
          </a:p>
          <a:p>
            <a:pPr fontAlgn="auto">
              <a:spcBef>
                <a:spcPts val="0"/>
              </a:spcBef>
              <a:spcAft>
                <a:spcPts val="0"/>
              </a:spcAft>
              <a:defRPr/>
            </a:pPr>
            <a:r>
              <a:rPr lang="en-US" dirty="0">
                <a:latin typeface="+mn-lt"/>
                <a:cs typeface="+mn-cs"/>
              </a:rPr>
              <a:t>  </a:t>
            </a:r>
            <a:r>
              <a:rPr lang="fr-FR" dirty="0">
                <a:latin typeface="+mn-lt"/>
                <a:cs typeface="+mn-cs"/>
              </a:rPr>
              <a:t>	</a:t>
            </a:r>
          </a:p>
          <a:p>
            <a:pPr fontAlgn="auto">
              <a:spcBef>
                <a:spcPts val="0"/>
              </a:spcBef>
              <a:spcAft>
                <a:spcPts val="0"/>
              </a:spcAft>
              <a:defRPr/>
            </a:pPr>
            <a:r>
              <a:rPr lang="fr-FR" sz="2000" i="1" dirty="0">
                <a:solidFill>
                  <a:srgbClr val="C00000"/>
                </a:solidFill>
                <a:latin typeface="+mn-lt"/>
                <a:cs typeface="+mn-cs"/>
              </a:rPr>
              <a:t>	-Evolutions macro socio-économiques</a:t>
            </a:r>
          </a:p>
          <a:p>
            <a:pPr fontAlgn="auto">
              <a:spcBef>
                <a:spcPts val="0"/>
              </a:spcBef>
              <a:spcAft>
                <a:spcPts val="0"/>
              </a:spcAft>
              <a:defRPr/>
            </a:pPr>
            <a:r>
              <a:rPr lang="fr-FR" dirty="0">
                <a:latin typeface="+mn-lt"/>
                <a:cs typeface="+mn-cs"/>
              </a:rPr>
              <a:t>	(Emploi et type d’emploi, temps de travail, pauvreté, budget public,…)</a:t>
            </a: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dirty="0">
                <a:latin typeface="+mn-lt"/>
                <a:cs typeface="+mn-cs"/>
              </a:rPr>
              <a:t>	</a:t>
            </a:r>
            <a:r>
              <a:rPr lang="fr-FR" sz="2000" i="1" dirty="0">
                <a:solidFill>
                  <a:srgbClr val="C00000"/>
                </a:solidFill>
                <a:latin typeface="+mn-lt"/>
                <a:cs typeface="+mn-cs"/>
              </a:rPr>
              <a:t>-Soutenabilité environnementale</a:t>
            </a:r>
          </a:p>
          <a:p>
            <a:pPr fontAlgn="auto">
              <a:spcBef>
                <a:spcPts val="0"/>
              </a:spcBef>
              <a:spcAft>
                <a:spcPts val="0"/>
              </a:spcAft>
              <a:defRPr/>
            </a:pPr>
            <a:r>
              <a:rPr lang="fr-FR" dirty="0">
                <a:latin typeface="+mn-lt"/>
                <a:cs typeface="+mn-cs"/>
              </a:rPr>
              <a:t>	(« Consommation » énergétique, Emissions GES, Déchets, Eau...)</a:t>
            </a: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p:txBody>
      </p:sp>
      <p:sp>
        <p:nvSpPr>
          <p:cNvPr id="5" name="ZoneTexte 4"/>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Université des Alpes – 18-19-20  sept.2014</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90538"/>
          </a:xfrm>
          <a:solidFill>
            <a:schemeClr val="tx2">
              <a:lumMod val="75000"/>
            </a:schemeClr>
          </a:solidFill>
        </p:spPr>
        <p:txBody>
          <a:bodyPr rtlCol="0">
            <a:noAutofit/>
          </a:bodyPr>
          <a:lstStyle/>
          <a:p>
            <a:pPr eaLnBrk="1" fontAlgn="auto" hangingPunct="1">
              <a:spcAft>
                <a:spcPts val="0"/>
              </a:spcAft>
              <a:defRPr/>
            </a:pPr>
            <a:r>
              <a:rPr lang="fr-FR" sz="2400" i="1" dirty="0">
                <a:solidFill>
                  <a:schemeClr val="tx2">
                    <a:lumMod val="20000"/>
                    <a:lumOff val="80000"/>
                  </a:schemeClr>
                </a:solidFill>
              </a:rPr>
              <a:t>Sommaire</a:t>
            </a:r>
          </a:p>
        </p:txBody>
      </p:sp>
      <p:sp>
        <p:nvSpPr>
          <p:cNvPr id="3" name="Espace réservé du contenu 2"/>
          <p:cNvSpPr>
            <a:spLocks noGrp="1"/>
          </p:cNvSpPr>
          <p:nvPr>
            <p:ph idx="1"/>
          </p:nvPr>
        </p:nvSpPr>
        <p:spPr>
          <a:xfrm>
            <a:off x="1327150" y="908050"/>
            <a:ext cx="7812088" cy="5400675"/>
          </a:xfrm>
        </p:spPr>
        <p:txBody>
          <a:bodyPr rtlCol="0">
            <a:noAutofit/>
          </a:bodyPr>
          <a:lstStyle/>
          <a:p>
            <a:pPr marL="742950" indent="-742950" eaLnBrk="1" fontAlgn="auto" hangingPunct="1">
              <a:spcAft>
                <a:spcPts val="0"/>
              </a:spcAft>
              <a:buFont typeface="+mj-lt"/>
              <a:buAutoNum type="romanUcPeriod"/>
              <a:defRPr/>
            </a:pPr>
            <a:endParaRPr lang="fr-FR" sz="1800" dirty="0">
              <a:solidFill>
                <a:schemeClr val="accent1">
                  <a:lumMod val="75000"/>
                </a:schemeClr>
              </a:solidFill>
            </a:endParaRPr>
          </a:p>
          <a:p>
            <a:pPr marL="0" indent="0" algn="ctr" eaLnBrk="1" fontAlgn="auto" hangingPunct="1">
              <a:spcAft>
                <a:spcPts val="0"/>
              </a:spcAft>
              <a:buNone/>
              <a:defRPr/>
            </a:pPr>
            <a:r>
              <a:rPr lang="fr-FR" sz="2800" dirty="0">
                <a:solidFill>
                  <a:schemeClr val="accent1">
                    <a:lumMod val="75000"/>
                  </a:schemeClr>
                </a:solidFill>
              </a:rPr>
              <a:t>Une alternative paradigmatique au prisme de la prospective: la « Décroissance »</a:t>
            </a:r>
          </a:p>
          <a:p>
            <a:pPr marL="0" indent="0" algn="ctr" eaLnBrk="1" fontAlgn="auto" hangingPunct="1">
              <a:spcAft>
                <a:spcPts val="0"/>
              </a:spcAft>
              <a:buNone/>
              <a:defRPr/>
            </a:pPr>
            <a:endParaRPr lang="fr-FR" sz="2800" dirty="0">
              <a:solidFill>
                <a:schemeClr val="accent1">
                  <a:lumMod val="75000"/>
                </a:schemeClr>
              </a:solidFill>
            </a:endParaRPr>
          </a:p>
          <a:p>
            <a:pPr marL="742950" indent="-742950" eaLnBrk="1" fontAlgn="auto" hangingPunct="1">
              <a:spcAft>
                <a:spcPts val="0"/>
              </a:spcAft>
              <a:buFont typeface="+mj-lt"/>
              <a:buAutoNum type="romanUcPeriod"/>
              <a:defRPr/>
            </a:pPr>
            <a:endParaRPr lang="fr-FR" sz="800" dirty="0">
              <a:solidFill>
                <a:schemeClr val="accent1">
                  <a:lumMod val="75000"/>
                </a:schemeClr>
              </a:solidFill>
            </a:endParaRPr>
          </a:p>
          <a:p>
            <a:pPr marL="742950" indent="-742950" eaLnBrk="1" fontAlgn="auto" hangingPunct="1">
              <a:spcAft>
                <a:spcPts val="0"/>
              </a:spcAft>
              <a:buFont typeface="+mj-lt"/>
              <a:buAutoNum type="romanUcPeriod"/>
              <a:defRPr/>
            </a:pPr>
            <a:r>
              <a:rPr lang="fr-FR" sz="2400" dirty="0">
                <a:solidFill>
                  <a:schemeClr val="accent1">
                    <a:lumMod val="75000"/>
                  </a:schemeClr>
                </a:solidFill>
              </a:rPr>
              <a:t>La « Décroissance », quèsaco? </a:t>
            </a:r>
            <a:r>
              <a:rPr lang="fr-FR" sz="2400" i="1" dirty="0">
                <a:solidFill>
                  <a:schemeClr val="accent1">
                    <a:lumMod val="75000"/>
                  </a:schemeClr>
                </a:solidFill>
              </a:rPr>
              <a:t>Eléments de (</a:t>
            </a:r>
            <a:r>
              <a:rPr lang="fr-FR" sz="2400" i="1" dirty="0" err="1">
                <a:solidFill>
                  <a:schemeClr val="accent1">
                    <a:lumMod val="75000"/>
                  </a:schemeClr>
                </a:solidFill>
              </a:rPr>
              <a:t>re</a:t>
            </a:r>
            <a:r>
              <a:rPr lang="fr-FR" sz="2400" i="1" dirty="0">
                <a:solidFill>
                  <a:schemeClr val="accent1">
                    <a:lumMod val="75000"/>
                  </a:schemeClr>
                </a:solidFill>
              </a:rPr>
              <a:t>)cadrage</a:t>
            </a:r>
          </a:p>
          <a:p>
            <a:pPr marL="742950" indent="-742950" eaLnBrk="1" fontAlgn="auto" hangingPunct="1">
              <a:spcAft>
                <a:spcPts val="0"/>
              </a:spcAft>
              <a:buFont typeface="+mj-lt"/>
              <a:buAutoNum type="romanUcPeriod"/>
              <a:defRPr/>
            </a:pPr>
            <a:r>
              <a:rPr lang="fr-FR" sz="2400" dirty="0">
                <a:solidFill>
                  <a:schemeClr val="accent1">
                    <a:lumMod val="75000"/>
                  </a:schemeClr>
                </a:solidFill>
              </a:rPr>
              <a:t>Modélisation et prospective: de l’esprit à la méthode</a:t>
            </a:r>
          </a:p>
          <a:p>
            <a:pPr marL="742950" indent="-742950" eaLnBrk="1" fontAlgn="auto" hangingPunct="1">
              <a:spcAft>
                <a:spcPts val="0"/>
              </a:spcAft>
              <a:buFont typeface="+mj-lt"/>
              <a:buAutoNum type="romanUcPeriod"/>
              <a:defRPr/>
            </a:pPr>
            <a:r>
              <a:rPr lang="fr-FR" sz="2400" dirty="0">
                <a:solidFill>
                  <a:schemeClr val="accent1">
                    <a:lumMod val="75000"/>
                  </a:schemeClr>
                </a:solidFill>
              </a:rPr>
              <a:t>Quelques premiers résultats </a:t>
            </a:r>
          </a:p>
          <a:p>
            <a:pPr marL="742950" indent="-742950" eaLnBrk="1" fontAlgn="auto" hangingPunct="1">
              <a:spcAft>
                <a:spcPts val="0"/>
              </a:spcAft>
              <a:buFont typeface="+mj-lt"/>
              <a:buAutoNum type="romanUcPeriod"/>
              <a:defRPr/>
            </a:pPr>
            <a:r>
              <a:rPr lang="fr-FR" sz="2400" dirty="0">
                <a:solidFill>
                  <a:schemeClr val="accent1">
                    <a:lumMod val="75000"/>
                  </a:schemeClr>
                </a:solidFill>
              </a:rPr>
              <a:t>Conclusion</a:t>
            </a:r>
          </a:p>
        </p:txBody>
      </p:sp>
      <p:sp>
        <p:nvSpPr>
          <p:cNvPr id="14340" name="Espace réservé du numéro de diapositive 3"/>
          <p:cNvSpPr>
            <a:spLocks noGrp="1"/>
          </p:cNvSpPr>
          <p:nvPr>
            <p:ph type="sldNum" sz="quarter" idx="12"/>
          </p:nvPr>
        </p:nvSpPr>
        <p:spPr bwMode="auto">
          <a:xfrm>
            <a:off x="8459788" y="6308725"/>
            <a:ext cx="442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367158-2079-4AAB-A630-32CE0FBCE2F9}" type="slidenum">
              <a:rPr lang="fr-FR" altLang="fr-FR" smtClean="0"/>
              <a:pPr fontAlgn="base">
                <a:spcBef>
                  <a:spcPct val="0"/>
                </a:spcBef>
                <a:spcAft>
                  <a:spcPct val="0"/>
                </a:spcAft>
                <a:defRPr/>
              </a:pPr>
              <a:t>2</a:t>
            </a:fld>
            <a:endParaRPr lang="fr-FR" altLang="fr-FR"/>
          </a:p>
        </p:txBody>
      </p:sp>
      <p:sp>
        <p:nvSpPr>
          <p:cNvPr id="6" name="ZoneTexte 5"/>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
        <p:nvSpPr>
          <p:cNvPr id="7" name="Rectangle 6"/>
          <p:cNvSpPr/>
          <p:nvPr/>
        </p:nvSpPr>
        <p:spPr>
          <a:xfrm>
            <a:off x="1322140" y="3284984"/>
            <a:ext cx="7817098" cy="1872208"/>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re 1"/>
          <p:cNvSpPr>
            <a:spLocks noGrp="1"/>
          </p:cNvSpPr>
          <p:nvPr>
            <p:ph type="ctrTitle"/>
          </p:nvPr>
        </p:nvSpPr>
        <p:spPr>
          <a:xfrm>
            <a:off x="2627313" y="658813"/>
            <a:ext cx="6229350" cy="5291137"/>
          </a:xfrm>
        </p:spPr>
        <p:txBody>
          <a:bodyPr/>
          <a:lstStyle/>
          <a:p>
            <a:pPr algn="l" eaLnBrk="1" hangingPunct="1"/>
            <a:r>
              <a:rPr lang="fr-FR" altLang="fr-FR" sz="2000" b="1" i="1"/>
              <a:t>Éléments de bibliographie</a:t>
            </a:r>
            <a:br>
              <a:rPr lang="fr-FR" altLang="fr-FR" sz="2000" b="1" i="1"/>
            </a:br>
            <a:br>
              <a:rPr lang="fr-FR" altLang="fr-FR" sz="2000" b="1" i="1"/>
            </a:br>
            <a:r>
              <a:rPr lang="fr-FR" altLang="fr-FR" sz="1400"/>
              <a:t>Assoumou, E. (2006). </a:t>
            </a:r>
            <a:r>
              <a:rPr lang="fr-FR" altLang="fr-FR" sz="1400" i="1"/>
              <a:t>Modélisation MARKAL pour la planification énergétique long terme dans le ccontext français</a:t>
            </a:r>
            <a:r>
              <a:rPr lang="fr-FR" altLang="fr-FR" sz="1400"/>
              <a:t>. PhD thesis, Ecole des Mines de Paris.</a:t>
            </a:r>
            <a:br>
              <a:rPr lang="fr-FR" altLang="fr-FR" sz="1400"/>
            </a:br>
            <a:br>
              <a:rPr lang="fr-FR" altLang="fr-FR" sz="1400"/>
            </a:br>
            <a:r>
              <a:rPr lang="fr-FR" altLang="fr-FR" sz="1400"/>
              <a:t>Crassous, R. (2008). </a:t>
            </a:r>
            <a:r>
              <a:rPr lang="fr-FR" altLang="fr-FR" sz="1400" i="1"/>
              <a:t>Modéliser le long terme dans un monde de 2nd rang: Application aux politiques climatiques</a:t>
            </a:r>
            <a:r>
              <a:rPr lang="fr-FR" altLang="fr-FR" sz="1400"/>
              <a:t>. PhD thesis, Institut des Sciences et Industries du Vivant et de l’Environnement (Agro ParisTech).</a:t>
            </a:r>
            <a:br>
              <a:rPr lang="fr-FR" altLang="fr-FR" sz="1400"/>
            </a:br>
            <a:br>
              <a:rPr lang="fr-FR" altLang="fr-FR" sz="1400"/>
            </a:br>
            <a:r>
              <a:rPr lang="en-US" altLang="fr-FR" sz="1400"/>
              <a:t>Duesenberry, J. S. (1949). </a:t>
            </a:r>
            <a:r>
              <a:rPr lang="en-US" altLang="fr-FR" sz="1400" i="1"/>
              <a:t>Income, Saving and the Theory of Consumer Behavior</a:t>
            </a:r>
            <a:r>
              <a:rPr lang="en-US" altLang="fr-FR" sz="1400"/>
              <a:t>. Cambrige (Mass.) Harvard University Press</a:t>
            </a:r>
            <a:br>
              <a:rPr lang="en-US" altLang="fr-FR" sz="2000"/>
            </a:br>
            <a:br>
              <a:rPr lang="en-US" altLang="fr-FR" sz="2000"/>
            </a:br>
            <a:r>
              <a:rPr lang="en-US" altLang="fr-FR" sz="1400"/>
              <a:t>Janssen, M. A. and Jager, W. (2001). Fashions, habits and changing preferences: Simulation of psychological factors affecting market dynamics. </a:t>
            </a:r>
            <a:r>
              <a:rPr lang="en-US" altLang="fr-FR" sz="1400" i="1"/>
              <a:t>Journal of Economic Psychology</a:t>
            </a:r>
            <a:r>
              <a:rPr lang="en-US" altLang="fr-FR" sz="1400"/>
              <a:t>, 22(6):745 – 772.</a:t>
            </a:r>
            <a:br>
              <a:rPr lang="en-US" altLang="fr-FR" sz="2000"/>
            </a:br>
            <a:br>
              <a:rPr lang="fr-FR" altLang="fr-FR" sz="2000" b="1" i="1"/>
            </a:br>
            <a:r>
              <a:rPr lang="en-US" altLang="fr-FR" sz="1400"/>
              <a:t>Latouche, S. (2009). </a:t>
            </a:r>
            <a:r>
              <a:rPr lang="en-US" altLang="fr-FR" sz="1400" i="1"/>
              <a:t>Farewell to growth</a:t>
            </a:r>
            <a:r>
              <a:rPr lang="en-US" altLang="fr-FR" sz="1400"/>
              <a:t>.</a:t>
            </a:r>
            <a:br>
              <a:rPr lang="en-US" altLang="fr-FR" sz="1400"/>
            </a:br>
            <a:br>
              <a:rPr lang="en-US" altLang="fr-FR" sz="1400"/>
            </a:br>
            <a:r>
              <a:rPr lang="fr-FR" altLang="fr-FR" sz="1400"/>
              <a:t>Robert E. Lucas, J. (1976). </a:t>
            </a:r>
            <a:r>
              <a:rPr lang="en-US" altLang="fr-FR" sz="1400"/>
              <a:t>Econometric policy evaluation: A critique. </a:t>
            </a:r>
            <a:r>
              <a:rPr lang="en-US" altLang="fr-FR" sz="1400" i="1"/>
              <a:t>Carnegie-Rochester Conference Series on Public Policy</a:t>
            </a:r>
            <a:r>
              <a:rPr lang="en-US" altLang="fr-FR" sz="1400"/>
              <a:t>, 1(1):19–46.</a:t>
            </a:r>
            <a:br>
              <a:rPr lang="en-US" altLang="fr-FR" sz="1400"/>
            </a:br>
            <a:br>
              <a:rPr lang="fr-FR" altLang="fr-FR" sz="1400" i="1"/>
            </a:br>
            <a:r>
              <a:rPr lang="en-US" altLang="fr-FR" sz="1400"/>
              <a:t>O’Neill, D. W. (2012). Measuring progress in the degrowth transition to a steady state economy. </a:t>
            </a:r>
            <a:r>
              <a:rPr lang="en-US" altLang="fr-FR" sz="1400" i="1"/>
              <a:t>Ecological Economics</a:t>
            </a:r>
            <a:r>
              <a:rPr lang="en-US" altLang="fr-FR" sz="1400"/>
              <a:t>, 84(0):221 – 231. </a:t>
            </a:r>
            <a:br>
              <a:rPr lang="en-US" altLang="fr-FR" sz="1400"/>
            </a:br>
            <a:br>
              <a:rPr lang="en-US" altLang="fr-FR" sz="1400"/>
            </a:br>
            <a:r>
              <a:rPr lang="en-US" altLang="fr-FR" sz="1400"/>
              <a:t>Victor, P. and Rosenbluth, G. (2007). Managing without growth. </a:t>
            </a:r>
            <a:r>
              <a:rPr lang="en-US" altLang="fr-FR" sz="1400" i="1"/>
              <a:t>Ecological Economics</a:t>
            </a:r>
            <a:r>
              <a:rPr lang="en-US" altLang="fr-FR" sz="1400"/>
              <a:t>, 61(2-3):492–504. </a:t>
            </a:r>
            <a:endParaRPr lang="fr-FR" altLang="fr-FR" sz="1400" i="1"/>
          </a:p>
        </p:txBody>
      </p:sp>
      <p:pic>
        <p:nvPicPr>
          <p:cNvPr id="44035" name="Picture 3" descr="\\srv1\Staff\sandrine.selosse\Mes documents\Chaire_IMAGES\LOGO_CMA\CMA_logo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115888"/>
            <a:ext cx="165576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400" dirty="0">
                <a:solidFill>
                  <a:schemeClr val="accent1"/>
                </a:solidFill>
              </a:rPr>
              <a:t>4. Quelques remarques préliminaires	</a:t>
            </a:r>
            <a:endParaRPr lang="fr-FR" sz="2000" dirty="0">
              <a:solidFill>
                <a:schemeClr val="accent1"/>
              </a:solidFill>
            </a:endParaRPr>
          </a:p>
        </p:txBody>
      </p:sp>
      <p:sp>
        <p:nvSpPr>
          <p:cNvPr id="4505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0B30A7EB-CEE8-4107-AAA3-8A9667316ABA}" type="slidenum">
              <a:rPr lang="fr-FR" altLang="fr-FR" smtClean="0"/>
              <a:pPr algn="r" fontAlgn="base">
                <a:spcBef>
                  <a:spcPct val="0"/>
                </a:spcBef>
                <a:spcAft>
                  <a:spcPct val="0"/>
                </a:spcAft>
                <a:defRPr/>
              </a:pPr>
              <a:t>21</a:t>
            </a:fld>
            <a:endParaRPr lang="fr-FR" altLang="fr-FR"/>
          </a:p>
        </p:txBody>
      </p:sp>
      <p:sp>
        <p:nvSpPr>
          <p:cNvPr id="6" name="Rectangle 5"/>
          <p:cNvSpPr/>
          <p:nvPr/>
        </p:nvSpPr>
        <p:spPr>
          <a:xfrm>
            <a:off x="1258888" y="766763"/>
            <a:ext cx="7885112" cy="2247900"/>
          </a:xfrm>
          <a:prstGeom prst="rect">
            <a:avLst/>
          </a:prstGeom>
        </p:spPr>
        <p:txBody>
          <a:bodyPr>
            <a:spAutoFit/>
          </a:bodyPr>
          <a:lstStyle/>
          <a:p>
            <a:pPr fontAlgn="auto">
              <a:spcBef>
                <a:spcPts val="0"/>
              </a:spcBef>
              <a:spcAft>
                <a:spcPts val="0"/>
              </a:spcAft>
              <a:defRPr/>
            </a:pPr>
            <a:endParaRPr lang="fr-FR" sz="2000" i="1"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2000" dirty="0">
                <a:solidFill>
                  <a:srgbClr val="FF0000"/>
                </a:solidFill>
                <a:latin typeface="+mn-lt"/>
                <a:cs typeface="+mn-cs"/>
              </a:rPr>
              <a:t>Extrapolation du passé inappropriée</a:t>
            </a:r>
            <a:r>
              <a:rPr lang="fr-FR" sz="1600" dirty="0">
                <a:solidFill>
                  <a:srgbClr val="FF0000"/>
                </a:solidFill>
                <a:latin typeface="+mn-lt"/>
                <a:cs typeface="+mn-cs"/>
              </a:rPr>
              <a:t> (changement de paradigme)</a:t>
            </a:r>
          </a:p>
          <a:p>
            <a:pPr marL="342900" indent="-342900" fontAlgn="auto">
              <a:spcBef>
                <a:spcPts val="0"/>
              </a:spcBef>
              <a:spcAft>
                <a:spcPts val="0"/>
              </a:spcAft>
              <a:buFont typeface="Wingdings" panose="05000000000000000000" pitchFamily="2" charset="2"/>
              <a:buChar char="Ø"/>
              <a:defRPr/>
            </a:pPr>
            <a:endParaRPr lang="fr-FR"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2000" dirty="0">
                <a:solidFill>
                  <a:srgbClr val="FF0000"/>
                </a:solidFill>
                <a:latin typeface="+mn-lt"/>
                <a:cs typeface="+mn-cs"/>
              </a:rPr>
              <a:t>Non-pertinence des approches économiques classiques </a:t>
            </a:r>
            <a:r>
              <a:rPr lang="fr-FR" sz="1600" dirty="0">
                <a:solidFill>
                  <a:srgbClr val="FF0000"/>
                </a:solidFill>
                <a:latin typeface="+mn-lt"/>
                <a:cs typeface="+mn-cs"/>
              </a:rPr>
              <a:t>(ex: utilitarisme)</a:t>
            </a:r>
          </a:p>
          <a:p>
            <a:pPr marL="342900" indent="-342900" fontAlgn="auto">
              <a:spcBef>
                <a:spcPts val="0"/>
              </a:spcBef>
              <a:spcAft>
                <a:spcPts val="0"/>
              </a:spcAft>
              <a:buFont typeface="Wingdings" panose="05000000000000000000" pitchFamily="2" charset="2"/>
              <a:buChar char="Ø"/>
              <a:defRPr/>
            </a:pPr>
            <a:endParaRPr lang="fr-FR"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2000" dirty="0">
                <a:latin typeface="+mn-lt"/>
                <a:cs typeface="+mn-cs"/>
              </a:rPr>
              <a:t>Appréhender la complexité du sujet et du système étudié</a:t>
            </a:r>
          </a:p>
          <a:p>
            <a:pPr fontAlgn="auto">
              <a:spcBef>
                <a:spcPts val="0"/>
              </a:spcBef>
              <a:spcAft>
                <a:spcPts val="0"/>
              </a:spcAft>
              <a:defRPr/>
            </a:pPr>
            <a:endParaRPr lang="fr-FR"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startAt="2"/>
              <a:defRPr/>
            </a:pPr>
            <a:r>
              <a:rPr lang="fr-FR" sz="2400">
                <a:solidFill>
                  <a:schemeClr val="accent1"/>
                </a:solidFill>
              </a:rPr>
              <a:t>La « Décroissance » au prisme de la prospective</a:t>
            </a:r>
            <a:endParaRPr lang="fr-FR" sz="2400" dirty="0">
              <a:solidFill>
                <a:srgbClr val="92D050"/>
              </a:solidFill>
            </a:endParaRPr>
          </a:p>
        </p:txBody>
      </p:sp>
      <p:sp>
        <p:nvSpPr>
          <p:cNvPr id="2253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A76CCC2A-D8BB-47A6-BBF9-6EE0938A6AE4}" type="slidenum">
              <a:rPr lang="fr-FR" altLang="fr-FR" smtClean="0"/>
              <a:pPr algn="r" fontAlgn="base">
                <a:spcBef>
                  <a:spcPct val="0"/>
                </a:spcBef>
                <a:spcAft>
                  <a:spcPct val="0"/>
                </a:spcAft>
                <a:defRPr/>
              </a:pPr>
              <a:t>22</a:t>
            </a:fld>
            <a:endParaRPr lang="fr-FR" altLang="fr-FR"/>
          </a:p>
        </p:txBody>
      </p:sp>
      <p:sp>
        <p:nvSpPr>
          <p:cNvPr id="21" name="ZoneTexte 20"/>
          <p:cNvSpPr txBox="1"/>
          <p:nvPr/>
        </p:nvSpPr>
        <p:spPr>
          <a:xfrm>
            <a:off x="1258888" y="831850"/>
            <a:ext cx="7885112" cy="3562514"/>
          </a:xfrm>
          <a:prstGeom prst="rect">
            <a:avLst/>
          </a:prstGeom>
          <a:noFill/>
        </p:spPr>
        <p:txBody>
          <a:bodyPr>
            <a:spAutoFit/>
          </a:bodyPr>
          <a:lstStyle/>
          <a:p>
            <a:pPr fontAlgn="auto">
              <a:spcBef>
                <a:spcPts val="0"/>
              </a:spcBef>
              <a:spcAft>
                <a:spcPts val="0"/>
              </a:spcAft>
              <a:defRPr/>
            </a:pPr>
            <a:endParaRPr lang="fr-FR" sz="1600" dirty="0">
              <a:latin typeface="+mn-lt"/>
              <a:cs typeface="+mn-cs"/>
            </a:endParaRPr>
          </a:p>
          <a:p>
            <a:pPr marL="285750" indent="-285750" fontAlgn="auto">
              <a:spcBef>
                <a:spcPts val="0"/>
              </a:spcBef>
              <a:spcAft>
                <a:spcPts val="0"/>
              </a:spcAft>
              <a:buFont typeface="Arial" pitchFamily="34" charset="0"/>
              <a:buChar char="•"/>
              <a:defRPr/>
            </a:pPr>
            <a:r>
              <a:rPr lang="fr-FR" sz="1750" b="1" dirty="0">
                <a:latin typeface="+mn-lt"/>
                <a:cs typeface="+mn-cs"/>
              </a:rPr>
              <a:t>Décroissance du PIB comme </a:t>
            </a:r>
            <a:r>
              <a:rPr lang="fr-FR" sz="1750" b="1" i="1" dirty="0">
                <a:latin typeface="+mn-lt"/>
                <a:cs typeface="+mn-cs"/>
              </a:rPr>
              <a:t>conséquence</a:t>
            </a:r>
            <a:r>
              <a:rPr lang="fr-FR" sz="1750" b="1" dirty="0">
                <a:latin typeface="+mn-lt"/>
                <a:cs typeface="+mn-cs"/>
              </a:rPr>
              <a:t> probable d’un projet de Décroissance</a:t>
            </a:r>
          </a:p>
          <a:p>
            <a:pPr marL="285750" indent="-285750" fontAlgn="auto">
              <a:spcBef>
                <a:spcPts val="0"/>
              </a:spcBef>
              <a:spcAft>
                <a:spcPts val="0"/>
              </a:spcAft>
              <a:buFont typeface="Arial" pitchFamily="34" charset="0"/>
              <a:buChar char="•"/>
              <a:defRPr/>
            </a:pPr>
            <a:endParaRPr lang="fr-FR" sz="1600" dirty="0">
              <a:latin typeface="+mn-lt"/>
              <a:cs typeface="+mn-cs"/>
            </a:endParaRPr>
          </a:p>
          <a:p>
            <a:pPr marL="285750" indent="-285750" fontAlgn="auto">
              <a:spcBef>
                <a:spcPts val="0"/>
              </a:spcBef>
              <a:spcAft>
                <a:spcPts val="0"/>
              </a:spcAft>
              <a:buFont typeface="Arial" pitchFamily="34" charset="0"/>
              <a:buChar char="•"/>
              <a:defRPr/>
            </a:pPr>
            <a:endParaRPr lang="fr-FR" sz="1600" dirty="0">
              <a:latin typeface="+mn-lt"/>
              <a:cs typeface="+mn-cs"/>
            </a:endParaRPr>
          </a:p>
          <a:p>
            <a:pPr marL="285750" indent="-285750" fontAlgn="auto">
              <a:spcBef>
                <a:spcPts val="0"/>
              </a:spcBef>
              <a:spcAft>
                <a:spcPts val="0"/>
              </a:spcAft>
              <a:buFont typeface="Symbol"/>
              <a:buChar char="Þ"/>
              <a:defRPr/>
            </a:pPr>
            <a:r>
              <a:rPr lang="fr-FR" sz="1600" dirty="0">
                <a:latin typeface="+mn-lt"/>
                <a:cs typeface="+mn-cs"/>
              </a:rPr>
              <a:t>Cela peut-il se passer de façon socialement et environnementalement </a:t>
            </a:r>
            <a:r>
              <a:rPr lang="fr-FR" sz="1600" i="1" dirty="0">
                <a:latin typeface="+mn-lt"/>
                <a:cs typeface="+mn-cs"/>
              </a:rPr>
              <a:t>soutenable</a:t>
            </a:r>
            <a:r>
              <a:rPr lang="fr-FR" sz="1600" dirty="0">
                <a:latin typeface="+mn-lt"/>
                <a:cs typeface="+mn-cs"/>
              </a:rPr>
              <a:t>?</a:t>
            </a: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r>
              <a:rPr lang="fr-FR" sz="1600" dirty="0">
                <a:latin typeface="+mn-lt"/>
                <a:cs typeface="+mn-cs"/>
              </a:rPr>
              <a:t>Sous quelles conditions? (Quels obstacles structurels ou institutionnels?)</a:t>
            </a: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r>
              <a:rPr lang="fr-FR" sz="1600" dirty="0">
                <a:latin typeface="+mn-lt"/>
                <a:cs typeface="+mn-cs"/>
              </a:rPr>
              <a:t>Quelles propositions concrètes pourraient permettre une « Décroissance soutenable »? </a:t>
            </a: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r>
              <a:rPr lang="fr-FR" sz="1600" dirty="0">
                <a:latin typeface="+mn-lt"/>
                <a:cs typeface="+mn-cs"/>
              </a:rPr>
              <a:t>Quid de l’Etat-Providence dans une économie de Décroissance?</a:t>
            </a: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r>
              <a:rPr lang="fr-FR" sz="1600" dirty="0">
                <a:latin typeface="+mn-lt"/>
                <a:cs typeface="+mn-cs"/>
              </a:rPr>
              <a:t>…</a:t>
            </a:r>
          </a:p>
          <a:p>
            <a:pPr marL="285750" indent="-285750" fontAlgn="auto">
              <a:spcBef>
                <a:spcPts val="0"/>
              </a:spcBef>
              <a:spcAft>
                <a:spcPts val="0"/>
              </a:spcAft>
              <a:buFont typeface="Symbol"/>
              <a:buChar char="Þ"/>
              <a:defRPr/>
            </a:pPr>
            <a:endParaRPr lang="fr-FR" sz="1600" dirty="0">
              <a:latin typeface="+mn-lt"/>
              <a:cs typeface="+mn-cs"/>
            </a:endParaRPr>
          </a:p>
        </p:txBody>
      </p:sp>
      <p:sp>
        <p:nvSpPr>
          <p:cNvPr id="6" name="ZoneTexte 5"/>
          <p:cNvSpPr txBox="1"/>
          <p:nvPr/>
        </p:nvSpPr>
        <p:spPr>
          <a:xfrm>
            <a:off x="1331913" y="4935538"/>
            <a:ext cx="7561262" cy="400050"/>
          </a:xfrm>
          <a:prstGeom prst="rect">
            <a:avLst/>
          </a:prstGeom>
          <a:noFill/>
        </p:spPr>
        <p:txBody>
          <a:bodyPr>
            <a:spAutoFit/>
          </a:bodyPr>
          <a:lstStyle/>
          <a:p>
            <a:pPr algn="ctr" fontAlgn="auto">
              <a:spcBef>
                <a:spcPts val="0"/>
              </a:spcBef>
              <a:spcAft>
                <a:spcPts val="0"/>
              </a:spcAft>
              <a:defRPr/>
            </a:pPr>
            <a:r>
              <a:rPr lang="fr-FR" sz="2000" b="1" i="1" dirty="0">
                <a:solidFill>
                  <a:schemeClr val="accent1">
                    <a:lumMod val="75000"/>
                  </a:schemeClr>
                </a:solidFill>
                <a:latin typeface="+mn-lt"/>
                <a:cs typeface="+mn-cs"/>
              </a:rPr>
              <a:t>-&gt; Qu’est-ce que la modélisation prospective peut nous apporter?</a:t>
            </a:r>
          </a:p>
        </p:txBody>
      </p:sp>
      <p:sp>
        <p:nvSpPr>
          <p:cNvPr id="8" name="ZoneTexte 7"/>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5. </a:t>
            </a:r>
            <a:r>
              <a:rPr lang="fr-FR" sz="2400" dirty="0" err="1">
                <a:solidFill>
                  <a:schemeClr val="accent1"/>
                </a:solidFill>
              </a:rPr>
              <a:t>Current</a:t>
            </a:r>
            <a:r>
              <a:rPr lang="fr-FR" sz="2400" dirty="0">
                <a:solidFill>
                  <a:schemeClr val="accent1"/>
                </a:solidFill>
              </a:rPr>
              <a:t> </a:t>
            </a:r>
            <a:r>
              <a:rPr lang="fr-FR" sz="2400" dirty="0" err="1">
                <a:solidFill>
                  <a:schemeClr val="accent1"/>
                </a:solidFill>
              </a:rPr>
              <a:t>tools</a:t>
            </a:r>
            <a:r>
              <a:rPr lang="fr-FR" sz="2400" dirty="0">
                <a:solidFill>
                  <a:schemeClr val="accent1"/>
                </a:solidFill>
              </a:rPr>
              <a:t> for</a:t>
            </a:r>
            <a:r>
              <a:rPr lang="fr-FR" sz="2400" i="1" dirty="0">
                <a:solidFill>
                  <a:schemeClr val="accent1"/>
                </a:solidFill>
              </a:rPr>
              <a:t> </a:t>
            </a:r>
            <a:r>
              <a:rPr lang="fr-FR" sz="2400" i="1" dirty="0" err="1">
                <a:solidFill>
                  <a:schemeClr val="accent1"/>
                </a:solidFill>
              </a:rPr>
              <a:t>economy-environment-energy</a:t>
            </a:r>
            <a:r>
              <a:rPr lang="fr-FR" sz="2400" i="1" dirty="0">
                <a:solidFill>
                  <a:schemeClr val="accent1"/>
                </a:solidFill>
              </a:rPr>
              <a:t> </a:t>
            </a:r>
            <a:r>
              <a:rPr lang="fr-FR" sz="2400" dirty="0" err="1">
                <a:solidFill>
                  <a:schemeClr val="accent1"/>
                </a:solidFill>
              </a:rPr>
              <a:t>modelling</a:t>
            </a:r>
            <a:r>
              <a:rPr lang="fr-FR" sz="2400" dirty="0">
                <a:solidFill>
                  <a:schemeClr val="accent1"/>
                </a:solidFill>
              </a:rPr>
              <a:t> </a:t>
            </a:r>
          </a:p>
        </p:txBody>
      </p:sp>
      <p:sp>
        <p:nvSpPr>
          <p:cNvPr id="46083"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E6BB5746-B00F-409A-99B0-EAAC26B06AE3}" type="slidenum">
              <a:rPr lang="fr-FR" altLang="fr-FR" smtClean="0"/>
              <a:pPr algn="r" fontAlgn="base">
                <a:spcBef>
                  <a:spcPct val="0"/>
                </a:spcBef>
                <a:spcAft>
                  <a:spcPct val="0"/>
                </a:spcAft>
                <a:defRPr/>
              </a:pPr>
              <a:t>23</a:t>
            </a:fld>
            <a:endParaRPr lang="fr-FR" altLang="fr-FR"/>
          </a:p>
        </p:txBody>
      </p:sp>
      <p:sp>
        <p:nvSpPr>
          <p:cNvPr id="46084" name="ZoneTexte 4"/>
          <p:cNvSpPr txBox="1">
            <a:spLocks noChangeArrowheads="1"/>
          </p:cNvSpPr>
          <p:nvPr/>
        </p:nvSpPr>
        <p:spPr bwMode="auto">
          <a:xfrm>
            <a:off x="2663825" y="4251325"/>
            <a:ext cx="467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400">
                <a:solidFill>
                  <a:srgbClr val="C00000"/>
                </a:solidFill>
              </a:rPr>
              <a:t>=&gt; Which one(s) fit(s) our purpose?</a:t>
            </a:r>
          </a:p>
        </p:txBody>
      </p:sp>
      <p:sp>
        <p:nvSpPr>
          <p:cNvPr id="6" name="Rectangle 5"/>
          <p:cNvSpPr/>
          <p:nvPr/>
        </p:nvSpPr>
        <p:spPr>
          <a:xfrm>
            <a:off x="1547813" y="765175"/>
            <a:ext cx="7127875" cy="3108325"/>
          </a:xfrm>
          <a:prstGeom prst="rect">
            <a:avLst/>
          </a:prstGeom>
        </p:spPr>
        <p:txBody>
          <a:bodyPr>
            <a:spAutoFit/>
          </a:bodyPr>
          <a:lstStyle/>
          <a:p>
            <a:pPr fontAlgn="auto">
              <a:spcBef>
                <a:spcPts val="0"/>
              </a:spcBef>
              <a:spcAft>
                <a:spcPts val="0"/>
              </a:spcAft>
              <a:defRPr/>
            </a:pPr>
            <a:r>
              <a:rPr lang="en-US" sz="2000" dirty="0">
                <a:solidFill>
                  <a:schemeClr val="accent2">
                    <a:lumMod val="50000"/>
                  </a:schemeClr>
                </a:solidFill>
                <a:latin typeface="+mn-lt"/>
                <a:cs typeface="+mn-cs"/>
              </a:rPr>
              <a:t>Most common quantitative modeling paradigms:</a:t>
            </a:r>
          </a:p>
          <a:p>
            <a:pPr fontAlgn="auto">
              <a:spcBef>
                <a:spcPts val="0"/>
              </a:spcBef>
              <a:spcAft>
                <a:spcPts val="0"/>
              </a:spcAft>
              <a:defRPr/>
            </a:pPr>
            <a:endParaRPr lang="en-US" sz="1600"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Agent-Based Models (ABM)</a:t>
            </a:r>
            <a:endParaRPr lang="fr-FR"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System Dynamics (SD)</a:t>
            </a:r>
            <a:endParaRPr lang="fr-FR"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Bayesian (Beliefs) Networks (BBN)</a:t>
            </a:r>
            <a:endParaRPr lang="fr-FR"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Macro-econometric models</a:t>
            </a:r>
            <a:endParaRPr lang="fr-FR"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Computable General Equilibrium Models (CGEM)</a:t>
            </a:r>
            <a:endParaRPr lang="fr-FR"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Partial equilibrium models</a:t>
            </a:r>
            <a:endParaRPr lang="fr-FR"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Centralized optimization models </a:t>
            </a:r>
            <a:r>
              <a:rPr lang="en-US" sz="1600" dirty="0">
                <a:latin typeface="+mn-lt"/>
                <a:cs typeface="+mn-cs"/>
              </a:rPr>
              <a:t>(Ramsey-Cass-Koopmans optimal growth models (ex: DICE) or energy chain models such as </a:t>
            </a:r>
            <a:r>
              <a:rPr lang="en-US" sz="1600" dirty="0" err="1">
                <a:latin typeface="+mn-lt"/>
                <a:cs typeface="+mn-cs"/>
              </a:rPr>
              <a:t>MarkAl</a:t>
            </a:r>
            <a:r>
              <a:rPr lang="en-US" sz="1600" dirty="0">
                <a:latin typeface="+mn-lt"/>
                <a:cs typeface="+mn-cs"/>
              </a:rPr>
              <a:t>-TIMES) </a:t>
            </a:r>
            <a:endParaRPr lang="fr-FR" sz="1600"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Extended input-output analysis</a:t>
            </a:r>
            <a:endParaRPr lang="fr-FR" dirty="0">
              <a:latin typeface="+mn-lt"/>
              <a:cs typeface="+mn-cs"/>
            </a:endParaRPr>
          </a:p>
        </p:txBody>
      </p:sp>
      <p:sp>
        <p:nvSpPr>
          <p:cNvPr id="7" name="ZoneTexte 6"/>
          <p:cNvSpPr txBox="1"/>
          <p:nvPr/>
        </p:nvSpPr>
        <p:spPr>
          <a:xfrm>
            <a:off x="1643063" y="5091113"/>
            <a:ext cx="7200900" cy="10160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fr-FR" sz="2000" b="1" dirty="0">
                <a:solidFill>
                  <a:srgbClr val="C00000"/>
                </a:solidFill>
              </a:rPr>
              <a:t>-&gt; There </a:t>
            </a:r>
            <a:r>
              <a:rPr lang="fr-FR" sz="2000" b="1" dirty="0" err="1">
                <a:solidFill>
                  <a:srgbClr val="C00000"/>
                </a:solidFill>
              </a:rPr>
              <a:t>is</a:t>
            </a:r>
            <a:r>
              <a:rPr lang="fr-FR" sz="2000" b="1" dirty="0">
                <a:solidFill>
                  <a:srgbClr val="C00000"/>
                </a:solidFill>
              </a:rPr>
              <a:t> no </a:t>
            </a:r>
            <a:r>
              <a:rPr lang="fr-FR" sz="2000" b="1" i="1" dirty="0" err="1">
                <a:solidFill>
                  <a:srgbClr val="C00000"/>
                </a:solidFill>
              </a:rPr>
              <a:t>obvious</a:t>
            </a:r>
            <a:r>
              <a:rPr lang="fr-FR" sz="2000" b="1" dirty="0">
                <a:solidFill>
                  <a:srgbClr val="C00000"/>
                </a:solidFill>
              </a:rPr>
              <a:t> « best </a:t>
            </a:r>
            <a:r>
              <a:rPr lang="fr-FR" sz="2000" b="1" dirty="0" err="1">
                <a:solidFill>
                  <a:srgbClr val="C00000"/>
                </a:solidFill>
              </a:rPr>
              <a:t>tool</a:t>
            </a:r>
            <a:r>
              <a:rPr lang="fr-FR" sz="2000" b="1" dirty="0">
                <a:solidFill>
                  <a:srgbClr val="C00000"/>
                </a:solidFill>
              </a:rPr>
              <a:t> » </a:t>
            </a:r>
            <a:r>
              <a:rPr lang="fr-FR" sz="2000" dirty="0">
                <a:solidFill>
                  <a:schemeClr val="tx1">
                    <a:lumMod val="75000"/>
                    <a:lumOff val="25000"/>
                  </a:schemeClr>
                </a:solidFill>
              </a:rPr>
              <a:t>to </a:t>
            </a:r>
            <a:r>
              <a:rPr lang="fr-FR" sz="2000" dirty="0" err="1">
                <a:solidFill>
                  <a:schemeClr val="tx1">
                    <a:lumMod val="75000"/>
                    <a:lumOff val="25000"/>
                  </a:schemeClr>
                </a:solidFill>
              </a:rPr>
              <a:t>cover</a:t>
            </a:r>
            <a:r>
              <a:rPr lang="fr-FR" sz="2000" dirty="0">
                <a:solidFill>
                  <a:schemeClr val="tx1">
                    <a:lumMod val="75000"/>
                    <a:lumOff val="25000"/>
                  </a:schemeClr>
                </a:solidFill>
              </a:rPr>
              <a:t> </a:t>
            </a:r>
            <a:r>
              <a:rPr lang="fr-FR" sz="2000" i="1" dirty="0" err="1">
                <a:solidFill>
                  <a:schemeClr val="tx1">
                    <a:lumMod val="75000"/>
                    <a:lumOff val="25000"/>
                  </a:schemeClr>
                </a:solidFill>
              </a:rPr>
              <a:t>simultaneously</a:t>
            </a:r>
            <a:r>
              <a:rPr lang="fr-FR" sz="2000" dirty="0">
                <a:solidFill>
                  <a:schemeClr val="tx1">
                    <a:lumMod val="75000"/>
                    <a:lumOff val="25000"/>
                  </a:schemeClr>
                </a:solidFill>
              </a:rPr>
              <a:t> the </a:t>
            </a:r>
            <a:r>
              <a:rPr lang="fr-FR" sz="2000" dirty="0" err="1">
                <a:solidFill>
                  <a:schemeClr val="tx1">
                    <a:lumMod val="75000"/>
                    <a:lumOff val="25000"/>
                  </a:schemeClr>
                </a:solidFill>
              </a:rPr>
              <a:t>wide</a:t>
            </a:r>
            <a:r>
              <a:rPr lang="fr-FR" sz="2000" dirty="0">
                <a:solidFill>
                  <a:schemeClr val="tx1">
                    <a:lumMod val="75000"/>
                    <a:lumOff val="25000"/>
                  </a:schemeClr>
                </a:solidFill>
              </a:rPr>
              <a:t> range of </a:t>
            </a:r>
            <a:r>
              <a:rPr lang="fr-FR" sz="2000" dirty="0" err="1">
                <a:solidFill>
                  <a:schemeClr val="tx1">
                    <a:lumMod val="75000"/>
                    <a:lumOff val="25000"/>
                  </a:schemeClr>
                </a:solidFill>
              </a:rPr>
              <a:t>indicators</a:t>
            </a:r>
            <a:r>
              <a:rPr lang="fr-FR" sz="2000" i="1" dirty="0">
                <a:solidFill>
                  <a:schemeClr val="tx1">
                    <a:lumMod val="75000"/>
                    <a:lumOff val="25000"/>
                  </a:schemeClr>
                </a:solidFill>
              </a:rPr>
              <a:t> </a:t>
            </a:r>
            <a:r>
              <a:rPr lang="fr-FR" sz="2000" dirty="0">
                <a:solidFill>
                  <a:schemeClr val="tx1">
                    <a:lumMod val="75000"/>
                    <a:lumOff val="25000"/>
                  </a:schemeClr>
                </a:solidFill>
              </a:rPr>
              <a:t>(social </a:t>
            </a:r>
            <a:r>
              <a:rPr lang="fr-FR" sz="2000" i="1" dirty="0">
                <a:solidFill>
                  <a:schemeClr val="tx1">
                    <a:lumMod val="75000"/>
                    <a:lumOff val="25000"/>
                  </a:schemeClr>
                </a:solidFill>
              </a:rPr>
              <a:t>and</a:t>
            </a:r>
            <a:r>
              <a:rPr lang="fr-FR" sz="2000" dirty="0">
                <a:solidFill>
                  <a:schemeClr val="tx1">
                    <a:lumMod val="75000"/>
                    <a:lumOff val="25000"/>
                  </a:schemeClr>
                </a:solidFill>
              </a:rPr>
              <a:t> </a:t>
            </a:r>
            <a:r>
              <a:rPr lang="fr-FR" sz="2000" dirty="0" err="1">
                <a:solidFill>
                  <a:schemeClr val="tx1">
                    <a:lumMod val="75000"/>
                    <a:lumOff val="25000"/>
                  </a:schemeClr>
                </a:solidFill>
              </a:rPr>
              <a:t>biophysical</a:t>
            </a:r>
            <a:r>
              <a:rPr lang="fr-FR" sz="2000" dirty="0">
                <a:solidFill>
                  <a:schemeClr val="tx1">
                    <a:lumMod val="75000"/>
                    <a:lumOff val="25000"/>
                  </a:schemeClr>
                </a:solidFill>
              </a:rPr>
              <a:t>) and the </a:t>
            </a:r>
            <a:r>
              <a:rPr lang="fr-FR" sz="2000" dirty="0" err="1">
                <a:solidFill>
                  <a:schemeClr val="tx1">
                    <a:lumMod val="75000"/>
                    <a:lumOff val="25000"/>
                  </a:schemeClr>
                </a:solidFill>
              </a:rPr>
              <a:t>variety</a:t>
            </a:r>
            <a:r>
              <a:rPr lang="fr-FR" sz="2000" dirty="0">
                <a:solidFill>
                  <a:schemeClr val="tx1">
                    <a:lumMod val="75000"/>
                    <a:lumOff val="25000"/>
                  </a:schemeClr>
                </a:solidFill>
              </a:rPr>
              <a:t> of degrowth </a:t>
            </a:r>
            <a:r>
              <a:rPr lang="fr-FR" sz="2000" dirty="0" err="1">
                <a:solidFill>
                  <a:schemeClr val="tx1">
                    <a:lumMod val="75000"/>
                    <a:lumOff val="25000"/>
                  </a:schemeClr>
                </a:solidFill>
              </a:rPr>
              <a:t>proposals</a:t>
            </a:r>
            <a:endParaRPr lang="fr-FR" sz="2000" dirty="0">
              <a:solidFill>
                <a:schemeClr val="tx1">
                  <a:lumMod val="75000"/>
                  <a:lumOff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4710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4E4E0D8-6CAB-41A1-8786-DB910A7D2D57}" type="slidenum">
              <a:rPr lang="fr-FR" altLang="fr-FR" smtClean="0"/>
              <a:pPr algn="r" fontAlgn="base">
                <a:spcBef>
                  <a:spcPct val="0"/>
                </a:spcBef>
                <a:spcAft>
                  <a:spcPct val="0"/>
                </a:spcAft>
                <a:defRPr/>
              </a:pPr>
              <a:t>24</a:t>
            </a:fld>
            <a:endParaRPr lang="fr-FR" altLang="fr-FR"/>
          </a:p>
        </p:txBody>
      </p:sp>
      <p:sp>
        <p:nvSpPr>
          <p:cNvPr id="47108"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47109"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cxnSp>
        <p:nvCxnSpPr>
          <p:cNvPr id="47110" name="Connecteur droit avec flèche 6"/>
          <p:cNvCxnSpPr>
            <a:cxnSpLocks noChangeShapeType="1"/>
            <a:endCxn id="16" idx="1"/>
          </p:cNvCxnSpPr>
          <p:nvPr/>
        </p:nvCxnSpPr>
        <p:spPr bwMode="auto">
          <a:xfrm>
            <a:off x="3692525" y="4816475"/>
            <a:ext cx="1247775"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a:stCxn id="20" idx="0"/>
            <a:endCxn id="12" idx="2"/>
          </p:cNvCxnSpPr>
          <p:nvPr/>
        </p:nvCxnSpPr>
        <p:spPr bwMode="auto">
          <a:xfrm flipV="1">
            <a:off x="2230438" y="2022226"/>
            <a:ext cx="0" cy="388534"/>
          </a:xfrm>
          <a:prstGeom prst="straightConnector1">
            <a:avLst/>
          </a:prstGeom>
          <a:noFill/>
          <a:ln w="38100">
            <a:gradFill flip="none" rotWithShape="1">
              <a:gsLst>
                <a:gs pos="0">
                  <a:schemeClr val="accent1">
                    <a:tint val="66000"/>
                    <a:satMod val="160000"/>
                  </a:schemeClr>
                </a:gs>
                <a:gs pos="100000">
                  <a:schemeClr val="accent3">
                    <a:lumMod val="75000"/>
                  </a:schemeClr>
                </a:gs>
                <a:gs pos="100000">
                  <a:schemeClr val="accent1">
                    <a:tint val="23500"/>
                    <a:satMod val="160000"/>
                  </a:schemeClr>
                </a:gs>
              </a:gsLst>
              <a:lin ang="5400000" scaled="1"/>
              <a:tileRect/>
            </a:gradFill>
            <a:round/>
            <a:headEnd type="arrow" w="med" len="me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a:stCxn id="13" idx="2"/>
            <a:endCxn id="16" idx="0"/>
          </p:cNvCxnSpPr>
          <p:nvPr/>
        </p:nvCxnSpPr>
        <p:spPr bwMode="auto">
          <a:xfrm>
            <a:off x="6804025" y="3902075"/>
            <a:ext cx="4763" cy="446088"/>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a:stCxn id="12" idx="3"/>
          </p:cNvCxnSpPr>
          <p:nvPr/>
        </p:nvCxnSpPr>
        <p:spPr bwMode="auto">
          <a:xfrm>
            <a:off x="3692525" y="1738313"/>
            <a:ext cx="1455738" cy="0"/>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2" name="Zone de texte 2"/>
          <p:cNvSpPr txBox="1">
            <a:spLocks noChangeArrowheads="1"/>
          </p:cNvSpPr>
          <p:nvPr/>
        </p:nvSpPr>
        <p:spPr bwMode="auto">
          <a:xfrm>
            <a:off x="1423988" y="1454150"/>
            <a:ext cx="2268537" cy="568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upright="1"/>
          <a:lstStyle/>
          <a:p>
            <a:pPr algn="ctr" fontAlgn="auto">
              <a:spcBef>
                <a:spcPts val="0"/>
              </a:spcBef>
              <a:spcAft>
                <a:spcPts val="0"/>
              </a:spcAft>
              <a:defRPr/>
            </a:pPr>
            <a:r>
              <a:rPr lang="en-US" sz="1600" b="1" dirty="0">
                <a:ea typeface="Calibri"/>
                <a:cs typeface="Times New Roman"/>
              </a:rPr>
              <a:t>Survey results</a:t>
            </a:r>
            <a:endParaRPr lang="fr-FR" sz="2800" b="1" dirty="0">
              <a:ea typeface="Calibri"/>
              <a:cs typeface="Times New Roman"/>
            </a:endParaRPr>
          </a:p>
        </p:txBody>
      </p:sp>
      <p:sp>
        <p:nvSpPr>
          <p:cNvPr id="13" name="Zone de texte 2"/>
          <p:cNvSpPr txBox="1">
            <a:spLocks noChangeArrowheads="1"/>
          </p:cNvSpPr>
          <p:nvPr/>
        </p:nvSpPr>
        <p:spPr bwMode="auto">
          <a:xfrm>
            <a:off x="5148263" y="3438525"/>
            <a:ext cx="3311525" cy="46355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en-US" sz="1200" b="1" dirty="0">
                <a:ea typeface="Calibri"/>
                <a:cs typeface="Times New Roman"/>
              </a:rPr>
              <a:t>Sectorial Production targets, Added Value (GDP)</a:t>
            </a:r>
            <a:endParaRPr lang="fr-FR" sz="2000" b="1" dirty="0">
              <a:ea typeface="Calibri"/>
              <a:cs typeface="Times New Roman"/>
            </a:endParaRPr>
          </a:p>
        </p:txBody>
      </p:sp>
      <p:cxnSp>
        <p:nvCxnSpPr>
          <p:cNvPr id="14" name="Connecteur droit avec flèche 13"/>
          <p:cNvCxnSpPr>
            <a:cxnSpLocks noChangeShapeType="1"/>
            <a:endCxn id="47117" idx="0"/>
          </p:cNvCxnSpPr>
          <p:nvPr/>
        </p:nvCxnSpPr>
        <p:spPr bwMode="auto">
          <a:xfrm flipH="1">
            <a:off x="6804025" y="1958975"/>
            <a:ext cx="0" cy="431800"/>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47117" name="Zone de texte 2"/>
          <p:cNvSpPr txBox="1">
            <a:spLocks noChangeArrowheads="1"/>
          </p:cNvSpPr>
          <p:nvPr/>
        </p:nvSpPr>
        <p:spPr bwMode="auto">
          <a:xfrm>
            <a:off x="5148263" y="2390775"/>
            <a:ext cx="3311525" cy="58737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spcAft>
                <a:spcPts val="1000"/>
              </a:spcAft>
              <a:buFontTx/>
              <a:buNone/>
            </a:pPr>
            <a:r>
              <a:rPr lang="fr-FR" altLang="fr-FR" sz="1600" b="1">
                <a:ea typeface="Calibri" pitchFamily="34" charset="0"/>
                <a:cs typeface="Times New Roman" pitchFamily="18" charset="0"/>
              </a:rPr>
              <a:t>Input-Output Analysis</a:t>
            </a:r>
            <a:endParaRPr lang="fr-FR" altLang="fr-FR" sz="2800" b="1">
              <a:ea typeface="Calibri" pitchFamily="34" charset="0"/>
              <a:cs typeface="Times New Roman" pitchFamily="18" charset="0"/>
            </a:endParaRPr>
          </a:p>
        </p:txBody>
      </p:sp>
      <p:sp>
        <p:nvSpPr>
          <p:cNvPr id="16" name="Zone de texte 2"/>
          <p:cNvSpPr txBox="1">
            <a:spLocks noChangeArrowheads="1"/>
          </p:cNvSpPr>
          <p:nvPr/>
        </p:nvSpPr>
        <p:spPr bwMode="auto">
          <a:xfrm>
            <a:off x="4940300" y="4348163"/>
            <a:ext cx="3735388" cy="935037"/>
          </a:xfrm>
          <a:prstGeom prst="rect">
            <a:avLst/>
          </a:prstGeom>
          <a:ln w="34925" cmpd="thickThin">
            <a:headEnd/>
            <a:tailEnd/>
          </a:ln>
          <a:extLst/>
        </p:spPr>
        <p:style>
          <a:lnRef idx="2">
            <a:schemeClr val="accent4"/>
          </a:lnRef>
          <a:fillRef idx="1">
            <a:schemeClr val="lt1"/>
          </a:fillRef>
          <a:effectRef idx="0">
            <a:schemeClr val="accent4"/>
          </a:effectRef>
          <a:fontRef idx="minor">
            <a:schemeClr val="dk1"/>
          </a:fontRef>
        </p:style>
        <p:txBody>
          <a:bodyPr upright="1"/>
          <a:lstStyle/>
          <a:p>
            <a:pPr algn="ctr" fontAlgn="auto">
              <a:lnSpc>
                <a:spcPct val="115000"/>
              </a:lnSpc>
              <a:spcBef>
                <a:spcPts val="0"/>
              </a:spcBef>
              <a:spcAft>
                <a:spcPts val="1000"/>
              </a:spcAft>
              <a:defRPr/>
            </a:pPr>
            <a:r>
              <a:rPr lang="en-US" sz="1600" b="1" dirty="0">
                <a:ea typeface="Calibri"/>
                <a:cs typeface="Times New Roman"/>
              </a:rPr>
              <a:t>Output</a:t>
            </a:r>
            <a:endParaRPr lang="en-US" sz="1400" b="1" dirty="0">
              <a:ea typeface="Calibri"/>
              <a:cs typeface="Times New Roman"/>
            </a:endParaRPr>
          </a:p>
          <a:p>
            <a:pPr algn="ctr" fontAlgn="auto">
              <a:lnSpc>
                <a:spcPct val="115000"/>
              </a:lnSpc>
              <a:spcBef>
                <a:spcPts val="0"/>
              </a:spcBef>
              <a:spcAft>
                <a:spcPts val="1000"/>
              </a:spcAft>
              <a:defRPr/>
            </a:pPr>
            <a:r>
              <a:rPr lang="en-US" sz="1200" dirty="0">
                <a:ea typeface="Calibri"/>
                <a:cs typeface="Times New Roman"/>
              </a:rPr>
              <a:t>Energy Consumption, GHG Emissions, Employment, Poverty,   Government budget balance, public debt…</a:t>
            </a:r>
            <a:endParaRPr lang="fr-FR" sz="2000" dirty="0">
              <a:ea typeface="Calibri"/>
              <a:cs typeface="Times New Roman"/>
            </a:endParaRPr>
          </a:p>
        </p:txBody>
      </p:sp>
      <p:cxnSp>
        <p:nvCxnSpPr>
          <p:cNvPr id="17" name="Connecteur droit avec flèche 16"/>
          <p:cNvCxnSpPr>
            <a:cxnSpLocks noChangeShapeType="1"/>
            <a:stCxn id="47117" idx="2"/>
            <a:endCxn id="13" idx="0"/>
          </p:cNvCxnSpPr>
          <p:nvPr/>
        </p:nvCxnSpPr>
        <p:spPr bwMode="auto">
          <a:xfrm>
            <a:off x="6804025" y="2978150"/>
            <a:ext cx="0" cy="460375"/>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9" name="Zone de texte 8"/>
          <p:cNvSpPr txBox="1">
            <a:spLocks noChangeArrowheads="1"/>
          </p:cNvSpPr>
          <p:nvPr/>
        </p:nvSpPr>
        <p:spPr bwMode="auto">
          <a:xfrm>
            <a:off x="5148065" y="1518272"/>
            <a:ext cx="3312368" cy="440218"/>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upright="1"/>
          <a:lstStyle>
            <a:defPPr>
              <a:defRPr lang="fr-FR"/>
            </a:defPPr>
            <a:lvl1pPr algn="ctr">
              <a:lnSpc>
                <a:spcPct val="115000"/>
              </a:lnSpc>
              <a:spcAft>
                <a:spcPts val="1000"/>
              </a:spcAft>
              <a:defRPr sz="1200" b="1">
                <a:solidFill>
                  <a:schemeClr val="tx1"/>
                </a:solidFill>
                <a:effectLst/>
                <a:ea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defRPr/>
            </a:pPr>
            <a:r>
              <a:rPr lang="fr-FR" sz="1600" dirty="0">
                <a:latin typeface="+mn-lt"/>
              </a:rPr>
              <a:t>Scenarios for </a:t>
            </a:r>
            <a:r>
              <a:rPr lang="fr-FR" sz="1600" dirty="0" err="1">
                <a:latin typeface="+mn-lt"/>
              </a:rPr>
              <a:t>Sectorial</a:t>
            </a:r>
            <a:r>
              <a:rPr lang="fr-FR" sz="1600" dirty="0">
                <a:latin typeface="+mn-lt"/>
              </a:rPr>
              <a:t> </a:t>
            </a:r>
            <a:r>
              <a:rPr lang="fr-FR" sz="1600" dirty="0" err="1">
                <a:latin typeface="+mn-lt"/>
              </a:rPr>
              <a:t>Demand</a:t>
            </a:r>
            <a:endParaRPr lang="fr-FR" sz="1600" dirty="0">
              <a:latin typeface="+mn-lt"/>
            </a:endParaRPr>
          </a:p>
        </p:txBody>
      </p:sp>
      <p:sp>
        <p:nvSpPr>
          <p:cNvPr id="20" name="Zone de texte 2"/>
          <p:cNvSpPr txBox="1">
            <a:spLocks noChangeArrowheads="1"/>
          </p:cNvSpPr>
          <p:nvPr/>
        </p:nvSpPr>
        <p:spPr bwMode="auto">
          <a:xfrm>
            <a:off x="1423988" y="2411413"/>
            <a:ext cx="2268537" cy="3148012"/>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upright="1"/>
          <a:lstStyle/>
          <a:p>
            <a:pPr algn="ctr" fontAlgn="auto">
              <a:lnSpc>
                <a:spcPct val="115000"/>
              </a:lnSpc>
              <a:spcBef>
                <a:spcPts val="0"/>
              </a:spcBef>
              <a:spcAft>
                <a:spcPts val="1000"/>
              </a:spcAft>
              <a:defRPr/>
            </a:pPr>
            <a:r>
              <a:rPr lang="en-US" sz="1600" b="1" i="1" dirty="0">
                <a:ea typeface="Calibri"/>
                <a:cs typeface="Times New Roman"/>
              </a:rPr>
              <a:t>Degrowth proposals </a:t>
            </a:r>
          </a:p>
          <a:p>
            <a:pPr fontAlgn="auto">
              <a:lnSpc>
                <a:spcPct val="115000"/>
              </a:lnSpc>
              <a:spcBef>
                <a:spcPts val="0"/>
              </a:spcBef>
              <a:spcAft>
                <a:spcPts val="1000"/>
              </a:spcAft>
              <a:defRPr/>
            </a:pPr>
            <a:r>
              <a:rPr lang="en-US" sz="1400" dirty="0">
                <a:ea typeface="Calibri"/>
                <a:cs typeface="Times New Roman"/>
              </a:rPr>
              <a:t>(e.g.: frugality, “</a:t>
            </a:r>
            <a:r>
              <a:rPr lang="en-US" sz="1400" dirty="0" err="1">
                <a:ea typeface="Calibri"/>
                <a:cs typeface="Times New Roman"/>
              </a:rPr>
              <a:t>commoning</a:t>
            </a:r>
            <a:r>
              <a:rPr lang="en-US" sz="1400" dirty="0">
                <a:ea typeface="Calibri"/>
                <a:cs typeface="Times New Roman"/>
              </a:rPr>
              <a:t>” and sharing (cars, equipment, etc.), repairing, reusing, recycling –durability of goods-, fiscal policy and redistribution, Working time policy, re-localization, small scale farming and agroecology, not-for-profit organizations, etc.)</a:t>
            </a:r>
            <a:endParaRPr lang="fr-FR" sz="2400" dirty="0">
              <a:ea typeface="Calibri"/>
              <a:cs typeface="Times New Roman"/>
            </a:endParaRPr>
          </a:p>
          <a:p>
            <a:pPr fontAlgn="auto">
              <a:lnSpc>
                <a:spcPct val="115000"/>
              </a:lnSpc>
              <a:spcBef>
                <a:spcPts val="0"/>
              </a:spcBef>
              <a:spcAft>
                <a:spcPts val="1000"/>
              </a:spcAft>
              <a:defRPr/>
            </a:pPr>
            <a:r>
              <a:rPr lang="en-US" sz="1200" dirty="0">
                <a:latin typeface="Times New Roman"/>
                <a:ea typeface="Calibri"/>
                <a:cs typeface="Times New Roman"/>
              </a:rPr>
              <a:t> </a:t>
            </a:r>
            <a:endParaRPr lang="fr-FR" sz="2000" dirty="0">
              <a:ea typeface="Calibri"/>
              <a:cs typeface="Times New Roman"/>
            </a:endParaRPr>
          </a:p>
        </p:txBody>
      </p:sp>
      <p:cxnSp>
        <p:nvCxnSpPr>
          <p:cNvPr id="47124" name="Connecteur droit avec flèche 47"/>
          <p:cNvCxnSpPr>
            <a:cxnSpLocks noChangeShapeType="1"/>
            <a:endCxn id="47117" idx="1"/>
          </p:cNvCxnSpPr>
          <p:nvPr/>
        </p:nvCxnSpPr>
        <p:spPr bwMode="auto">
          <a:xfrm>
            <a:off x="3692525" y="2684463"/>
            <a:ext cx="1455738"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sp>
        <p:nvSpPr>
          <p:cNvPr id="136" name="Rectangle 135"/>
          <p:cNvSpPr/>
          <p:nvPr/>
        </p:nvSpPr>
        <p:spPr>
          <a:xfrm>
            <a:off x="4643438" y="1309688"/>
            <a:ext cx="4249737" cy="4249737"/>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4813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CE59A887-2D3F-4C5D-9BB5-F26B703AC977}" type="slidenum">
              <a:rPr lang="fr-FR" altLang="fr-FR" smtClean="0"/>
              <a:pPr algn="r" fontAlgn="base">
                <a:spcBef>
                  <a:spcPct val="0"/>
                </a:spcBef>
                <a:spcAft>
                  <a:spcPct val="0"/>
                </a:spcAft>
                <a:defRPr/>
              </a:pPr>
              <a:t>25</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(1/7)  </a:t>
            </a:r>
          </a:p>
        </p:txBody>
      </p:sp>
      <p:sp>
        <p:nvSpPr>
          <p:cNvPr id="48133"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547664" y="908720"/>
            <a:ext cx="6480720" cy="4496744"/>
          </a:xfrm>
          <a:prstGeom prst="rect">
            <a:avLst/>
          </a:prstGeom>
          <a:blipFill rotWithShape="1">
            <a:blip r:embed="rId3"/>
            <a:stretch>
              <a:fillRect l="-847" t="-678"/>
            </a:stretch>
          </a:blipFill>
        </p:spPr>
        <p:txBody>
          <a:bodyPr/>
          <a:lstStyle/>
          <a:p>
            <a:pPr>
              <a:defRPr/>
            </a:pPr>
            <a:r>
              <a:rPr lang="fr-F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1">
                                            <p:txEl>
                                              <p:charRg st="2" end="2"/>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500" fill="hold"/>
                                        <p:tgtEl>
                                          <p:spTgt spid="21">
                                            <p:txEl>
                                              <p:char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49155"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44937C6E-3BEC-475D-8F16-92B3B380B59F}" type="slidenum">
              <a:rPr lang="fr-FR" altLang="fr-FR" smtClean="0"/>
              <a:pPr algn="r" fontAlgn="base">
                <a:spcBef>
                  <a:spcPct val="0"/>
                </a:spcBef>
                <a:spcAft>
                  <a:spcPct val="0"/>
                </a:spcAft>
                <a:defRPr/>
              </a:pPr>
              <a:t>26</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(2/7)    </a:t>
            </a:r>
          </a:p>
        </p:txBody>
      </p:sp>
      <p:sp>
        <p:nvSpPr>
          <p:cNvPr id="4915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49158"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187624" y="908720"/>
            <a:ext cx="5904656" cy="3451201"/>
          </a:xfrm>
          <a:prstGeom prst="rect">
            <a:avLst/>
          </a:prstGeom>
          <a:blipFill rotWithShape="1">
            <a:blip r:embed="rId3"/>
            <a:stretch>
              <a:fillRect l="-930"/>
            </a:stretch>
          </a:blipFill>
        </p:spPr>
        <p:txBody>
          <a:bodyPr/>
          <a:lstStyle/>
          <a:p>
            <a:pPr>
              <a:defRPr/>
            </a:pPr>
            <a:r>
              <a:rPr lang="fr-FR">
                <a:noFill/>
              </a:rPr>
              <a:t> </a:t>
            </a:r>
          </a:p>
        </p:txBody>
      </p:sp>
      <p:graphicFrame>
        <p:nvGraphicFramePr>
          <p:cNvPr id="22" name="Tableau 21"/>
          <p:cNvGraphicFramePr>
            <a:graphicFrameLocks noGrp="1"/>
          </p:cNvGraphicFramePr>
          <p:nvPr/>
        </p:nvGraphicFramePr>
        <p:xfrm>
          <a:off x="1331913" y="2527300"/>
          <a:ext cx="5149847" cy="457200"/>
        </p:xfrm>
        <a:graphic>
          <a:graphicData uri="http://schemas.openxmlformats.org/drawingml/2006/table">
            <a:tbl>
              <a:tblPr firstRow="1" bandRow="1">
                <a:tableStyleId>{5C22544A-7EE6-4342-B048-85BDC9FD1C3A}</a:tableStyleId>
              </a:tblPr>
              <a:tblGrid>
                <a:gridCol w="326200">
                  <a:extLst>
                    <a:ext uri="{9D8B030D-6E8A-4147-A177-3AD203B41FA5}">
                      <a16:colId xmlns:a16="http://schemas.microsoft.com/office/drawing/2014/main" val="20000"/>
                    </a:ext>
                  </a:extLst>
                </a:gridCol>
                <a:gridCol w="359974">
                  <a:extLst>
                    <a:ext uri="{9D8B030D-6E8A-4147-A177-3AD203B41FA5}">
                      <a16:colId xmlns:a16="http://schemas.microsoft.com/office/drawing/2014/main" val="20001"/>
                    </a:ext>
                  </a:extLst>
                </a:gridCol>
                <a:gridCol w="431969">
                  <a:extLst>
                    <a:ext uri="{9D8B030D-6E8A-4147-A177-3AD203B41FA5}">
                      <a16:colId xmlns:a16="http://schemas.microsoft.com/office/drawing/2014/main" val="20002"/>
                    </a:ext>
                  </a:extLst>
                </a:gridCol>
                <a:gridCol w="466426">
                  <a:extLst>
                    <a:ext uri="{9D8B030D-6E8A-4147-A177-3AD203B41FA5}">
                      <a16:colId xmlns:a16="http://schemas.microsoft.com/office/drawing/2014/main" val="20003"/>
                    </a:ext>
                  </a:extLst>
                </a:gridCol>
                <a:gridCol w="396142">
                  <a:extLst>
                    <a:ext uri="{9D8B030D-6E8A-4147-A177-3AD203B41FA5}">
                      <a16:colId xmlns:a16="http://schemas.microsoft.com/office/drawing/2014/main" val="20004"/>
                    </a:ext>
                  </a:extLst>
                </a:gridCol>
                <a:gridCol w="396142">
                  <a:extLst>
                    <a:ext uri="{9D8B030D-6E8A-4147-A177-3AD203B41FA5}">
                      <a16:colId xmlns:a16="http://schemas.microsoft.com/office/drawing/2014/main" val="20005"/>
                    </a:ext>
                  </a:extLst>
                </a:gridCol>
                <a:gridCol w="396142">
                  <a:extLst>
                    <a:ext uri="{9D8B030D-6E8A-4147-A177-3AD203B41FA5}">
                      <a16:colId xmlns:a16="http://schemas.microsoft.com/office/drawing/2014/main" val="20006"/>
                    </a:ext>
                  </a:extLst>
                </a:gridCol>
                <a:gridCol w="396142">
                  <a:extLst>
                    <a:ext uri="{9D8B030D-6E8A-4147-A177-3AD203B41FA5}">
                      <a16:colId xmlns:a16="http://schemas.microsoft.com/office/drawing/2014/main" val="20007"/>
                    </a:ext>
                  </a:extLst>
                </a:gridCol>
                <a:gridCol w="396142">
                  <a:extLst>
                    <a:ext uri="{9D8B030D-6E8A-4147-A177-3AD203B41FA5}">
                      <a16:colId xmlns:a16="http://schemas.microsoft.com/office/drawing/2014/main" val="20008"/>
                    </a:ext>
                  </a:extLst>
                </a:gridCol>
                <a:gridCol w="396142">
                  <a:extLst>
                    <a:ext uri="{9D8B030D-6E8A-4147-A177-3AD203B41FA5}">
                      <a16:colId xmlns:a16="http://schemas.microsoft.com/office/drawing/2014/main" val="20009"/>
                    </a:ext>
                  </a:extLst>
                </a:gridCol>
                <a:gridCol w="396142">
                  <a:extLst>
                    <a:ext uri="{9D8B030D-6E8A-4147-A177-3AD203B41FA5}">
                      <a16:colId xmlns:a16="http://schemas.microsoft.com/office/drawing/2014/main" val="20010"/>
                    </a:ext>
                  </a:extLst>
                </a:gridCol>
                <a:gridCol w="396142">
                  <a:extLst>
                    <a:ext uri="{9D8B030D-6E8A-4147-A177-3AD203B41FA5}">
                      <a16:colId xmlns:a16="http://schemas.microsoft.com/office/drawing/2014/main" val="20011"/>
                    </a:ext>
                  </a:extLst>
                </a:gridCol>
                <a:gridCol w="396142">
                  <a:extLst>
                    <a:ext uri="{9D8B030D-6E8A-4147-A177-3AD203B41FA5}">
                      <a16:colId xmlns:a16="http://schemas.microsoft.com/office/drawing/2014/main" val="20012"/>
                    </a:ext>
                  </a:extLst>
                </a:gridCol>
              </a:tblGrid>
              <a:tr h="288032">
                <a:tc>
                  <a:txBody>
                    <a:bodyPr/>
                    <a:lstStyle/>
                    <a:p>
                      <a:r>
                        <a:rPr lang="fr-FR" sz="1200" dirty="0"/>
                        <a:t>0-2</a:t>
                      </a:r>
                    </a:p>
                  </a:txBody>
                  <a:tcPr marL="91423" marR="91423">
                    <a:solidFill>
                      <a:schemeClr val="bg2">
                        <a:lumMod val="75000"/>
                      </a:schemeClr>
                    </a:solidFill>
                  </a:tcPr>
                </a:tc>
                <a:tc>
                  <a:txBody>
                    <a:bodyPr/>
                    <a:lstStyle/>
                    <a:p>
                      <a:r>
                        <a:rPr lang="fr-FR" sz="1200" dirty="0"/>
                        <a:t>3-10</a:t>
                      </a:r>
                    </a:p>
                  </a:txBody>
                  <a:tcPr marL="91423" marR="91423">
                    <a:solidFill>
                      <a:schemeClr val="bg2">
                        <a:lumMod val="75000"/>
                      </a:schemeClr>
                    </a:solidFill>
                  </a:tcPr>
                </a:tc>
                <a:tc>
                  <a:txBody>
                    <a:bodyPr/>
                    <a:lstStyle/>
                    <a:p>
                      <a:r>
                        <a:rPr lang="fr-FR" sz="1200" dirty="0"/>
                        <a:t>11-14</a:t>
                      </a:r>
                    </a:p>
                  </a:txBody>
                  <a:tcPr marL="91423" marR="91423">
                    <a:solidFill>
                      <a:schemeClr val="bg2">
                        <a:lumMod val="75000"/>
                      </a:schemeClr>
                    </a:solidFill>
                  </a:tcPr>
                </a:tc>
                <a:tc>
                  <a:txBody>
                    <a:bodyPr/>
                    <a:lstStyle/>
                    <a:p>
                      <a:r>
                        <a:rPr lang="fr-FR" sz="1200" dirty="0"/>
                        <a:t>15-17</a:t>
                      </a:r>
                    </a:p>
                  </a:txBody>
                  <a:tcPr marL="91423" marR="91423">
                    <a:solidFill>
                      <a:schemeClr val="bg2">
                        <a:lumMod val="75000"/>
                      </a:schemeClr>
                    </a:solidFill>
                  </a:tcPr>
                </a:tc>
                <a:tc>
                  <a:txBody>
                    <a:bodyPr/>
                    <a:lstStyle/>
                    <a:p>
                      <a:r>
                        <a:rPr lang="fr-FR" sz="1200" dirty="0"/>
                        <a:t>18-24</a:t>
                      </a:r>
                    </a:p>
                  </a:txBody>
                  <a:tcPr marL="91423" marR="91423">
                    <a:solidFill>
                      <a:schemeClr val="bg2">
                        <a:lumMod val="75000"/>
                      </a:schemeClr>
                    </a:solidFill>
                  </a:tcPr>
                </a:tc>
                <a:tc>
                  <a:txBody>
                    <a:bodyPr/>
                    <a:lstStyle/>
                    <a:p>
                      <a:r>
                        <a:rPr lang="fr-FR" sz="1200" dirty="0"/>
                        <a:t>25-29</a:t>
                      </a:r>
                    </a:p>
                  </a:txBody>
                  <a:tcPr marL="91423" marR="91423">
                    <a:solidFill>
                      <a:schemeClr val="bg2">
                        <a:lumMod val="75000"/>
                      </a:schemeClr>
                    </a:solidFill>
                  </a:tcPr>
                </a:tc>
                <a:tc>
                  <a:txBody>
                    <a:bodyPr/>
                    <a:lstStyle/>
                    <a:p>
                      <a:r>
                        <a:rPr lang="fr-FR" sz="1200" dirty="0"/>
                        <a:t>39-49</a:t>
                      </a:r>
                    </a:p>
                  </a:txBody>
                  <a:tcPr marL="91423" marR="91423">
                    <a:solidFill>
                      <a:schemeClr val="bg2">
                        <a:lumMod val="75000"/>
                      </a:schemeClr>
                    </a:solidFill>
                  </a:tcPr>
                </a:tc>
                <a:tc>
                  <a:txBody>
                    <a:bodyPr/>
                    <a:lstStyle/>
                    <a:p>
                      <a:r>
                        <a:rPr lang="fr-FR" sz="1200" dirty="0"/>
                        <a:t>50-54</a:t>
                      </a:r>
                    </a:p>
                  </a:txBody>
                  <a:tcPr marL="91423" marR="91423">
                    <a:solidFill>
                      <a:schemeClr val="bg2">
                        <a:lumMod val="75000"/>
                      </a:schemeClr>
                    </a:solidFill>
                  </a:tcPr>
                </a:tc>
                <a:tc>
                  <a:txBody>
                    <a:bodyPr/>
                    <a:lstStyle/>
                    <a:p>
                      <a:r>
                        <a:rPr lang="fr-FR" sz="1200" dirty="0"/>
                        <a:t>55-59</a:t>
                      </a:r>
                    </a:p>
                  </a:txBody>
                  <a:tcPr marL="91423" marR="91423">
                    <a:solidFill>
                      <a:schemeClr val="bg2">
                        <a:lumMod val="75000"/>
                      </a:schemeClr>
                    </a:solidFill>
                  </a:tcPr>
                </a:tc>
                <a:tc>
                  <a:txBody>
                    <a:bodyPr/>
                    <a:lstStyle/>
                    <a:p>
                      <a:r>
                        <a:rPr lang="fr-FR" sz="1200" dirty="0"/>
                        <a:t>60-64</a:t>
                      </a:r>
                    </a:p>
                  </a:txBody>
                  <a:tcPr marL="91423" marR="91423">
                    <a:solidFill>
                      <a:schemeClr val="bg2">
                        <a:lumMod val="75000"/>
                      </a:schemeClr>
                    </a:solidFill>
                  </a:tcPr>
                </a:tc>
                <a:tc>
                  <a:txBody>
                    <a:bodyPr/>
                    <a:lstStyle/>
                    <a:p>
                      <a:r>
                        <a:rPr lang="fr-FR" sz="1200" dirty="0"/>
                        <a:t>65-74</a:t>
                      </a:r>
                    </a:p>
                  </a:txBody>
                  <a:tcPr marL="91423" marR="91423">
                    <a:solidFill>
                      <a:schemeClr val="bg2">
                        <a:lumMod val="75000"/>
                      </a:schemeClr>
                    </a:solidFill>
                  </a:tcPr>
                </a:tc>
                <a:tc>
                  <a:txBody>
                    <a:bodyPr/>
                    <a:lstStyle/>
                    <a:p>
                      <a:r>
                        <a:rPr lang="fr-FR" sz="1200" dirty="0"/>
                        <a:t>75-84</a:t>
                      </a:r>
                    </a:p>
                  </a:txBody>
                  <a:tcPr marL="91423" marR="91423">
                    <a:solidFill>
                      <a:schemeClr val="bg2">
                        <a:lumMod val="75000"/>
                      </a:schemeClr>
                    </a:solidFill>
                  </a:tcPr>
                </a:tc>
                <a:tc>
                  <a:txBody>
                    <a:bodyPr/>
                    <a:lstStyle/>
                    <a:p>
                      <a:r>
                        <a:rPr lang="fr-FR" sz="1200" dirty="0"/>
                        <a:t>85 &amp;+</a:t>
                      </a:r>
                    </a:p>
                  </a:txBody>
                  <a:tcPr marL="91423" marR="91423">
                    <a:solidFill>
                      <a:schemeClr val="bg2">
                        <a:lumMod val="75000"/>
                      </a:schemeClr>
                    </a:solidFill>
                  </a:tcPr>
                </a:tc>
                <a:extLst>
                  <a:ext uri="{0D108BD9-81ED-4DB2-BD59-A6C34878D82A}">
                    <a16:rowId xmlns:a16="http://schemas.microsoft.com/office/drawing/2014/main" val="10000"/>
                  </a:ext>
                </a:extLst>
              </a:tr>
            </a:tbl>
          </a:graphicData>
        </a:graphic>
      </p:graphicFrame>
      <p:graphicFrame>
        <p:nvGraphicFramePr>
          <p:cNvPr id="23" name="Tableau 22"/>
          <p:cNvGraphicFramePr>
            <a:graphicFrameLocks noGrp="1"/>
          </p:cNvGraphicFramePr>
          <p:nvPr/>
        </p:nvGraphicFramePr>
        <p:xfrm>
          <a:off x="1704975" y="3500438"/>
          <a:ext cx="6467476" cy="2854326"/>
        </p:xfrm>
        <a:graphic>
          <a:graphicData uri="http://schemas.openxmlformats.org/drawingml/2006/table">
            <a:tbl>
              <a:tblPr firstRow="1" bandRow="1">
                <a:tableStyleId>{5C22544A-7EE6-4342-B048-85BDC9FD1C3A}</a:tableStyleId>
              </a:tblPr>
              <a:tblGrid>
                <a:gridCol w="1043229">
                  <a:extLst>
                    <a:ext uri="{9D8B030D-6E8A-4147-A177-3AD203B41FA5}">
                      <a16:colId xmlns:a16="http://schemas.microsoft.com/office/drawing/2014/main" val="20000"/>
                    </a:ext>
                  </a:extLst>
                </a:gridCol>
                <a:gridCol w="1031523">
                  <a:extLst>
                    <a:ext uri="{9D8B030D-6E8A-4147-A177-3AD203B41FA5}">
                      <a16:colId xmlns:a16="http://schemas.microsoft.com/office/drawing/2014/main" val="20001"/>
                    </a:ext>
                  </a:extLst>
                </a:gridCol>
                <a:gridCol w="1497579">
                  <a:extLst>
                    <a:ext uri="{9D8B030D-6E8A-4147-A177-3AD203B41FA5}">
                      <a16:colId xmlns:a16="http://schemas.microsoft.com/office/drawing/2014/main" val="20002"/>
                    </a:ext>
                  </a:extLst>
                </a:gridCol>
                <a:gridCol w="1296503">
                  <a:extLst>
                    <a:ext uri="{9D8B030D-6E8A-4147-A177-3AD203B41FA5}">
                      <a16:colId xmlns:a16="http://schemas.microsoft.com/office/drawing/2014/main" val="20003"/>
                    </a:ext>
                  </a:extLst>
                </a:gridCol>
                <a:gridCol w="1598642">
                  <a:extLst>
                    <a:ext uri="{9D8B030D-6E8A-4147-A177-3AD203B41FA5}">
                      <a16:colId xmlns:a16="http://schemas.microsoft.com/office/drawing/2014/main" val="20004"/>
                    </a:ext>
                  </a:extLst>
                </a:gridCol>
              </a:tblGrid>
              <a:tr h="474256">
                <a:tc>
                  <a:txBody>
                    <a:bodyPr/>
                    <a:lstStyle/>
                    <a:p>
                      <a:r>
                        <a:rPr lang="fr-FR" sz="1200" dirty="0" err="1"/>
                        <a:t>Demography</a:t>
                      </a:r>
                      <a:endParaRPr lang="fr-FR" sz="1200" dirty="0"/>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Immigration</a:t>
                      </a:r>
                    </a:p>
                    <a:p>
                      <a:endParaRPr lang="fr-FR" sz="1200" dirty="0"/>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FR" sz="1200" dirty="0"/>
                        <a:t>LOW</a:t>
                      </a:r>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FR" sz="1200" dirty="0"/>
                        <a:t>MEDIUM</a:t>
                      </a:r>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FR" sz="1200" dirty="0"/>
                        <a:t>HIGH</a:t>
                      </a:r>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804103">
                <a:tc gridSpan="2">
                  <a:txBody>
                    <a:bodyPr/>
                    <a:lstStyle/>
                    <a:p>
                      <a:pPr algn="ctr"/>
                      <a:r>
                        <a:rPr lang="fr-FR" sz="1200" b="1" dirty="0">
                          <a:solidFill>
                            <a:schemeClr val="accent1">
                              <a:lumMod val="20000"/>
                              <a:lumOff val="80000"/>
                            </a:schemeClr>
                          </a:solidFill>
                        </a:rPr>
                        <a:t>LOW</a:t>
                      </a:r>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fr-FR"/>
                    </a:p>
                  </a:txBody>
                  <a:tcPr/>
                </a:tc>
                <a:tc>
                  <a:txBody>
                    <a:bodyPr/>
                    <a:lstStyle/>
                    <a:p>
                      <a:endParaRPr lang="fr-FR" sz="1200" dirty="0"/>
                    </a:p>
                  </a:txBody>
                  <a:tcPr marL="91445" marR="91445" marT="45732" marB="4573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fr-FR" sz="1200" dirty="0"/>
                    </a:p>
                  </a:txBody>
                  <a:tcPr marL="91445" marR="91445" marT="45732" marB="45732">
                    <a:lnT w="12700" cap="flat" cmpd="sng" algn="ctr">
                      <a:solidFill>
                        <a:schemeClr val="tx1"/>
                      </a:solidFill>
                      <a:prstDash val="solid"/>
                      <a:round/>
                      <a:headEnd type="none" w="med" len="med"/>
                      <a:tailEnd type="none" w="med" len="med"/>
                    </a:lnT>
                  </a:tcPr>
                </a:tc>
                <a:tc>
                  <a:txBody>
                    <a:bodyPr/>
                    <a:lstStyle/>
                    <a:p>
                      <a:endParaRPr lang="fr-FR" sz="1200" dirty="0"/>
                    </a:p>
                  </a:txBody>
                  <a:tcPr marL="91445" marR="91445" marT="45732" marB="45732">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40712">
                <a:tc gridSpan="2">
                  <a:txBody>
                    <a:bodyPr/>
                    <a:lstStyle/>
                    <a:p>
                      <a:pPr algn="ctr"/>
                      <a:r>
                        <a:rPr lang="fr-FR" sz="1200" b="1" dirty="0">
                          <a:solidFill>
                            <a:schemeClr val="accent1">
                              <a:lumMod val="20000"/>
                              <a:lumOff val="80000"/>
                            </a:schemeClr>
                          </a:solidFill>
                        </a:rPr>
                        <a:t>MEDIUM</a:t>
                      </a:r>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fr-FR"/>
                    </a:p>
                  </a:txBody>
                  <a:tcPr/>
                </a:tc>
                <a:tc>
                  <a:txBody>
                    <a:bodyPr/>
                    <a:lstStyle/>
                    <a:p>
                      <a:endParaRPr lang="fr-FR" sz="1200"/>
                    </a:p>
                  </a:txBody>
                  <a:tcPr marL="91445" marR="91445" marT="45732" marB="45732">
                    <a:lnL w="12700" cap="flat" cmpd="sng" algn="ctr">
                      <a:solidFill>
                        <a:schemeClr val="tx1"/>
                      </a:solidFill>
                      <a:prstDash val="solid"/>
                      <a:round/>
                      <a:headEnd type="none" w="med" len="med"/>
                      <a:tailEnd type="none" w="med" len="med"/>
                    </a:lnL>
                  </a:tcPr>
                </a:tc>
                <a:tc>
                  <a:txBody>
                    <a:bodyPr/>
                    <a:lstStyle/>
                    <a:p>
                      <a:endParaRPr lang="fr-FR" sz="1200"/>
                    </a:p>
                  </a:txBody>
                  <a:tcPr marL="91445" marR="91445" marT="45732" marB="45732"/>
                </a:tc>
                <a:tc>
                  <a:txBody>
                    <a:bodyPr/>
                    <a:lstStyle/>
                    <a:p>
                      <a:endParaRPr lang="fr-FR" sz="1200" dirty="0"/>
                    </a:p>
                  </a:txBody>
                  <a:tcPr marL="91445" marR="91445" marT="45732" marB="45732"/>
                </a:tc>
                <a:extLst>
                  <a:ext uri="{0D108BD9-81ED-4DB2-BD59-A6C34878D82A}">
                    <a16:rowId xmlns:a16="http://schemas.microsoft.com/office/drawing/2014/main" val="10002"/>
                  </a:ext>
                </a:extLst>
              </a:tr>
              <a:tr h="735255">
                <a:tc gridSpan="2">
                  <a:txBody>
                    <a:bodyPr/>
                    <a:lstStyle/>
                    <a:p>
                      <a:pPr algn="ctr"/>
                      <a:r>
                        <a:rPr lang="fr-FR" sz="1200" b="1" dirty="0">
                          <a:solidFill>
                            <a:schemeClr val="accent1">
                              <a:lumMod val="20000"/>
                              <a:lumOff val="80000"/>
                            </a:schemeClr>
                          </a:solidFill>
                        </a:rPr>
                        <a:t>HIGH</a:t>
                      </a:r>
                    </a:p>
                  </a:txBody>
                  <a:tcPr marL="91445" marR="91445"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fr-FR"/>
                    </a:p>
                  </a:txBody>
                  <a:tcPr/>
                </a:tc>
                <a:tc>
                  <a:txBody>
                    <a:bodyPr/>
                    <a:lstStyle/>
                    <a:p>
                      <a:endParaRPr lang="fr-FR" sz="1200"/>
                    </a:p>
                  </a:txBody>
                  <a:tcPr marL="91445" marR="91445" marT="45732" marB="45732">
                    <a:lnL w="12700" cap="flat" cmpd="sng" algn="ctr">
                      <a:solidFill>
                        <a:schemeClr val="tx1"/>
                      </a:solidFill>
                      <a:prstDash val="solid"/>
                      <a:round/>
                      <a:headEnd type="none" w="med" len="med"/>
                      <a:tailEnd type="none" w="med" len="med"/>
                    </a:lnL>
                  </a:tcPr>
                </a:tc>
                <a:tc>
                  <a:txBody>
                    <a:bodyPr/>
                    <a:lstStyle/>
                    <a:p>
                      <a:endParaRPr lang="fr-FR" sz="1200"/>
                    </a:p>
                  </a:txBody>
                  <a:tcPr marL="91445" marR="91445" marT="45732" marB="45732"/>
                </a:tc>
                <a:tc>
                  <a:txBody>
                    <a:bodyPr/>
                    <a:lstStyle/>
                    <a:p>
                      <a:endParaRPr lang="fr-FR" sz="1200" dirty="0"/>
                    </a:p>
                  </a:txBody>
                  <a:tcPr marL="91445" marR="91445" marT="45732" marB="45732"/>
                </a:tc>
                <a:extLst>
                  <a:ext uri="{0D108BD9-81ED-4DB2-BD59-A6C34878D82A}">
                    <a16:rowId xmlns:a16="http://schemas.microsoft.com/office/drawing/2014/main" val="10003"/>
                  </a:ext>
                </a:extLst>
              </a:tr>
            </a:tbl>
          </a:graphicData>
        </a:graphic>
      </p:graphicFrame>
      <p:pic>
        <p:nvPicPr>
          <p:cNvPr id="49225" name="Picture 2"/>
          <p:cNvPicPr>
            <a:picLocks noChangeAspect="1" noChangeArrowheads="1"/>
          </p:cNvPicPr>
          <p:nvPr/>
        </p:nvPicPr>
        <p:blipFill>
          <a:blip r:embed="rId4">
            <a:extLst>
              <a:ext uri="{28A0092B-C50C-407E-A947-70E740481C1C}">
                <a14:useLocalDpi xmlns:a14="http://schemas.microsoft.com/office/drawing/2010/main" val="0"/>
              </a:ext>
            </a:extLst>
          </a:blip>
          <a:srcRect l="4446"/>
          <a:stretch>
            <a:fillRect/>
          </a:stretch>
        </p:blipFill>
        <p:spPr bwMode="auto">
          <a:xfrm>
            <a:off x="3779838" y="3933825"/>
            <a:ext cx="4392612" cy="245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2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413" y="765175"/>
            <a:ext cx="2451100"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227" name="ZoneTexte 23"/>
          <p:cNvSpPr txBox="1">
            <a:spLocks noChangeArrowheads="1"/>
          </p:cNvSpPr>
          <p:nvPr/>
        </p:nvSpPr>
        <p:spPr bwMode="auto">
          <a:xfrm>
            <a:off x="6580188" y="3109913"/>
            <a:ext cx="2671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800"/>
              <a:t>Source: http://www.insee.fr/fr/ppp/bases-de-donnees/irweb/projpop0760/dd/pyramide/pyramide.htm</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017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E5C2AB5E-DCC6-4B6A-B1BE-D3E200DCFDE6}" type="slidenum">
              <a:rPr lang="fr-FR" altLang="fr-FR" smtClean="0"/>
              <a:pPr algn="r" fontAlgn="base">
                <a:spcBef>
                  <a:spcPct val="0"/>
                </a:spcBef>
                <a:spcAft>
                  <a:spcPct val="0"/>
                </a:spcAft>
                <a:defRPr/>
              </a:pPr>
              <a:t>27</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(3/7)    </a:t>
            </a:r>
          </a:p>
        </p:txBody>
      </p:sp>
      <p:sp>
        <p:nvSpPr>
          <p:cNvPr id="50181"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0182"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547664" y="908720"/>
            <a:ext cx="6480720" cy="4496744"/>
          </a:xfrm>
          <a:prstGeom prst="rect">
            <a:avLst/>
          </a:prstGeom>
          <a:blipFill rotWithShape="1">
            <a:blip r:embed="rId3"/>
            <a:stretch>
              <a:fillRect l="-847" t="-678"/>
            </a:stretch>
          </a:blipFill>
        </p:spPr>
        <p:txBody>
          <a:bodyPr/>
          <a:lstStyle/>
          <a:p>
            <a:pPr>
              <a:defRPr/>
            </a:pPr>
            <a:r>
              <a:rPr lang="fr-F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1">
                                            <p:txEl>
                                              <p:charRg st="2" end="2"/>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500" fill="hold"/>
                                        <p:tgtEl>
                                          <p:spTgt spid="21">
                                            <p:txEl>
                                              <p:char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1203"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EACDDB7B-01EA-40AE-AA28-AED85184D2B7}" type="slidenum">
              <a:rPr lang="fr-FR" altLang="fr-FR" smtClean="0"/>
              <a:pPr algn="r" fontAlgn="base">
                <a:spcBef>
                  <a:spcPct val="0"/>
                </a:spcBef>
                <a:spcAft>
                  <a:spcPct val="0"/>
                </a:spcAft>
                <a:defRPr/>
              </a:pPr>
              <a:t>28</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(4/7)   </a:t>
            </a:r>
          </a:p>
        </p:txBody>
      </p:sp>
      <p:sp>
        <p:nvSpPr>
          <p:cNvPr id="5120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1206"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331641" y="797525"/>
            <a:ext cx="7812360" cy="2692084"/>
          </a:xfrm>
          <a:prstGeom prst="rect">
            <a:avLst/>
          </a:prstGeom>
          <a:blipFill rotWithShape="1">
            <a:blip r:embed="rId3"/>
            <a:stretch>
              <a:fillRect l="-624" t="-1134"/>
            </a:stretch>
          </a:blipFill>
        </p:spPr>
        <p:txBody>
          <a:bodyPr/>
          <a:lstStyle/>
          <a:p>
            <a:pPr>
              <a:defRPr/>
            </a:pPr>
            <a:r>
              <a:rPr lang="fr-FR">
                <a:noFill/>
              </a:rPr>
              <a:t> </a:t>
            </a:r>
          </a:p>
        </p:txBody>
      </p:sp>
      <p:pic>
        <p:nvPicPr>
          <p:cNvPr id="512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3713163"/>
            <a:ext cx="4438650"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5" y="3489325"/>
            <a:ext cx="3113088"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10" name="ZoneTexte 5"/>
          <p:cNvSpPr txBox="1">
            <a:spLocks noChangeArrowheads="1"/>
          </p:cNvSpPr>
          <p:nvPr/>
        </p:nvSpPr>
        <p:spPr bwMode="auto">
          <a:xfrm>
            <a:off x="1476375" y="5084763"/>
            <a:ext cx="19431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u="sng"/>
              <a:t>Different asset types</a:t>
            </a:r>
          </a:p>
          <a:p>
            <a:pPr eaLnBrk="1" hangingPunct="1">
              <a:spcBef>
                <a:spcPct val="0"/>
              </a:spcBef>
              <a:buFontTx/>
              <a:buNone/>
            </a:pPr>
            <a:r>
              <a:rPr lang="fr-FR" altLang="fr-FR" sz="1200"/>
              <a:t>Housings</a:t>
            </a:r>
          </a:p>
          <a:p>
            <a:pPr eaLnBrk="1" hangingPunct="1">
              <a:spcBef>
                <a:spcPct val="0"/>
              </a:spcBef>
              <a:buFontTx/>
              <a:buNone/>
            </a:pPr>
            <a:r>
              <a:rPr lang="fr-FR" altLang="fr-FR" sz="1200"/>
              <a:t>Other buildings</a:t>
            </a:r>
          </a:p>
          <a:p>
            <a:pPr eaLnBrk="1" hangingPunct="1">
              <a:spcBef>
                <a:spcPct val="0"/>
              </a:spcBef>
              <a:buFontTx/>
              <a:buNone/>
            </a:pPr>
            <a:r>
              <a:rPr lang="fr-FR" altLang="fr-FR" sz="1200"/>
              <a:t>Transport equipement</a:t>
            </a:r>
          </a:p>
          <a:p>
            <a:pPr eaLnBrk="1" hangingPunct="1">
              <a:spcBef>
                <a:spcPct val="0"/>
              </a:spcBef>
              <a:buFontTx/>
              <a:buNone/>
            </a:pPr>
            <a:r>
              <a:rPr lang="fr-FR" altLang="fr-FR" sz="1200"/>
              <a:t>IT equipment</a:t>
            </a:r>
          </a:p>
          <a:p>
            <a:pPr eaLnBrk="1" hangingPunct="1">
              <a:spcBef>
                <a:spcPct val="0"/>
              </a:spcBef>
              <a:buFontTx/>
              <a:buNone/>
            </a:pPr>
            <a:r>
              <a:rPr lang="fr-FR" altLang="fr-FR" sz="1200"/>
              <a:t>Cultivated assets</a:t>
            </a:r>
          </a:p>
          <a:p>
            <a:pPr eaLnBrk="1" hangingPunct="1">
              <a:spcBef>
                <a:spcPct val="0"/>
              </a:spcBef>
              <a:buFontTx/>
              <a:buNone/>
            </a:pPr>
            <a:r>
              <a:rPr lang="fr-FR" altLang="fr-FR" sz="1200"/>
              <a:t>Softwares</a:t>
            </a:r>
          </a:p>
          <a:p>
            <a:pPr eaLnBrk="1" hangingPunct="1">
              <a:spcBef>
                <a:spcPct val="0"/>
              </a:spcBef>
              <a:buFontTx/>
              <a:buNone/>
            </a:pPr>
            <a:r>
              <a:rPr lang="fr-FR" altLang="fr-FR" sz="1200"/>
              <a:t>Etc.</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222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ADE56923-EF95-484F-B733-D031205B8304}" type="slidenum">
              <a:rPr lang="fr-FR" altLang="fr-FR" smtClean="0"/>
              <a:pPr algn="r" fontAlgn="base">
                <a:spcBef>
                  <a:spcPct val="0"/>
                </a:spcBef>
                <a:spcAft>
                  <a:spcPct val="0"/>
                </a:spcAft>
                <a:defRPr/>
              </a:pPr>
              <a:t>29</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(5/7)   </a:t>
            </a:r>
          </a:p>
        </p:txBody>
      </p:sp>
      <p:sp>
        <p:nvSpPr>
          <p:cNvPr id="52229"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2230"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331641" y="797525"/>
            <a:ext cx="7812360" cy="2301656"/>
          </a:xfrm>
          <a:prstGeom prst="rect">
            <a:avLst/>
          </a:prstGeom>
          <a:blipFill rotWithShape="1">
            <a:blip r:embed="rId3"/>
            <a:stretch>
              <a:fillRect l="-624" t="-1326"/>
            </a:stretch>
          </a:blipFill>
        </p:spPr>
        <p:txBody>
          <a:bodyPr/>
          <a:lstStyle/>
          <a:p>
            <a:pPr>
              <a:defRPr/>
            </a:pPr>
            <a:r>
              <a:rPr lang="fr-FR">
                <a:noFill/>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a:defRPr/>
            </a:pPr>
            <a:r>
              <a:rPr lang="fr-FR" sz="2400" dirty="0">
                <a:solidFill>
                  <a:schemeClr val="accent1"/>
                </a:solidFill>
              </a:rPr>
              <a:t>Eléments de (</a:t>
            </a:r>
            <a:r>
              <a:rPr lang="fr-FR" sz="2400" dirty="0" err="1">
                <a:solidFill>
                  <a:schemeClr val="accent1"/>
                </a:solidFill>
              </a:rPr>
              <a:t>re</a:t>
            </a:r>
            <a:r>
              <a:rPr lang="fr-FR" sz="2400" dirty="0">
                <a:solidFill>
                  <a:schemeClr val="accent1"/>
                </a:solidFill>
              </a:rPr>
              <a:t>)cadrage</a:t>
            </a:r>
          </a:p>
        </p:txBody>
      </p:sp>
      <p:sp>
        <p:nvSpPr>
          <p:cNvPr id="3" name="Espace réservé du contenu 2"/>
          <p:cNvSpPr>
            <a:spLocks noGrp="1"/>
          </p:cNvSpPr>
          <p:nvPr>
            <p:ph idx="1"/>
          </p:nvPr>
        </p:nvSpPr>
        <p:spPr>
          <a:xfrm>
            <a:off x="1331640" y="692696"/>
            <a:ext cx="7709346" cy="5400675"/>
          </a:xfrm>
        </p:spPr>
        <p:txBody>
          <a:bodyPr rtlCol="0">
            <a:noAutofit/>
          </a:bodyPr>
          <a:lstStyle/>
          <a:p>
            <a:pPr marL="0" indent="0" algn="just" eaLnBrk="1" fontAlgn="auto" hangingPunct="1">
              <a:spcAft>
                <a:spcPts val="0"/>
              </a:spcAft>
              <a:buNone/>
              <a:defRPr/>
            </a:pPr>
            <a:endParaRPr lang="fr-FR" sz="1800" dirty="0"/>
          </a:p>
          <a:p>
            <a:pPr marL="0" indent="0" algn="just" eaLnBrk="1" fontAlgn="auto" hangingPunct="1">
              <a:spcAft>
                <a:spcPts val="0"/>
              </a:spcAft>
              <a:buNone/>
              <a:defRPr/>
            </a:pPr>
            <a:endParaRPr lang="fr-FR" sz="1800" dirty="0"/>
          </a:p>
        </p:txBody>
      </p:sp>
      <p:sp>
        <p:nvSpPr>
          <p:cNvPr id="14340" name="Espace réservé du numéro de diapositive 3"/>
          <p:cNvSpPr>
            <a:spLocks noGrp="1"/>
          </p:cNvSpPr>
          <p:nvPr>
            <p:ph type="sldNum" sz="quarter" idx="12"/>
          </p:nvPr>
        </p:nvSpPr>
        <p:spPr bwMode="auto">
          <a:xfrm>
            <a:off x="8459788" y="6308725"/>
            <a:ext cx="442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367158-2079-4AAB-A630-32CE0FBCE2F9}" type="slidenum">
              <a:rPr lang="fr-FR" altLang="fr-FR" smtClean="0"/>
              <a:pPr fontAlgn="base">
                <a:spcBef>
                  <a:spcPct val="0"/>
                </a:spcBef>
                <a:spcAft>
                  <a:spcPct val="0"/>
                </a:spcAft>
                <a:defRPr/>
              </a:pPr>
              <a:t>3</a:t>
            </a:fld>
            <a:endParaRPr lang="fr-FR" altLang="fr-FR"/>
          </a:p>
        </p:txBody>
      </p:sp>
      <p:sp>
        <p:nvSpPr>
          <p:cNvPr id="6" name="ZoneTexte 5"/>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
        <p:nvSpPr>
          <p:cNvPr id="7" name="ZoneTexte 6"/>
          <p:cNvSpPr txBox="1"/>
          <p:nvPr/>
        </p:nvSpPr>
        <p:spPr>
          <a:xfrm>
            <a:off x="1331641" y="603251"/>
            <a:ext cx="7704856" cy="6294031"/>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r>
              <a:rPr lang="fr-FR" dirty="0">
                <a:latin typeface="+mn-lt"/>
                <a:cs typeface="+mn-cs"/>
              </a:rPr>
              <a:t>Des enjeux critiques pour le 21</a:t>
            </a:r>
            <a:r>
              <a:rPr lang="fr-FR" baseline="30000" dirty="0">
                <a:latin typeface="+mn-lt"/>
                <a:cs typeface="+mn-cs"/>
              </a:rPr>
              <a:t>ème</a:t>
            </a:r>
            <a:r>
              <a:rPr lang="fr-FR" dirty="0">
                <a:latin typeface="+mn-lt"/>
                <a:cs typeface="+mn-cs"/>
              </a:rPr>
              <a:t> siècle </a:t>
            </a:r>
            <a:r>
              <a:rPr lang="fr-FR" sz="1400" i="1" dirty="0">
                <a:latin typeface="+mn-lt"/>
                <a:cs typeface="+mn-cs"/>
              </a:rPr>
              <a:t>(et après!)</a:t>
            </a:r>
            <a:r>
              <a:rPr lang="fr-FR" sz="2000" dirty="0">
                <a:latin typeface="+mn-lt"/>
                <a:cs typeface="+mn-cs"/>
              </a:rPr>
              <a:t>:</a:t>
            </a:r>
            <a:endParaRPr lang="fr-FR" sz="2800" dirty="0">
              <a:latin typeface="+mn-lt"/>
              <a:cs typeface="+mn-cs"/>
            </a:endParaRPr>
          </a:p>
          <a:p>
            <a:pPr fontAlgn="auto">
              <a:spcBef>
                <a:spcPts val="0"/>
              </a:spcBef>
              <a:spcAft>
                <a:spcPts val="0"/>
              </a:spcAft>
              <a:defRPr/>
            </a:pPr>
            <a:endParaRPr lang="fr-FR" sz="500" dirty="0">
              <a:latin typeface="+mn-lt"/>
              <a:cs typeface="+mn-cs"/>
            </a:endParaRPr>
          </a:p>
          <a:p>
            <a:pPr marL="742950" lvl="1" indent="-285750" fontAlgn="auto">
              <a:spcBef>
                <a:spcPts val="0"/>
              </a:spcBef>
              <a:spcAft>
                <a:spcPts val="0"/>
              </a:spcAft>
              <a:buFont typeface="Arial" panose="020B0604020202020204" pitchFamily="34" charset="0"/>
              <a:buChar char="•"/>
              <a:defRPr/>
            </a:pPr>
            <a:r>
              <a:rPr lang="fr-FR" sz="1600" i="1" dirty="0">
                <a:solidFill>
                  <a:schemeClr val="bg2">
                    <a:lumMod val="25000"/>
                  </a:schemeClr>
                </a:solidFill>
                <a:latin typeface="+mn-lt"/>
                <a:cs typeface="+mn-cs"/>
              </a:rPr>
              <a:t>Environnement </a:t>
            </a:r>
            <a:r>
              <a:rPr lang="fr-FR" sz="1200" i="1" dirty="0">
                <a:solidFill>
                  <a:schemeClr val="bg2">
                    <a:lumMod val="25000"/>
                  </a:schemeClr>
                </a:solidFill>
                <a:latin typeface="+mn-lt"/>
                <a:cs typeface="+mn-cs"/>
              </a:rPr>
              <a:t>(Changement climatique, biodiversité, etc.)</a:t>
            </a:r>
          </a:p>
          <a:p>
            <a:pPr marL="742950" lvl="1" indent="-285750" fontAlgn="auto">
              <a:spcBef>
                <a:spcPts val="0"/>
              </a:spcBef>
              <a:spcAft>
                <a:spcPts val="0"/>
              </a:spcAft>
              <a:buFont typeface="Arial" panose="020B0604020202020204" pitchFamily="34" charset="0"/>
              <a:buChar char="•"/>
              <a:defRPr/>
            </a:pPr>
            <a:r>
              <a:rPr lang="fr-FR" sz="1600" i="1" dirty="0">
                <a:solidFill>
                  <a:schemeClr val="bg2">
                    <a:lumMod val="25000"/>
                  </a:schemeClr>
                </a:solidFill>
                <a:latin typeface="+mn-lt"/>
                <a:cs typeface="+mn-cs"/>
              </a:rPr>
              <a:t>Ressources énergétiques et matérielles</a:t>
            </a:r>
          </a:p>
          <a:p>
            <a:pPr marL="742950" lvl="1" indent="-285750" fontAlgn="auto">
              <a:spcBef>
                <a:spcPts val="0"/>
              </a:spcBef>
              <a:spcAft>
                <a:spcPts val="0"/>
              </a:spcAft>
              <a:buFont typeface="Arial" panose="020B0604020202020204" pitchFamily="34" charset="0"/>
              <a:buChar char="•"/>
              <a:defRPr/>
            </a:pPr>
            <a:r>
              <a:rPr lang="fr-FR" sz="1600" i="1" dirty="0">
                <a:solidFill>
                  <a:schemeClr val="bg2">
                    <a:lumMod val="25000"/>
                  </a:schemeClr>
                </a:solidFill>
                <a:latin typeface="+mn-lt"/>
                <a:cs typeface="+mn-cs"/>
              </a:rPr>
              <a:t>Instabilité économique et financière</a:t>
            </a:r>
          </a:p>
          <a:p>
            <a:pPr marL="742950" lvl="1" indent="-285750" fontAlgn="auto">
              <a:spcBef>
                <a:spcPts val="0"/>
              </a:spcBef>
              <a:spcAft>
                <a:spcPts val="0"/>
              </a:spcAft>
              <a:buFont typeface="Arial" panose="020B0604020202020204" pitchFamily="34" charset="0"/>
              <a:buChar char="•"/>
              <a:defRPr/>
            </a:pPr>
            <a:r>
              <a:rPr lang="fr-FR" sz="1600" i="1" dirty="0">
                <a:solidFill>
                  <a:schemeClr val="bg2">
                    <a:lumMod val="25000"/>
                  </a:schemeClr>
                </a:solidFill>
                <a:latin typeface="+mn-lt"/>
                <a:cs typeface="+mn-cs"/>
              </a:rPr>
              <a:t>Inégalités et tensions sociales</a:t>
            </a:r>
          </a:p>
          <a:p>
            <a:pPr marL="742950" lvl="1" indent="-285750" fontAlgn="auto">
              <a:spcBef>
                <a:spcPts val="0"/>
              </a:spcBef>
              <a:spcAft>
                <a:spcPts val="0"/>
              </a:spcAft>
              <a:buFont typeface="Arial" panose="020B0604020202020204" pitchFamily="34" charset="0"/>
              <a:buChar char="•"/>
              <a:defRPr/>
            </a:pPr>
            <a:r>
              <a:rPr lang="fr-FR" sz="1600" i="1" dirty="0">
                <a:solidFill>
                  <a:schemeClr val="bg2">
                    <a:lumMod val="25000"/>
                  </a:schemeClr>
                </a:solidFill>
                <a:latin typeface="+mn-lt"/>
                <a:cs typeface="+mn-cs"/>
              </a:rPr>
              <a:t>…</a:t>
            </a:r>
          </a:p>
          <a:p>
            <a:pPr marL="800100" lvl="1" indent="-342900" algn="ctr" fontAlgn="auto">
              <a:spcBef>
                <a:spcPts val="0"/>
              </a:spcBef>
              <a:spcAft>
                <a:spcPts val="0"/>
              </a:spcAft>
              <a:buFont typeface="Symbol"/>
              <a:buChar char="Þ"/>
              <a:defRPr/>
            </a:pPr>
            <a:r>
              <a:rPr lang="fr-FR" i="1" dirty="0">
                <a:solidFill>
                  <a:schemeClr val="bg2">
                    <a:lumMod val="25000"/>
                  </a:schemeClr>
                </a:solidFill>
                <a:latin typeface="+mn-lt"/>
                <a:cs typeface="+mn-cs"/>
              </a:rPr>
              <a:t>Une crise multidimensionnelle complexe</a:t>
            </a:r>
          </a:p>
          <a:p>
            <a:pPr lvl="1" algn="ctr" fontAlgn="auto">
              <a:spcBef>
                <a:spcPts val="0"/>
              </a:spcBef>
              <a:spcAft>
                <a:spcPts val="0"/>
              </a:spcAft>
              <a:defRPr/>
            </a:pPr>
            <a:endParaRPr lang="fr-FR" sz="1400" i="1" dirty="0">
              <a:solidFill>
                <a:schemeClr val="accent2">
                  <a:lumMod val="75000"/>
                </a:schemeClr>
              </a:solidFill>
              <a:latin typeface="+mn-lt"/>
              <a:cs typeface="+mn-cs"/>
            </a:endParaRPr>
          </a:p>
          <a:p>
            <a:pPr marL="285750" indent="-285750" fontAlgn="auto">
              <a:spcBef>
                <a:spcPts val="0"/>
              </a:spcBef>
              <a:spcAft>
                <a:spcPts val="0"/>
              </a:spcAft>
              <a:buFont typeface="Wingdings" panose="05000000000000000000" pitchFamily="2" charset="2"/>
              <a:buChar char="Ø"/>
              <a:defRPr/>
            </a:pPr>
            <a:r>
              <a:rPr lang="fr-FR" dirty="0">
                <a:latin typeface="+mn-lt"/>
                <a:cs typeface="+mn-cs"/>
              </a:rPr>
              <a:t>Le « développement durable » : une tentative de concilier « développement » et « environnement »</a:t>
            </a: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fontAlgn="auto">
              <a:spcBef>
                <a:spcPts val="0"/>
              </a:spcBef>
              <a:spcAft>
                <a:spcPts val="0"/>
              </a:spcAft>
              <a:defRPr/>
            </a:pPr>
            <a:r>
              <a:rPr lang="fr-FR" i="1" dirty="0">
                <a:latin typeface="+mn-lt"/>
                <a:cs typeface="+mn-cs"/>
              </a:rPr>
              <a:t> </a:t>
            </a:r>
          </a:p>
          <a:p>
            <a:pPr fontAlgn="auto">
              <a:spcBef>
                <a:spcPts val="0"/>
              </a:spcBef>
              <a:spcAft>
                <a:spcPts val="0"/>
              </a:spcAft>
              <a:defRPr/>
            </a:pPr>
            <a:endParaRPr lang="fr-FR" i="1"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dirty="0">
                <a:latin typeface="+mn-lt"/>
                <a:cs typeface="+mn-cs"/>
              </a:rPr>
              <a:t>Différentes perspectives et visions:</a:t>
            </a:r>
          </a:p>
          <a:p>
            <a:pPr marL="342900" indent="-342900" fontAlgn="auto">
              <a:spcBef>
                <a:spcPts val="0"/>
              </a:spcBef>
              <a:spcAft>
                <a:spcPts val="0"/>
              </a:spcAft>
              <a:buFont typeface="Wingdings" panose="05000000000000000000" pitchFamily="2" charset="2"/>
              <a:buChar char="Ø"/>
              <a:defRPr/>
            </a:pPr>
            <a:endParaRPr lang="fr-FR" sz="1000" dirty="0">
              <a:latin typeface="+mn-lt"/>
              <a:cs typeface="+mn-cs"/>
            </a:endParaRPr>
          </a:p>
          <a:p>
            <a:pPr marL="742950" lvl="1" indent="-285750" fontAlgn="auto">
              <a:spcBef>
                <a:spcPts val="0"/>
              </a:spcBef>
              <a:spcAft>
                <a:spcPts val="0"/>
              </a:spcAft>
              <a:buFont typeface="Symbol"/>
              <a:buChar char="Þ"/>
              <a:defRPr/>
            </a:pPr>
            <a:r>
              <a:rPr lang="fr-FR" sz="1600" i="1" dirty="0">
                <a:solidFill>
                  <a:schemeClr val="accent2">
                    <a:lumMod val="50000"/>
                  </a:schemeClr>
                </a:solidFill>
                <a:latin typeface="+mn-lt"/>
                <a:cs typeface="+mn-cs"/>
              </a:rPr>
              <a:t>« Croissance Verte », « Smart-city », « Troisième révolution industrielle », …</a:t>
            </a:r>
          </a:p>
          <a:p>
            <a:pPr lvl="1" fontAlgn="auto">
              <a:spcBef>
                <a:spcPts val="0"/>
              </a:spcBef>
              <a:spcAft>
                <a:spcPts val="0"/>
              </a:spcAft>
              <a:defRPr/>
            </a:pPr>
            <a:r>
              <a:rPr lang="fr-FR" sz="1200" i="1" dirty="0">
                <a:solidFill>
                  <a:schemeClr val="accent2">
                    <a:lumMod val="75000"/>
                  </a:schemeClr>
                </a:solidFill>
                <a:latin typeface="+mn-lt"/>
                <a:cs typeface="+mn-cs"/>
              </a:rPr>
              <a:t>(en commun : la centralité de l’innovation technologique et des mécanismes de marchés)</a:t>
            </a:r>
          </a:p>
          <a:p>
            <a:pPr algn="ctr" fontAlgn="auto">
              <a:spcBef>
                <a:spcPts val="0"/>
              </a:spcBef>
              <a:spcAft>
                <a:spcPts val="0"/>
              </a:spcAft>
              <a:defRPr/>
            </a:pPr>
            <a:r>
              <a:rPr lang="fr-FR" dirty="0">
                <a:latin typeface="+mn-lt"/>
                <a:cs typeface="+mn-cs"/>
              </a:rPr>
              <a:t>Ou …</a:t>
            </a:r>
          </a:p>
          <a:p>
            <a:pPr marL="742950" lvl="1" indent="-285750" algn="ctr" fontAlgn="auto">
              <a:spcBef>
                <a:spcPts val="0"/>
              </a:spcBef>
              <a:spcAft>
                <a:spcPts val="0"/>
              </a:spcAft>
              <a:buFont typeface="Symbol"/>
              <a:buChar char="Þ"/>
              <a:defRPr/>
            </a:pPr>
            <a:r>
              <a:rPr lang="fr-FR" b="1" dirty="0">
                <a:solidFill>
                  <a:schemeClr val="accent2">
                    <a:lumMod val="75000"/>
                  </a:schemeClr>
                </a:solidFill>
                <a:latin typeface="+mn-lt"/>
                <a:cs typeface="+mn-cs"/>
              </a:rPr>
              <a:t>«</a:t>
            </a:r>
            <a:r>
              <a:rPr lang="fr-FR" b="1" i="1" dirty="0">
                <a:solidFill>
                  <a:schemeClr val="accent2">
                    <a:lumMod val="75000"/>
                  </a:schemeClr>
                </a:solidFill>
                <a:latin typeface="+mn-lt"/>
                <a:cs typeface="+mn-cs"/>
              </a:rPr>
              <a:t>Décroissance Soutenable</a:t>
            </a:r>
            <a:r>
              <a:rPr lang="fr-FR" b="1" dirty="0">
                <a:solidFill>
                  <a:schemeClr val="accent2">
                    <a:lumMod val="75000"/>
                  </a:schemeClr>
                </a:solidFill>
                <a:latin typeface="+mn-lt"/>
                <a:cs typeface="+mn-cs"/>
              </a:rPr>
              <a:t> »  ?</a:t>
            </a:r>
            <a:endParaRPr lang="fr-FR" sz="1600" dirty="0">
              <a:latin typeface="+mn-lt"/>
              <a:cs typeface="+mn-cs"/>
            </a:endParaRPr>
          </a:p>
        </p:txBody>
      </p:sp>
      <p:sp>
        <p:nvSpPr>
          <p:cNvPr id="8" name="Rectangle 7"/>
          <p:cNvSpPr/>
          <p:nvPr/>
        </p:nvSpPr>
        <p:spPr>
          <a:xfrm>
            <a:off x="1385647" y="3428999"/>
            <a:ext cx="7596844" cy="1638910"/>
          </a:xfrm>
          <a:prstGeom prst="rect">
            <a:avLst/>
          </a:prstGeom>
          <a:solidFill>
            <a:srgbClr val="FDFDFD"/>
          </a:solidFill>
          <a:effectLst>
            <a:outerShdw blurRad="63500" sx="102000" sy="102000" algn="ctr" rotWithShape="0">
              <a:prstClr val="black">
                <a:alpha val="40000"/>
              </a:prstClr>
            </a:outerShdw>
          </a:effectLst>
        </p:spPr>
        <p:txBody>
          <a:bodyPr wrap="square">
            <a:spAutoFit/>
          </a:bodyPr>
          <a:lstStyle/>
          <a:p>
            <a:pPr algn="just"/>
            <a:r>
              <a:rPr lang="fr-FR" sz="1500" dirty="0"/>
              <a:t>« </a:t>
            </a:r>
            <a:r>
              <a:rPr lang="fr-FR" sz="1500" b="1" i="1" dirty="0"/>
              <a:t>Le développement durable est un développement qui répond aux besoins du présent sans compromettre la capacité des générations futures de répondre aux leurs. </a:t>
            </a:r>
            <a:r>
              <a:rPr lang="fr-FR" sz="1500" i="1" u="sng" dirty="0"/>
              <a:t>Deux concepts sont inhérents à cette notion</a:t>
            </a:r>
            <a:r>
              <a:rPr lang="fr-FR" sz="1500" i="1" dirty="0"/>
              <a:t> : le concept de </a:t>
            </a:r>
            <a:r>
              <a:rPr lang="fr-FR" sz="1500" b="1" i="1" dirty="0"/>
              <a:t>« </a:t>
            </a:r>
            <a:r>
              <a:rPr lang="fr-FR" sz="1500" b="1" i="1" u="sng" dirty="0"/>
              <a:t>besoins</a:t>
            </a:r>
            <a:r>
              <a:rPr lang="fr-FR" sz="1500" i="1" dirty="0"/>
              <a:t> </a:t>
            </a:r>
            <a:r>
              <a:rPr lang="fr-FR" sz="1500" b="1" i="1" dirty="0"/>
              <a:t>»</a:t>
            </a:r>
            <a:r>
              <a:rPr lang="fr-FR" sz="1500" i="1" dirty="0"/>
              <a:t>, et plus particulièrement des besoins essentiels des plus démunis, à qui il convient d’accorder la plus grande priorité, et l’idée des limitations que l’état de nos </a:t>
            </a:r>
            <a:r>
              <a:rPr lang="fr-FR" sz="1500" b="1" i="1" u="sng" dirty="0"/>
              <a:t>techniques</a:t>
            </a:r>
            <a:r>
              <a:rPr lang="fr-FR" sz="1500" i="1" u="sng" dirty="0"/>
              <a:t> </a:t>
            </a:r>
            <a:r>
              <a:rPr lang="fr-FR" sz="1500" i="1" dirty="0"/>
              <a:t>et de notre</a:t>
            </a:r>
            <a:r>
              <a:rPr lang="fr-FR" sz="1500" i="1" u="sng" dirty="0"/>
              <a:t> </a:t>
            </a:r>
            <a:r>
              <a:rPr lang="fr-FR" sz="1500" b="1" i="1" u="sng" dirty="0"/>
              <a:t>organisation sociale</a:t>
            </a:r>
            <a:r>
              <a:rPr lang="fr-FR" sz="1500" i="1" dirty="0"/>
              <a:t> impose sur la capacité de l’environnement à répondre aux besoins actuels et à venir.</a:t>
            </a:r>
            <a:r>
              <a:rPr lang="fr-FR" sz="1500" dirty="0"/>
              <a:t> » 	             </a:t>
            </a:r>
            <a:r>
              <a:rPr lang="fr-FR" sz="1050" dirty="0">
                <a:solidFill>
                  <a:schemeClr val="bg2">
                    <a:lumMod val="25000"/>
                  </a:schemeClr>
                </a:solidFill>
              </a:rPr>
              <a:t>*nb : emphase rajoutée</a:t>
            </a:r>
            <a:endParaRPr lang="fr-FR" sz="1500" dirty="0"/>
          </a:p>
          <a:p>
            <a:pPr algn="r"/>
            <a:r>
              <a:rPr lang="fr-FR" sz="1050" dirty="0">
                <a:solidFill>
                  <a:schemeClr val="bg2">
                    <a:lumMod val="25000"/>
                  </a:schemeClr>
                </a:solidFill>
              </a:rPr>
              <a:t>[Rapport Brundtland, « </a:t>
            </a:r>
            <a:r>
              <a:rPr lang="fr-FR" sz="1050" i="1" dirty="0">
                <a:solidFill>
                  <a:schemeClr val="bg2">
                    <a:lumMod val="25000"/>
                  </a:schemeClr>
                </a:solidFill>
              </a:rPr>
              <a:t>Our Common  Future</a:t>
            </a:r>
            <a:r>
              <a:rPr lang="fr-FR" sz="1050" dirty="0">
                <a:solidFill>
                  <a:schemeClr val="bg2">
                    <a:lumMod val="25000"/>
                  </a:schemeClr>
                </a:solidFill>
              </a:rPr>
              <a:t> », 1987]</a:t>
            </a:r>
            <a:endParaRPr lang="fr-FR" sz="1100" dirty="0">
              <a:solidFill>
                <a:schemeClr val="bg2">
                  <a:lumMod val="25000"/>
                </a:schemeClr>
              </a:solidFill>
            </a:endParaRPr>
          </a:p>
        </p:txBody>
      </p:sp>
      <p:sp>
        <p:nvSpPr>
          <p:cNvPr id="2" name="Ellipse 1"/>
          <p:cNvSpPr/>
          <p:nvPr/>
        </p:nvSpPr>
        <p:spPr>
          <a:xfrm>
            <a:off x="4741911" y="3933056"/>
            <a:ext cx="1198513" cy="251588"/>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742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7" end="17"/>
                                            </p:txEl>
                                          </p:spTgt>
                                        </p:tgtEl>
                                        <p:attrNameLst>
                                          <p:attrName>style.visibility</p:attrName>
                                        </p:attrNameLst>
                                      </p:cBhvr>
                                      <p:to>
                                        <p:strVal val="visible"/>
                                      </p:to>
                                    </p:set>
                                    <p:animEffect transition="in" filter="fade">
                                      <p:cBhvr>
                                        <p:cTn id="7" dur="500"/>
                                        <p:tgtEl>
                                          <p:spTgt spid="7">
                                            <p:txEl>
                                              <p:pRg st="17" end="1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9" end="19"/>
                                            </p:txEl>
                                          </p:spTgt>
                                        </p:tgtEl>
                                        <p:attrNameLst>
                                          <p:attrName>style.visibility</p:attrName>
                                        </p:attrNameLst>
                                      </p:cBhvr>
                                      <p:to>
                                        <p:strVal val="visible"/>
                                      </p:to>
                                    </p:set>
                                    <p:animEffect transition="in" filter="fade">
                                      <p:cBhvr>
                                        <p:cTn id="10" dur="500"/>
                                        <p:tgtEl>
                                          <p:spTgt spid="7">
                                            <p:txEl>
                                              <p:pRg st="19" end="19"/>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0" end="20"/>
                                            </p:txEl>
                                          </p:spTgt>
                                        </p:tgtEl>
                                        <p:attrNameLst>
                                          <p:attrName>style.visibility</p:attrName>
                                        </p:attrNameLst>
                                      </p:cBhvr>
                                      <p:to>
                                        <p:strVal val="visible"/>
                                      </p:to>
                                    </p:set>
                                    <p:animEffect transition="in" filter="fade">
                                      <p:cBhvr>
                                        <p:cTn id="13" dur="500"/>
                                        <p:tgtEl>
                                          <p:spTgt spid="7">
                                            <p:txEl>
                                              <p:pRg st="20" end="2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21" end="21"/>
                                            </p:txEl>
                                          </p:spTgt>
                                        </p:tgtEl>
                                        <p:attrNameLst>
                                          <p:attrName>style.visibility</p:attrName>
                                        </p:attrNameLst>
                                      </p:cBhvr>
                                      <p:to>
                                        <p:strVal val="visible"/>
                                      </p:to>
                                    </p:set>
                                    <p:animEffect transition="in" filter="fade">
                                      <p:cBhvr>
                                        <p:cTn id="18" dur="500"/>
                                        <p:tgtEl>
                                          <p:spTgt spid="7">
                                            <p:txEl>
                                              <p:pRg st="21" end="2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22" end="22"/>
                                            </p:txEl>
                                          </p:spTgt>
                                        </p:tgtEl>
                                        <p:attrNameLst>
                                          <p:attrName>style.visibility</p:attrName>
                                        </p:attrNameLst>
                                      </p:cBhvr>
                                      <p:to>
                                        <p:strVal val="visible"/>
                                      </p:to>
                                    </p:set>
                                    <p:animEffect transition="in" filter="fade">
                                      <p:cBhvr>
                                        <p:cTn id="21" dur="500"/>
                                        <p:tgtEl>
                                          <p:spTgt spid="7">
                                            <p:txEl>
                                              <p:pRg st="22" end="2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325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6490EA69-AB31-4C4A-A744-0EAAD994BF3C}" type="slidenum">
              <a:rPr lang="fr-FR" altLang="fr-FR" smtClean="0"/>
              <a:pPr algn="r" fontAlgn="base">
                <a:spcBef>
                  <a:spcPct val="0"/>
                </a:spcBef>
                <a:spcAft>
                  <a:spcPct val="0"/>
                </a:spcAft>
                <a:defRPr/>
              </a:pPr>
              <a:t>30</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(6/7)    </a:t>
            </a:r>
          </a:p>
        </p:txBody>
      </p:sp>
      <p:sp>
        <p:nvSpPr>
          <p:cNvPr id="53253"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3254"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547664" y="908720"/>
            <a:ext cx="6480720" cy="4496744"/>
          </a:xfrm>
          <a:prstGeom prst="rect">
            <a:avLst/>
          </a:prstGeom>
          <a:blipFill rotWithShape="1">
            <a:blip r:embed="rId3"/>
            <a:stretch>
              <a:fillRect l="-847" t="-678"/>
            </a:stretch>
          </a:blipFill>
        </p:spPr>
        <p:txBody>
          <a:bodyPr/>
          <a:lstStyle/>
          <a:p>
            <a:pPr>
              <a:defRPr/>
            </a:pPr>
            <a:r>
              <a:rPr lang="fr-F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1">
                                            <p:txEl>
                                              <p:charRg st="2" end="2"/>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21">
                                            <p:txEl>
                                              <p:charRg st="2" end="2"/>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21">
                                            <p:txEl>
                                              <p:charRg st="2" end="2"/>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21">
                                            <p:txEl>
                                              <p:charRg st="2" end="2"/>
                                            </p:txEl>
                                          </p:spTgt>
                                        </p:tgtEl>
                                        <p:attrNameLst>
                                          <p:attrName>style.fontWeight</p:attrName>
                                        </p:attrNameLst>
                                      </p:cBhvr>
                                      <p:to>
                                        <p:strVal val="bold"/>
                                      </p:to>
                                    </p:set>
                                  </p:childTnLst>
                                </p:cTn>
                              </p:par>
                              <p:par>
                                <p:cTn id="13" presetID="3" presetClass="emph" presetSubtype="2" fill="hold" nodeType="withEffect">
                                  <p:stCondLst>
                                    <p:cond delay="0"/>
                                  </p:stCondLst>
                                  <p:iterate type="lt">
                                    <p:tmPct val="0"/>
                                  </p:iterate>
                                  <p:childTnLst>
                                    <p:animClr clrSpc="rgb" dir="cw">
                                      <p:cBhvr override="childStyle">
                                        <p:cTn id="14" dur="500" fill="hold"/>
                                        <p:tgtEl>
                                          <p:spTgt spid="21">
                                            <p:txEl>
                                              <p:charRg st="2" end="2"/>
                                            </p:txEl>
                                          </p:spTgt>
                                        </p:tgtEl>
                                        <p:attrNameLst>
                                          <p:attrName>style.color</p:attrName>
                                        </p:attrNameLst>
                                      </p:cBhvr>
                                      <p:to>
                                        <a:srgbClr val="FF0000"/>
                                      </p:to>
                                    </p:animClr>
                                  </p:childTnLst>
                                </p:cTn>
                              </p:par>
                              <p:par>
                                <p:cTn id="15" presetID="3" presetClass="emph" presetSubtype="2" fill="hold" nodeType="withEffect">
                                  <p:stCondLst>
                                    <p:cond delay="0"/>
                                  </p:stCondLst>
                                  <p:iterate type="lt">
                                    <p:tmPct val="0"/>
                                  </p:iterate>
                                  <p:childTnLst>
                                    <p:animClr clrSpc="rgb" dir="cw">
                                      <p:cBhvr override="childStyle">
                                        <p:cTn id="16" dur="500" fill="hold"/>
                                        <p:tgtEl>
                                          <p:spTgt spid="21">
                                            <p:txEl>
                                              <p:charRg st="2" end="2"/>
                                            </p:txEl>
                                          </p:spTgt>
                                        </p:tgtEl>
                                        <p:attrNameLst>
                                          <p:attrName>style.color</p:attrName>
                                        </p:attrNameLst>
                                      </p:cBhvr>
                                      <p:to>
                                        <a:srgbClr val="FF0000"/>
                                      </p:to>
                                    </p:animClr>
                                  </p:childTnLst>
                                </p:cTn>
                              </p:par>
                              <p:par>
                                <p:cTn id="17" presetID="3" presetClass="emph" presetSubtype="2" fill="hold" nodeType="withEffect">
                                  <p:stCondLst>
                                    <p:cond delay="0"/>
                                  </p:stCondLst>
                                  <p:iterate type="lt">
                                    <p:tmPct val="0"/>
                                  </p:iterate>
                                  <p:childTnLst>
                                    <p:animClr clrSpc="rgb" dir="cw">
                                      <p:cBhvr override="childStyle">
                                        <p:cTn id="18" dur="500" fill="hold"/>
                                        <p:tgtEl>
                                          <p:spTgt spid="21">
                                            <p:txEl>
                                              <p:charRg st="2" end="2"/>
                                            </p:txEl>
                                          </p:spTgt>
                                        </p:tgtEl>
                                        <p:attrNameLst>
                                          <p:attrName>style.color</p:attrName>
                                        </p:attrNameLst>
                                      </p:cBhvr>
                                      <p:to>
                                        <a:srgbClr val="FF0000"/>
                                      </p:to>
                                    </p:animClr>
                                  </p:childTnLst>
                                </p:cTn>
                              </p:par>
                              <p:par>
                                <p:cTn id="19" presetID="3" presetClass="emph" presetSubtype="2" fill="hold" nodeType="withEffect">
                                  <p:stCondLst>
                                    <p:cond delay="0"/>
                                  </p:stCondLst>
                                  <p:iterate type="lt">
                                    <p:tmPct val="0"/>
                                  </p:iterate>
                                  <p:childTnLst>
                                    <p:animClr clrSpc="rgb" dir="cw">
                                      <p:cBhvr override="childStyle">
                                        <p:cTn id="20" dur="500" fill="hold"/>
                                        <p:tgtEl>
                                          <p:spTgt spid="21">
                                            <p:txEl>
                                              <p:char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4275"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C6DBB68E-6BDB-462C-9463-F6E60924E0EC}" type="slidenum">
              <a:rPr lang="fr-FR" altLang="fr-FR" smtClean="0"/>
              <a:pPr algn="r" fontAlgn="base">
                <a:spcBef>
                  <a:spcPct val="0"/>
                </a:spcBef>
                <a:spcAft>
                  <a:spcPct val="0"/>
                </a:spcAft>
                <a:defRPr/>
              </a:pPr>
              <a:t>31</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a:t>
            </a:r>
            <a:r>
              <a:rPr lang="fr-FR" dirty="0" err="1">
                <a:latin typeface="+mn-lt"/>
                <a:cs typeface="+mn-cs"/>
              </a:rPr>
              <a:t>Sectorial</a:t>
            </a:r>
            <a:r>
              <a:rPr lang="fr-FR" dirty="0">
                <a:latin typeface="+mn-lt"/>
                <a:cs typeface="+mn-cs"/>
              </a:rPr>
              <a:t> Macro Final </a:t>
            </a:r>
            <a:r>
              <a:rPr lang="fr-FR" dirty="0" err="1">
                <a:latin typeface="+mn-lt"/>
                <a:cs typeface="+mn-cs"/>
              </a:rPr>
              <a:t>Demand</a:t>
            </a:r>
            <a:r>
              <a:rPr lang="fr-FR" dirty="0">
                <a:latin typeface="+mn-lt"/>
                <a:cs typeface="+mn-cs"/>
              </a:rPr>
              <a:t>					 (7/7)   </a:t>
            </a:r>
          </a:p>
        </p:txBody>
      </p:sp>
      <p:sp>
        <p:nvSpPr>
          <p:cNvPr id="5427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4278"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331641" y="797525"/>
            <a:ext cx="7812360" cy="3889911"/>
          </a:xfrm>
          <a:prstGeom prst="rect">
            <a:avLst/>
          </a:prstGeom>
          <a:blipFill rotWithShape="1">
            <a:blip r:embed="rId3"/>
            <a:stretch>
              <a:fillRect l="-624" t="-784"/>
            </a:stretch>
          </a:blipFill>
        </p:spPr>
        <p:txBody>
          <a:bodyPr/>
          <a:lstStyle/>
          <a:p>
            <a:pPr>
              <a:defRPr/>
            </a:pPr>
            <a:r>
              <a:rPr lang="fr-FR">
                <a:noFill/>
              </a:rPr>
              <a: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529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C663F2FD-E28A-4CD3-A4A3-07EE3FA3A982}" type="slidenum">
              <a:rPr lang="fr-FR" altLang="fr-FR" smtClean="0"/>
              <a:pPr algn="r" fontAlgn="base">
                <a:spcBef>
                  <a:spcPct val="0"/>
                </a:spcBef>
                <a:spcAft>
                  <a:spcPct val="0"/>
                </a:spcAft>
                <a:defRPr/>
              </a:pPr>
              <a:t>32</a:t>
            </a:fld>
            <a:endParaRPr lang="fr-FR" altLang="fr-FR"/>
          </a:p>
        </p:txBody>
      </p:sp>
      <p:sp>
        <p:nvSpPr>
          <p:cNvPr id="55300"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5301"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cxnSp>
        <p:nvCxnSpPr>
          <p:cNvPr id="55302" name="Connecteur droit avec flèche 6"/>
          <p:cNvCxnSpPr>
            <a:cxnSpLocks noChangeShapeType="1"/>
            <a:endCxn id="16" idx="1"/>
          </p:cNvCxnSpPr>
          <p:nvPr/>
        </p:nvCxnSpPr>
        <p:spPr bwMode="auto">
          <a:xfrm>
            <a:off x="3729038" y="4862513"/>
            <a:ext cx="1247775"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a:stCxn id="20" idx="0"/>
            <a:endCxn id="12" idx="2"/>
          </p:cNvCxnSpPr>
          <p:nvPr/>
        </p:nvCxnSpPr>
        <p:spPr bwMode="auto">
          <a:xfrm flipV="1">
            <a:off x="2266950" y="2069080"/>
            <a:ext cx="0" cy="388534"/>
          </a:xfrm>
          <a:prstGeom prst="straightConnector1">
            <a:avLst/>
          </a:prstGeom>
          <a:noFill/>
          <a:ln w="38100">
            <a:gradFill flip="none" rotWithShape="1">
              <a:gsLst>
                <a:gs pos="0">
                  <a:schemeClr val="accent1">
                    <a:tint val="66000"/>
                    <a:satMod val="160000"/>
                  </a:schemeClr>
                </a:gs>
                <a:gs pos="100000">
                  <a:schemeClr val="accent3">
                    <a:lumMod val="75000"/>
                  </a:schemeClr>
                </a:gs>
                <a:gs pos="100000">
                  <a:schemeClr val="accent1">
                    <a:tint val="23500"/>
                    <a:satMod val="160000"/>
                  </a:schemeClr>
                </a:gs>
              </a:gsLst>
              <a:lin ang="5400000" scaled="1"/>
              <a:tileRect/>
            </a:gradFill>
            <a:round/>
            <a:headEnd type="arrow" w="med" len="me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a:stCxn id="13" idx="2"/>
            <a:endCxn id="16" idx="0"/>
          </p:cNvCxnSpPr>
          <p:nvPr/>
        </p:nvCxnSpPr>
        <p:spPr bwMode="auto">
          <a:xfrm>
            <a:off x="6840538" y="3949700"/>
            <a:ext cx="4762" cy="444500"/>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a:stCxn id="12" idx="3"/>
            <a:endCxn id="19" idx="1"/>
          </p:cNvCxnSpPr>
          <p:nvPr/>
        </p:nvCxnSpPr>
        <p:spPr bwMode="auto">
          <a:xfrm>
            <a:off x="3729038" y="1785938"/>
            <a:ext cx="1455737" cy="0"/>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2" name="Zone de texte 2"/>
          <p:cNvSpPr txBox="1">
            <a:spLocks noChangeArrowheads="1"/>
          </p:cNvSpPr>
          <p:nvPr/>
        </p:nvSpPr>
        <p:spPr bwMode="auto">
          <a:xfrm>
            <a:off x="1458913" y="1501775"/>
            <a:ext cx="2270125" cy="5667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upright="1"/>
          <a:lstStyle/>
          <a:p>
            <a:pPr algn="ctr" fontAlgn="auto">
              <a:spcBef>
                <a:spcPts val="0"/>
              </a:spcBef>
              <a:spcAft>
                <a:spcPts val="0"/>
              </a:spcAft>
              <a:defRPr/>
            </a:pPr>
            <a:r>
              <a:rPr lang="en-US" sz="1600" b="1" dirty="0">
                <a:ea typeface="Calibri"/>
                <a:cs typeface="Times New Roman"/>
              </a:rPr>
              <a:t>Survey results</a:t>
            </a:r>
            <a:endParaRPr lang="fr-FR" sz="2800" b="1" dirty="0">
              <a:ea typeface="Calibri"/>
              <a:cs typeface="Times New Roman"/>
            </a:endParaRPr>
          </a:p>
        </p:txBody>
      </p:sp>
      <p:sp>
        <p:nvSpPr>
          <p:cNvPr id="13" name="Zone de texte 2"/>
          <p:cNvSpPr txBox="1">
            <a:spLocks noChangeArrowheads="1"/>
          </p:cNvSpPr>
          <p:nvPr/>
        </p:nvSpPr>
        <p:spPr bwMode="auto">
          <a:xfrm>
            <a:off x="5184775" y="3484563"/>
            <a:ext cx="3311525" cy="465137"/>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en-US" sz="1200" b="1" dirty="0">
                <a:ea typeface="Calibri"/>
                <a:cs typeface="Times New Roman"/>
              </a:rPr>
              <a:t>Sectorial Production targets, Added Value (GDP)</a:t>
            </a:r>
            <a:endParaRPr lang="fr-FR" sz="2000" b="1" dirty="0">
              <a:ea typeface="Calibri"/>
              <a:cs typeface="Times New Roman"/>
            </a:endParaRPr>
          </a:p>
        </p:txBody>
      </p:sp>
      <p:cxnSp>
        <p:nvCxnSpPr>
          <p:cNvPr id="14" name="Connecteur droit avec flèche 13"/>
          <p:cNvCxnSpPr>
            <a:cxnSpLocks noChangeShapeType="1"/>
            <a:stCxn id="19" idx="2"/>
          </p:cNvCxnSpPr>
          <p:nvPr/>
        </p:nvCxnSpPr>
        <p:spPr bwMode="auto">
          <a:xfrm flipH="1">
            <a:off x="6840538" y="2005013"/>
            <a:ext cx="0" cy="431800"/>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5" name="Zone de texte 2"/>
          <p:cNvSpPr txBox="1">
            <a:spLocks noChangeArrowheads="1"/>
          </p:cNvSpPr>
          <p:nvPr/>
        </p:nvSpPr>
        <p:spPr bwMode="auto">
          <a:xfrm>
            <a:off x="5184068" y="2437392"/>
            <a:ext cx="3312368" cy="587375"/>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upright="1"/>
          <a:lstStyle>
            <a:defPPr>
              <a:defRPr lang="fr-FR"/>
            </a:defPPr>
            <a:lvl1pPr algn="ctr">
              <a:lnSpc>
                <a:spcPct val="115000"/>
              </a:lnSpc>
              <a:spcAft>
                <a:spcPts val="1000"/>
              </a:spcAft>
              <a:defRPr sz="1200" b="1">
                <a:effectLst/>
                <a:ea typeface="Calibri"/>
                <a:cs typeface="Times New Roman"/>
              </a:defRPr>
            </a:lvl1pPr>
          </a:lstStyle>
          <a:p>
            <a:pPr fontAlgn="auto">
              <a:spcBef>
                <a:spcPts val="0"/>
              </a:spcBef>
              <a:defRPr/>
            </a:pPr>
            <a:r>
              <a:rPr lang="fr-FR" sz="1800">
                <a:latin typeface="+mn-lt"/>
              </a:rPr>
              <a:t>Input-Output Analysis</a:t>
            </a:r>
          </a:p>
        </p:txBody>
      </p:sp>
      <p:sp>
        <p:nvSpPr>
          <p:cNvPr id="16" name="Zone de texte 2"/>
          <p:cNvSpPr txBox="1">
            <a:spLocks noChangeArrowheads="1"/>
          </p:cNvSpPr>
          <p:nvPr/>
        </p:nvSpPr>
        <p:spPr bwMode="auto">
          <a:xfrm>
            <a:off x="4976813" y="4394200"/>
            <a:ext cx="3735387" cy="936625"/>
          </a:xfrm>
          <a:prstGeom prst="rect">
            <a:avLst/>
          </a:prstGeom>
          <a:ln w="34925" cmpd="thickThin">
            <a:headEnd/>
            <a:tailEnd/>
          </a:ln>
          <a:extLst/>
        </p:spPr>
        <p:style>
          <a:lnRef idx="2">
            <a:schemeClr val="accent4"/>
          </a:lnRef>
          <a:fillRef idx="1">
            <a:schemeClr val="lt1"/>
          </a:fillRef>
          <a:effectRef idx="0">
            <a:schemeClr val="accent4"/>
          </a:effectRef>
          <a:fontRef idx="minor">
            <a:schemeClr val="dk1"/>
          </a:fontRef>
        </p:style>
        <p:txBody>
          <a:bodyPr upright="1"/>
          <a:lstStyle/>
          <a:p>
            <a:pPr algn="ctr" fontAlgn="auto">
              <a:lnSpc>
                <a:spcPct val="115000"/>
              </a:lnSpc>
              <a:spcBef>
                <a:spcPts val="0"/>
              </a:spcBef>
              <a:spcAft>
                <a:spcPts val="1000"/>
              </a:spcAft>
              <a:defRPr/>
            </a:pPr>
            <a:r>
              <a:rPr lang="en-US" sz="1600" b="1" dirty="0">
                <a:ea typeface="Calibri"/>
                <a:cs typeface="Times New Roman"/>
              </a:rPr>
              <a:t>Output</a:t>
            </a:r>
            <a:endParaRPr lang="en-US" sz="1400" b="1" dirty="0">
              <a:ea typeface="Calibri"/>
              <a:cs typeface="Times New Roman"/>
            </a:endParaRPr>
          </a:p>
          <a:p>
            <a:pPr algn="ctr" fontAlgn="auto">
              <a:lnSpc>
                <a:spcPct val="115000"/>
              </a:lnSpc>
              <a:spcBef>
                <a:spcPts val="0"/>
              </a:spcBef>
              <a:spcAft>
                <a:spcPts val="1000"/>
              </a:spcAft>
              <a:defRPr/>
            </a:pPr>
            <a:r>
              <a:rPr lang="en-US" sz="1200" dirty="0">
                <a:ea typeface="Calibri"/>
                <a:cs typeface="Times New Roman"/>
              </a:rPr>
              <a:t>Energy Consumption, GHG Emissions, Employment, Poverty,   Government budget balance, public debt…</a:t>
            </a:r>
            <a:endParaRPr lang="fr-FR" sz="2000" dirty="0">
              <a:ea typeface="Calibri"/>
              <a:cs typeface="Times New Roman"/>
            </a:endParaRPr>
          </a:p>
        </p:txBody>
      </p:sp>
      <p:cxnSp>
        <p:nvCxnSpPr>
          <p:cNvPr id="17" name="Connecteur droit avec flèche 16"/>
          <p:cNvCxnSpPr>
            <a:cxnSpLocks noChangeShapeType="1"/>
            <a:endCxn id="13" idx="0"/>
          </p:cNvCxnSpPr>
          <p:nvPr/>
        </p:nvCxnSpPr>
        <p:spPr bwMode="auto">
          <a:xfrm>
            <a:off x="6840538" y="3024188"/>
            <a:ext cx="0" cy="460375"/>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9" name="Zone de texte 8"/>
          <p:cNvSpPr txBox="1">
            <a:spLocks noChangeArrowheads="1"/>
          </p:cNvSpPr>
          <p:nvPr/>
        </p:nvSpPr>
        <p:spPr bwMode="auto">
          <a:xfrm>
            <a:off x="5184775" y="1565275"/>
            <a:ext cx="3311525" cy="439738"/>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fr-FR" sz="1400" b="1" dirty="0">
                <a:ea typeface="Calibri"/>
                <a:cs typeface="Times New Roman"/>
              </a:rPr>
              <a:t>Scenarios for </a:t>
            </a:r>
            <a:r>
              <a:rPr lang="fr-FR" sz="1400" b="1" dirty="0" err="1">
                <a:ea typeface="Calibri"/>
                <a:cs typeface="Times New Roman"/>
              </a:rPr>
              <a:t>Sectorial</a:t>
            </a:r>
            <a:r>
              <a:rPr lang="fr-FR" sz="1400" b="1" dirty="0">
                <a:ea typeface="Calibri"/>
                <a:cs typeface="Times New Roman"/>
              </a:rPr>
              <a:t> </a:t>
            </a:r>
            <a:r>
              <a:rPr lang="fr-FR" sz="1400" b="1" dirty="0" err="1">
                <a:ea typeface="Calibri"/>
                <a:cs typeface="Times New Roman"/>
              </a:rPr>
              <a:t>Demand</a:t>
            </a:r>
            <a:endParaRPr lang="fr-FR" sz="1400" b="1" dirty="0">
              <a:ea typeface="Calibri"/>
              <a:cs typeface="Times New Roman"/>
            </a:endParaRPr>
          </a:p>
        </p:txBody>
      </p:sp>
      <p:sp>
        <p:nvSpPr>
          <p:cNvPr id="20" name="Zone de texte 2"/>
          <p:cNvSpPr txBox="1">
            <a:spLocks noChangeArrowheads="1"/>
          </p:cNvSpPr>
          <p:nvPr/>
        </p:nvSpPr>
        <p:spPr bwMode="auto">
          <a:xfrm>
            <a:off x="1458913" y="2457450"/>
            <a:ext cx="2270125" cy="3148013"/>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upright="1"/>
          <a:lstStyle/>
          <a:p>
            <a:pPr algn="ctr" fontAlgn="auto">
              <a:lnSpc>
                <a:spcPct val="115000"/>
              </a:lnSpc>
              <a:spcBef>
                <a:spcPts val="0"/>
              </a:spcBef>
              <a:spcAft>
                <a:spcPts val="1000"/>
              </a:spcAft>
              <a:defRPr/>
            </a:pPr>
            <a:r>
              <a:rPr lang="en-US" sz="1600" b="1" i="1" dirty="0">
                <a:ea typeface="Calibri"/>
                <a:cs typeface="Times New Roman"/>
              </a:rPr>
              <a:t>Degrowth proposals </a:t>
            </a:r>
          </a:p>
          <a:p>
            <a:pPr fontAlgn="auto">
              <a:lnSpc>
                <a:spcPct val="115000"/>
              </a:lnSpc>
              <a:spcBef>
                <a:spcPts val="0"/>
              </a:spcBef>
              <a:spcAft>
                <a:spcPts val="1000"/>
              </a:spcAft>
              <a:defRPr/>
            </a:pPr>
            <a:r>
              <a:rPr lang="en-US" sz="1400" dirty="0">
                <a:ea typeface="Calibri"/>
                <a:cs typeface="Times New Roman"/>
              </a:rPr>
              <a:t>(e.g.: frugality, “</a:t>
            </a:r>
            <a:r>
              <a:rPr lang="en-US" sz="1400" dirty="0" err="1">
                <a:ea typeface="Calibri"/>
                <a:cs typeface="Times New Roman"/>
              </a:rPr>
              <a:t>commoning</a:t>
            </a:r>
            <a:r>
              <a:rPr lang="en-US" sz="1400" dirty="0">
                <a:ea typeface="Calibri"/>
                <a:cs typeface="Times New Roman"/>
              </a:rPr>
              <a:t>” and sharing (cars, equipment, etc.), repairing, reusing, recycling –durability of goods-, fiscal policy and redistribution, Working time policy, re-localization, small scale farming and agroecology, not-for-profit organizations, etc.)</a:t>
            </a:r>
            <a:endParaRPr lang="fr-FR" sz="2400" dirty="0">
              <a:ea typeface="Calibri"/>
              <a:cs typeface="Times New Roman"/>
            </a:endParaRPr>
          </a:p>
          <a:p>
            <a:pPr fontAlgn="auto">
              <a:lnSpc>
                <a:spcPct val="115000"/>
              </a:lnSpc>
              <a:spcBef>
                <a:spcPts val="0"/>
              </a:spcBef>
              <a:spcAft>
                <a:spcPts val="1000"/>
              </a:spcAft>
              <a:defRPr/>
            </a:pPr>
            <a:r>
              <a:rPr lang="en-US" sz="1200" dirty="0">
                <a:latin typeface="Times New Roman"/>
                <a:ea typeface="Calibri"/>
                <a:cs typeface="Times New Roman"/>
              </a:rPr>
              <a:t> </a:t>
            </a:r>
            <a:endParaRPr lang="fr-FR" sz="2000" dirty="0">
              <a:ea typeface="Calibri"/>
              <a:cs typeface="Times New Roman"/>
            </a:endParaRPr>
          </a:p>
        </p:txBody>
      </p:sp>
      <p:cxnSp>
        <p:nvCxnSpPr>
          <p:cNvPr id="55316" name="Connecteur droit avec flèche 47"/>
          <p:cNvCxnSpPr>
            <a:cxnSpLocks noChangeShapeType="1"/>
          </p:cNvCxnSpPr>
          <p:nvPr/>
        </p:nvCxnSpPr>
        <p:spPr bwMode="auto">
          <a:xfrm>
            <a:off x="3729038" y="2730500"/>
            <a:ext cx="1455737"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sp>
        <p:nvSpPr>
          <p:cNvPr id="136" name="Rectangle 135"/>
          <p:cNvSpPr/>
          <p:nvPr/>
        </p:nvSpPr>
        <p:spPr>
          <a:xfrm>
            <a:off x="4679950" y="1357313"/>
            <a:ext cx="4248150" cy="4248150"/>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ZoneTexte 20"/>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Input Output </a:t>
            </a:r>
            <a:r>
              <a:rPr lang="fr-FR" dirty="0" err="1">
                <a:latin typeface="+mn-lt"/>
                <a:cs typeface="+mn-cs"/>
              </a:rPr>
              <a:t>Analysis</a:t>
            </a:r>
            <a:endParaRPr lang="fr-FR" dirty="0">
              <a:latin typeface="+mn-lt"/>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6323"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1580A4DF-DDB5-4A92-9A55-2AD6CD39FE6D}" type="slidenum">
              <a:rPr lang="fr-FR" altLang="fr-FR" smtClean="0"/>
              <a:pPr algn="r" fontAlgn="base">
                <a:spcBef>
                  <a:spcPct val="0"/>
                </a:spcBef>
                <a:spcAft>
                  <a:spcPct val="0"/>
                </a:spcAft>
                <a:defRPr/>
              </a:pPr>
              <a:t>33</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Input-Output </a:t>
            </a:r>
            <a:r>
              <a:rPr lang="fr-FR" dirty="0" err="1">
                <a:latin typeface="+mn-lt"/>
                <a:cs typeface="+mn-cs"/>
              </a:rPr>
              <a:t>Analysis</a:t>
            </a:r>
            <a:endParaRPr lang="fr-FR" dirty="0">
              <a:latin typeface="+mn-lt"/>
              <a:cs typeface="+mn-cs"/>
            </a:endParaRPr>
          </a:p>
        </p:txBody>
      </p:sp>
      <p:sp>
        <p:nvSpPr>
          <p:cNvPr id="5632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6326"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403648" y="908720"/>
            <a:ext cx="7128792" cy="6362511"/>
          </a:xfrm>
          <a:prstGeom prst="rect">
            <a:avLst/>
          </a:prstGeom>
          <a:blipFill rotWithShape="1">
            <a:blip r:embed="rId3"/>
            <a:stretch>
              <a:fillRect l="-684" t="-479"/>
            </a:stretch>
          </a:blipFill>
        </p:spPr>
        <p:txBody>
          <a:bodyPr/>
          <a:lstStyle/>
          <a:p>
            <a:pPr>
              <a:defRPr/>
            </a:pPr>
            <a:r>
              <a:rPr lang="fr-FR">
                <a:noFill/>
              </a:rPr>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734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E2B6BF5-F058-484B-B98C-A6FCAF950FE2}" type="slidenum">
              <a:rPr lang="fr-FR" altLang="fr-FR" smtClean="0"/>
              <a:pPr algn="r" fontAlgn="base">
                <a:spcBef>
                  <a:spcPct val="0"/>
                </a:spcBef>
                <a:spcAft>
                  <a:spcPct val="0"/>
                </a:spcAft>
                <a:defRPr/>
              </a:pPr>
              <a:t>34</a:t>
            </a:fld>
            <a:endParaRPr lang="fr-FR" altLang="fr-FR"/>
          </a:p>
        </p:txBody>
      </p:sp>
      <p:sp>
        <p:nvSpPr>
          <p:cNvPr id="57348"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7349"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cxnSp>
        <p:nvCxnSpPr>
          <p:cNvPr id="57350" name="Connecteur droit avec flèche 6"/>
          <p:cNvCxnSpPr>
            <a:cxnSpLocks noChangeShapeType="1"/>
          </p:cNvCxnSpPr>
          <p:nvPr/>
        </p:nvCxnSpPr>
        <p:spPr bwMode="auto">
          <a:xfrm>
            <a:off x="3692525" y="4816475"/>
            <a:ext cx="1247775"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a:stCxn id="20" idx="0"/>
            <a:endCxn id="12" idx="2"/>
          </p:cNvCxnSpPr>
          <p:nvPr/>
        </p:nvCxnSpPr>
        <p:spPr bwMode="auto">
          <a:xfrm flipV="1">
            <a:off x="2230438" y="2022226"/>
            <a:ext cx="0" cy="388534"/>
          </a:xfrm>
          <a:prstGeom prst="straightConnector1">
            <a:avLst/>
          </a:prstGeom>
          <a:noFill/>
          <a:ln w="38100">
            <a:gradFill flip="none" rotWithShape="1">
              <a:gsLst>
                <a:gs pos="0">
                  <a:schemeClr val="accent1">
                    <a:tint val="66000"/>
                    <a:satMod val="160000"/>
                  </a:schemeClr>
                </a:gs>
                <a:gs pos="100000">
                  <a:schemeClr val="accent3">
                    <a:lumMod val="75000"/>
                  </a:schemeClr>
                </a:gs>
                <a:gs pos="100000">
                  <a:schemeClr val="accent1">
                    <a:tint val="23500"/>
                    <a:satMod val="160000"/>
                  </a:schemeClr>
                </a:gs>
              </a:gsLst>
              <a:lin ang="5400000" scaled="1"/>
              <a:tileRect/>
            </a:gradFill>
            <a:round/>
            <a:headEnd type="arrow" w="med" len="me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a:stCxn id="13" idx="2"/>
          </p:cNvCxnSpPr>
          <p:nvPr/>
        </p:nvCxnSpPr>
        <p:spPr bwMode="auto">
          <a:xfrm>
            <a:off x="6804025" y="3902075"/>
            <a:ext cx="4763" cy="446088"/>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a:stCxn id="12" idx="3"/>
            <a:endCxn id="19" idx="1"/>
          </p:cNvCxnSpPr>
          <p:nvPr/>
        </p:nvCxnSpPr>
        <p:spPr bwMode="auto">
          <a:xfrm>
            <a:off x="3692525" y="1738313"/>
            <a:ext cx="1455738" cy="0"/>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2" name="Zone de texte 2"/>
          <p:cNvSpPr txBox="1">
            <a:spLocks noChangeArrowheads="1"/>
          </p:cNvSpPr>
          <p:nvPr/>
        </p:nvSpPr>
        <p:spPr bwMode="auto">
          <a:xfrm>
            <a:off x="1423988" y="1454150"/>
            <a:ext cx="2268537" cy="568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upright="1"/>
          <a:lstStyle/>
          <a:p>
            <a:pPr algn="ctr" fontAlgn="auto">
              <a:spcBef>
                <a:spcPts val="0"/>
              </a:spcBef>
              <a:spcAft>
                <a:spcPts val="0"/>
              </a:spcAft>
              <a:defRPr/>
            </a:pPr>
            <a:r>
              <a:rPr lang="en-US" sz="1600" b="1" dirty="0">
                <a:ea typeface="Calibri"/>
                <a:cs typeface="Times New Roman"/>
              </a:rPr>
              <a:t>Survey results</a:t>
            </a:r>
            <a:endParaRPr lang="fr-FR" sz="2800" b="1" dirty="0">
              <a:ea typeface="Calibri"/>
              <a:cs typeface="Times New Roman"/>
            </a:endParaRPr>
          </a:p>
        </p:txBody>
      </p:sp>
      <p:sp>
        <p:nvSpPr>
          <p:cNvPr id="13" name="Zone de texte 2"/>
          <p:cNvSpPr txBox="1">
            <a:spLocks noChangeArrowheads="1"/>
          </p:cNvSpPr>
          <p:nvPr/>
        </p:nvSpPr>
        <p:spPr bwMode="auto">
          <a:xfrm>
            <a:off x="5148263" y="3438525"/>
            <a:ext cx="3311525" cy="46355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en-US" sz="1200" b="1" dirty="0">
                <a:ea typeface="Calibri"/>
                <a:cs typeface="Times New Roman"/>
              </a:rPr>
              <a:t>Sectorial Production targets, Added Value (GDP)</a:t>
            </a:r>
            <a:endParaRPr lang="fr-FR" sz="2000" b="1" dirty="0">
              <a:ea typeface="Calibri"/>
              <a:cs typeface="Times New Roman"/>
            </a:endParaRPr>
          </a:p>
        </p:txBody>
      </p:sp>
      <p:cxnSp>
        <p:nvCxnSpPr>
          <p:cNvPr id="14" name="Connecteur droit avec flèche 13"/>
          <p:cNvCxnSpPr>
            <a:cxnSpLocks noChangeShapeType="1"/>
            <a:stCxn id="19" idx="2"/>
            <a:endCxn id="57357" idx="0"/>
          </p:cNvCxnSpPr>
          <p:nvPr/>
        </p:nvCxnSpPr>
        <p:spPr bwMode="auto">
          <a:xfrm flipH="1">
            <a:off x="6804025" y="1958975"/>
            <a:ext cx="0" cy="431800"/>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57357" name="Zone de texte 2"/>
          <p:cNvSpPr txBox="1">
            <a:spLocks noChangeArrowheads="1"/>
          </p:cNvSpPr>
          <p:nvPr/>
        </p:nvSpPr>
        <p:spPr bwMode="auto">
          <a:xfrm>
            <a:off x="5148263" y="2390775"/>
            <a:ext cx="3311525" cy="58737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spcAft>
                <a:spcPts val="1000"/>
              </a:spcAft>
              <a:buFontTx/>
              <a:buNone/>
            </a:pPr>
            <a:r>
              <a:rPr lang="fr-FR" altLang="fr-FR" sz="1600" b="1">
                <a:ea typeface="Calibri" pitchFamily="34" charset="0"/>
                <a:cs typeface="Times New Roman" pitchFamily="18" charset="0"/>
              </a:rPr>
              <a:t>Input-Output Analysis</a:t>
            </a:r>
            <a:endParaRPr lang="fr-FR" altLang="fr-FR" sz="2800" b="1">
              <a:ea typeface="Calibri" pitchFamily="34" charset="0"/>
              <a:cs typeface="Times New Roman" pitchFamily="18" charset="0"/>
            </a:endParaRPr>
          </a:p>
        </p:txBody>
      </p:sp>
      <p:sp>
        <p:nvSpPr>
          <p:cNvPr id="16" name="Zone de texte 2"/>
          <p:cNvSpPr txBox="1">
            <a:spLocks noChangeArrowheads="1"/>
          </p:cNvSpPr>
          <p:nvPr/>
        </p:nvSpPr>
        <p:spPr bwMode="auto">
          <a:xfrm>
            <a:off x="4941050" y="4347776"/>
            <a:ext cx="3735406" cy="935990"/>
          </a:xfrm>
          <a:prstGeom prst="rect">
            <a:avLst/>
          </a:prstGeom>
          <a:solidFill>
            <a:schemeClr val="accent3">
              <a:lumMod val="60000"/>
              <a:lumOff val="40000"/>
            </a:schemeClr>
          </a:solidFill>
          <a:ln w="28575">
            <a:noFill/>
            <a:prstDash val="sysDot"/>
            <a:miter lim="800000"/>
            <a:headEnd/>
            <a:tailEnd/>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upright="1"/>
          <a:lstStyle>
            <a:defPPr>
              <a:defRPr lang="fr-FR"/>
            </a:defPPr>
            <a:lvl1pPr algn="ctr">
              <a:lnSpc>
                <a:spcPct val="115000"/>
              </a:lnSpc>
              <a:spcAft>
                <a:spcPts val="1000"/>
              </a:spcAft>
              <a:defRPr sz="1200" b="1">
                <a:solidFill>
                  <a:schemeClr val="tx1"/>
                </a:solidFill>
                <a:effectLst/>
                <a:ea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defRPr/>
            </a:pPr>
            <a:r>
              <a:rPr lang="en-US" sz="1600" dirty="0">
                <a:latin typeface="+mn-lt"/>
              </a:rPr>
              <a:t>Output</a:t>
            </a:r>
            <a:endParaRPr lang="en-US" dirty="0">
              <a:latin typeface="+mn-lt"/>
            </a:endParaRPr>
          </a:p>
          <a:p>
            <a:pPr fontAlgn="auto">
              <a:spcBef>
                <a:spcPts val="0"/>
              </a:spcBef>
              <a:defRPr/>
            </a:pPr>
            <a:r>
              <a:rPr lang="en-US" dirty="0">
                <a:latin typeface="+mn-lt"/>
              </a:rPr>
              <a:t>Energy Consumption, GHG Emissions, Employment, Poverty,   Government budget balance, public debt…</a:t>
            </a:r>
            <a:endParaRPr lang="fr-FR" dirty="0">
              <a:latin typeface="+mn-lt"/>
            </a:endParaRPr>
          </a:p>
        </p:txBody>
      </p:sp>
      <p:cxnSp>
        <p:nvCxnSpPr>
          <p:cNvPr id="17" name="Connecteur droit avec flèche 16"/>
          <p:cNvCxnSpPr>
            <a:cxnSpLocks noChangeShapeType="1"/>
            <a:stCxn id="57357" idx="2"/>
            <a:endCxn id="13" idx="0"/>
          </p:cNvCxnSpPr>
          <p:nvPr/>
        </p:nvCxnSpPr>
        <p:spPr bwMode="auto">
          <a:xfrm>
            <a:off x="6804025" y="2978150"/>
            <a:ext cx="0" cy="460375"/>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9" name="Zone de texte 8"/>
          <p:cNvSpPr txBox="1">
            <a:spLocks noChangeArrowheads="1"/>
          </p:cNvSpPr>
          <p:nvPr/>
        </p:nvSpPr>
        <p:spPr bwMode="auto">
          <a:xfrm>
            <a:off x="5148263" y="1517650"/>
            <a:ext cx="3311525" cy="44132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fr-FR" sz="1400" b="1" dirty="0">
                <a:ea typeface="Calibri"/>
                <a:cs typeface="Times New Roman"/>
              </a:rPr>
              <a:t>Scenarios for </a:t>
            </a:r>
            <a:r>
              <a:rPr lang="fr-FR" sz="1400" b="1" dirty="0" err="1">
                <a:ea typeface="Calibri"/>
                <a:cs typeface="Times New Roman"/>
              </a:rPr>
              <a:t>Sectorial</a:t>
            </a:r>
            <a:r>
              <a:rPr lang="fr-FR" sz="1400" b="1" dirty="0">
                <a:ea typeface="Calibri"/>
                <a:cs typeface="Times New Roman"/>
              </a:rPr>
              <a:t> </a:t>
            </a:r>
            <a:r>
              <a:rPr lang="fr-FR" sz="1400" b="1" dirty="0" err="1">
                <a:ea typeface="Calibri"/>
                <a:cs typeface="Times New Roman"/>
              </a:rPr>
              <a:t>Demand</a:t>
            </a:r>
            <a:endParaRPr lang="fr-FR" sz="1400" b="1" dirty="0">
              <a:ea typeface="Calibri"/>
              <a:cs typeface="Times New Roman"/>
            </a:endParaRPr>
          </a:p>
        </p:txBody>
      </p:sp>
      <p:sp>
        <p:nvSpPr>
          <p:cNvPr id="20" name="Zone de texte 2"/>
          <p:cNvSpPr txBox="1">
            <a:spLocks noChangeArrowheads="1"/>
          </p:cNvSpPr>
          <p:nvPr/>
        </p:nvSpPr>
        <p:spPr bwMode="auto">
          <a:xfrm>
            <a:off x="1423988" y="2411413"/>
            <a:ext cx="2268537" cy="3148012"/>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upright="1"/>
          <a:lstStyle/>
          <a:p>
            <a:pPr algn="ctr" fontAlgn="auto">
              <a:lnSpc>
                <a:spcPct val="115000"/>
              </a:lnSpc>
              <a:spcBef>
                <a:spcPts val="0"/>
              </a:spcBef>
              <a:spcAft>
                <a:spcPts val="1000"/>
              </a:spcAft>
              <a:defRPr/>
            </a:pPr>
            <a:r>
              <a:rPr lang="en-US" sz="1600" b="1" i="1" dirty="0">
                <a:ea typeface="Calibri"/>
                <a:cs typeface="Times New Roman"/>
              </a:rPr>
              <a:t>Degrowth proposals </a:t>
            </a:r>
          </a:p>
          <a:p>
            <a:pPr fontAlgn="auto">
              <a:lnSpc>
                <a:spcPct val="115000"/>
              </a:lnSpc>
              <a:spcBef>
                <a:spcPts val="0"/>
              </a:spcBef>
              <a:spcAft>
                <a:spcPts val="1000"/>
              </a:spcAft>
              <a:defRPr/>
            </a:pPr>
            <a:r>
              <a:rPr lang="en-US" sz="1400" dirty="0">
                <a:ea typeface="Calibri"/>
                <a:cs typeface="Times New Roman"/>
              </a:rPr>
              <a:t>(e.g.: frugality, “</a:t>
            </a:r>
            <a:r>
              <a:rPr lang="en-US" sz="1400" dirty="0" err="1">
                <a:ea typeface="Calibri"/>
                <a:cs typeface="Times New Roman"/>
              </a:rPr>
              <a:t>commoning</a:t>
            </a:r>
            <a:r>
              <a:rPr lang="en-US" sz="1400" dirty="0">
                <a:ea typeface="Calibri"/>
                <a:cs typeface="Times New Roman"/>
              </a:rPr>
              <a:t>” and sharing (cars, equipment, etc.), repairing, reusing, recycling –durability of goods-, fiscal policy and redistribution, Working time policy, re-localization, small scale farming and agroecology, not-for-profit organizations, etc.)</a:t>
            </a:r>
            <a:endParaRPr lang="fr-FR" sz="2400" dirty="0">
              <a:ea typeface="Calibri"/>
              <a:cs typeface="Times New Roman"/>
            </a:endParaRPr>
          </a:p>
          <a:p>
            <a:pPr fontAlgn="auto">
              <a:lnSpc>
                <a:spcPct val="115000"/>
              </a:lnSpc>
              <a:spcBef>
                <a:spcPts val="0"/>
              </a:spcBef>
              <a:spcAft>
                <a:spcPts val="1000"/>
              </a:spcAft>
              <a:defRPr/>
            </a:pPr>
            <a:r>
              <a:rPr lang="en-US" sz="1200" dirty="0">
                <a:latin typeface="Times New Roman"/>
                <a:ea typeface="Calibri"/>
                <a:cs typeface="Times New Roman"/>
              </a:rPr>
              <a:t> </a:t>
            </a:r>
            <a:endParaRPr lang="fr-FR" sz="2000" dirty="0">
              <a:ea typeface="Calibri"/>
              <a:cs typeface="Times New Roman"/>
            </a:endParaRPr>
          </a:p>
        </p:txBody>
      </p:sp>
      <p:cxnSp>
        <p:nvCxnSpPr>
          <p:cNvPr id="57364" name="Connecteur droit avec flèche 47"/>
          <p:cNvCxnSpPr>
            <a:cxnSpLocks noChangeShapeType="1"/>
            <a:endCxn id="57357" idx="1"/>
          </p:cNvCxnSpPr>
          <p:nvPr/>
        </p:nvCxnSpPr>
        <p:spPr bwMode="auto">
          <a:xfrm>
            <a:off x="3692525" y="2684463"/>
            <a:ext cx="1455738" cy="0"/>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sp>
        <p:nvSpPr>
          <p:cNvPr id="136" name="Rectangle 135"/>
          <p:cNvSpPr/>
          <p:nvPr/>
        </p:nvSpPr>
        <p:spPr>
          <a:xfrm>
            <a:off x="4643438" y="1309688"/>
            <a:ext cx="4249737" cy="4249737"/>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837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00FBFD0F-540B-45CB-A9B1-67053EA65542}" type="slidenum">
              <a:rPr lang="fr-FR" altLang="fr-FR" smtClean="0"/>
              <a:pPr algn="r" fontAlgn="base">
                <a:spcBef>
                  <a:spcPct val="0"/>
                </a:spcBef>
                <a:spcAft>
                  <a:spcPct val="0"/>
                </a:spcAft>
                <a:defRPr/>
              </a:pPr>
              <a:t>35</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Main Outputs							 (1/3)   </a:t>
            </a:r>
          </a:p>
        </p:txBody>
      </p:sp>
      <p:sp>
        <p:nvSpPr>
          <p:cNvPr id="58373"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4"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331641" y="797525"/>
            <a:ext cx="7812360" cy="5841664"/>
          </a:xfrm>
          <a:prstGeom prst="rect">
            <a:avLst/>
          </a:prstGeom>
          <a:blipFill rotWithShape="1">
            <a:blip r:embed="rId3"/>
            <a:stretch>
              <a:fillRect l="-624" t="-522"/>
            </a:stretch>
          </a:blipFill>
        </p:spPr>
        <p:txBody>
          <a:bodyPr/>
          <a:lstStyle/>
          <a:p>
            <a:pPr>
              <a:defRPr/>
            </a:pPr>
            <a:r>
              <a:rPr lang="fr-FR">
                <a:noFill/>
              </a:rPr>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59395"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60BD65C2-F769-4059-9CF4-B81D780BB6EC}" type="slidenum">
              <a:rPr lang="fr-FR" altLang="fr-FR" smtClean="0"/>
              <a:pPr algn="r" fontAlgn="base">
                <a:spcBef>
                  <a:spcPct val="0"/>
                </a:spcBef>
                <a:spcAft>
                  <a:spcPct val="0"/>
                </a:spcAft>
                <a:defRPr/>
              </a:pPr>
              <a:t>36</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Main Outputs							 (2/3) </a:t>
            </a:r>
          </a:p>
        </p:txBody>
      </p:sp>
      <p:sp>
        <p:nvSpPr>
          <p:cNvPr id="5939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9398"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p:nvPr/>
        </p:nvSpPr>
        <p:spPr>
          <a:xfrm>
            <a:off x="1403350" y="796925"/>
            <a:ext cx="7129463" cy="1139825"/>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fr-FR" b="1" u="sng" dirty="0">
                <a:solidFill>
                  <a:srgbClr val="C00000"/>
                </a:solidFill>
                <a:latin typeface="+mn-lt"/>
                <a:cs typeface="+mn-cs"/>
              </a:rPr>
              <a:t>Public Budget and Public </a:t>
            </a:r>
            <a:r>
              <a:rPr lang="fr-FR" b="1" u="sng" dirty="0" err="1">
                <a:solidFill>
                  <a:srgbClr val="C00000"/>
                </a:solidFill>
                <a:latin typeface="+mn-lt"/>
                <a:cs typeface="+mn-cs"/>
              </a:rPr>
              <a:t>Debt</a:t>
            </a:r>
            <a:endParaRPr lang="fr-FR" b="1" u="sng" dirty="0">
              <a:solidFill>
                <a:srgbClr val="C00000"/>
              </a:solidFill>
              <a:latin typeface="+mn-lt"/>
              <a:cs typeface="+mn-cs"/>
            </a:endParaRPr>
          </a:p>
          <a:p>
            <a:pPr marL="285750" indent="-285750" fontAlgn="auto">
              <a:spcBef>
                <a:spcPts val="0"/>
              </a:spcBef>
              <a:spcAft>
                <a:spcPts val="0"/>
              </a:spcAft>
              <a:buFont typeface="Arial" panose="020B0604020202020204" pitchFamily="34" charset="0"/>
              <a:buChar char="•"/>
              <a:defRPr/>
            </a:pPr>
            <a:endParaRPr lang="fr-FR" b="1" u="sng" dirty="0">
              <a:solidFill>
                <a:srgbClr val="C00000"/>
              </a:solidFill>
              <a:latin typeface="+mn-lt"/>
              <a:cs typeface="+mn-cs"/>
            </a:endParaRPr>
          </a:p>
          <a:p>
            <a:pPr fontAlgn="auto">
              <a:spcBef>
                <a:spcPts val="0"/>
              </a:spcBef>
              <a:spcAft>
                <a:spcPts val="0"/>
              </a:spcAft>
              <a:defRPr/>
            </a:pPr>
            <a:endParaRPr lang="fr-FR" sz="1400" b="1" u="sng"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b="1" u="sng" dirty="0">
              <a:solidFill>
                <a:srgbClr val="C00000"/>
              </a:solidFill>
              <a:latin typeface="+mn-lt"/>
              <a:cs typeface="+mn-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7740650" cy="511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au 11"/>
          <p:cNvGraphicFramePr>
            <a:graphicFrameLocks noGrp="1"/>
          </p:cNvGraphicFramePr>
          <p:nvPr/>
        </p:nvGraphicFramePr>
        <p:xfrm>
          <a:off x="1403350" y="1196975"/>
          <a:ext cx="7489825" cy="4640490"/>
        </p:xfrm>
        <a:graphic>
          <a:graphicData uri="http://schemas.openxmlformats.org/drawingml/2006/table">
            <a:tbl>
              <a:tblPr firstRow="1" bandRow="1">
                <a:tableStyleId>{5C22544A-7EE6-4342-B048-85BDC9FD1C3A}</a:tableStyleId>
              </a:tblPr>
              <a:tblGrid>
                <a:gridCol w="1038194">
                  <a:extLst>
                    <a:ext uri="{9D8B030D-6E8A-4147-A177-3AD203B41FA5}">
                      <a16:colId xmlns:a16="http://schemas.microsoft.com/office/drawing/2014/main" val="20000"/>
                    </a:ext>
                  </a:extLst>
                </a:gridCol>
                <a:gridCol w="2892110">
                  <a:extLst>
                    <a:ext uri="{9D8B030D-6E8A-4147-A177-3AD203B41FA5}">
                      <a16:colId xmlns:a16="http://schemas.microsoft.com/office/drawing/2014/main" val="20001"/>
                    </a:ext>
                  </a:extLst>
                </a:gridCol>
                <a:gridCol w="3559521">
                  <a:extLst>
                    <a:ext uri="{9D8B030D-6E8A-4147-A177-3AD203B41FA5}">
                      <a16:colId xmlns:a16="http://schemas.microsoft.com/office/drawing/2014/main" val="20002"/>
                    </a:ext>
                  </a:extLst>
                </a:gridCol>
              </a:tblGrid>
              <a:tr h="548594">
                <a:tc gridSpan="2">
                  <a:txBody>
                    <a:bodyPr/>
                    <a:lstStyle/>
                    <a:p>
                      <a:pPr algn="ctr"/>
                      <a:r>
                        <a:rPr lang="fr-FR" sz="1600" dirty="0"/>
                        <a:t>APU Revenue</a:t>
                      </a:r>
                    </a:p>
                  </a:txBody>
                  <a:tcPr marL="91452" marR="91452" marT="45713" marB="45713">
                    <a:lnR w="12700" cap="flat" cmpd="sng" algn="ctr">
                      <a:solidFill>
                        <a:schemeClr val="tx1"/>
                      </a:solidFill>
                      <a:prstDash val="solid"/>
                      <a:round/>
                      <a:headEnd type="none" w="med" len="med"/>
                      <a:tailEnd type="none" w="med" len="med"/>
                    </a:lnR>
                  </a:tcPr>
                </a:tc>
                <a:tc hMerge="1">
                  <a:txBody>
                    <a:bodyPr/>
                    <a:lstStyle/>
                    <a:p>
                      <a:endParaRPr lang="fr-FR"/>
                    </a:p>
                  </a:txBody>
                  <a:tcPr/>
                </a:tc>
                <a:tc>
                  <a:txBody>
                    <a:bodyPr/>
                    <a:lstStyle/>
                    <a:p>
                      <a:pPr algn="ctr"/>
                      <a:r>
                        <a:rPr lang="fr-FR" sz="1600" dirty="0"/>
                        <a:t>APU </a:t>
                      </a:r>
                      <a:r>
                        <a:rPr lang="fr-FR" sz="1600" dirty="0" err="1"/>
                        <a:t>Expenditure</a:t>
                      </a:r>
                      <a:r>
                        <a:rPr lang="fr-FR" sz="1600" dirty="0"/>
                        <a:t> </a:t>
                      </a:r>
                    </a:p>
                    <a:p>
                      <a:pPr algn="ctr"/>
                      <a:r>
                        <a:rPr lang="fr-FR" sz="1400" dirty="0"/>
                        <a:t>(by </a:t>
                      </a:r>
                      <a:r>
                        <a:rPr lang="fr-FR" sz="1400" dirty="0" err="1"/>
                        <a:t>function</a:t>
                      </a:r>
                      <a:r>
                        <a:rPr lang="fr-FR" sz="1400" dirty="0"/>
                        <a:t>:</a:t>
                      </a:r>
                      <a:r>
                        <a:rPr lang="fr-FR" sz="1400" baseline="0" dirty="0"/>
                        <a:t> </a:t>
                      </a:r>
                      <a:r>
                        <a:rPr lang="fr-FR" sz="1400" dirty="0"/>
                        <a:t>classification COFOG)</a:t>
                      </a:r>
                    </a:p>
                  </a:txBody>
                  <a:tcPr marL="91452" marR="91452" marT="45713" marB="45713">
                    <a:lnL w="12700" cap="flat" cmpd="sng" algn="ctr">
                      <a:solidFill>
                        <a:schemeClr val="tx1"/>
                      </a:solidFill>
                      <a:prstDash val="solid"/>
                      <a:round/>
                      <a:headEnd type="none" w="med" len="med"/>
                      <a:tailEnd type="none" w="med" len="med"/>
                    </a:lnL>
                    <a:solidFill>
                      <a:schemeClr val="accent2">
                        <a:lumMod val="75000"/>
                      </a:schemeClr>
                    </a:solidFill>
                  </a:tcPr>
                </a:tc>
                <a:extLst>
                  <a:ext uri="{0D108BD9-81ED-4DB2-BD59-A6C34878D82A}">
                    <a16:rowId xmlns:a16="http://schemas.microsoft.com/office/drawing/2014/main" val="10000"/>
                  </a:ext>
                </a:extLst>
              </a:tr>
              <a:tr h="670505">
                <a:tc rowSpan="5">
                  <a:txBody>
                    <a:bodyPr/>
                    <a:lstStyle/>
                    <a:p>
                      <a:r>
                        <a:rPr lang="fr-FR" sz="1600" dirty="0"/>
                        <a:t>Fiscal Revenue</a:t>
                      </a:r>
                    </a:p>
                  </a:txBody>
                  <a:tcPr marL="91452" marR="91452" marT="45713" marB="45713"/>
                </a:tc>
                <a:tc>
                  <a:txBody>
                    <a:bodyPr/>
                    <a:lstStyle/>
                    <a:p>
                      <a:r>
                        <a:rPr lang="fr-FR" sz="1400" b="1" dirty="0"/>
                        <a:t>Taxes on </a:t>
                      </a:r>
                      <a:r>
                        <a:rPr lang="fr-FR" sz="1400" b="1" dirty="0" err="1"/>
                        <a:t>Products</a:t>
                      </a:r>
                      <a:r>
                        <a:rPr lang="fr-FR" sz="1400" b="1" dirty="0"/>
                        <a:t> (D21)</a:t>
                      </a:r>
                    </a:p>
                    <a:p>
                      <a:r>
                        <a:rPr lang="fr-FR" sz="1200" dirty="0"/>
                        <a:t>V.A.T.,</a:t>
                      </a:r>
                      <a:r>
                        <a:rPr lang="fr-FR" sz="1200" baseline="0" dirty="0"/>
                        <a:t> Taxes on Imports, </a:t>
                      </a:r>
                      <a:r>
                        <a:rPr lang="fr-FR" sz="1200" baseline="0" dirty="0" err="1"/>
                        <a:t>Other</a:t>
                      </a:r>
                      <a:r>
                        <a:rPr lang="fr-FR" sz="1200" baseline="0" dirty="0"/>
                        <a:t> (TICPE, </a:t>
                      </a:r>
                      <a:r>
                        <a:rPr lang="fr-FR" sz="1200" baseline="0" dirty="0" err="1"/>
                        <a:t>tabacco</a:t>
                      </a:r>
                      <a:r>
                        <a:rPr lang="fr-FR" sz="1200" baseline="0" dirty="0"/>
                        <a:t>, </a:t>
                      </a:r>
                      <a:r>
                        <a:rPr lang="fr-FR" sz="1200" baseline="0" dirty="0" err="1"/>
                        <a:t>beverages</a:t>
                      </a:r>
                      <a:r>
                        <a:rPr lang="fr-FR" sz="1200" baseline="0" dirty="0"/>
                        <a:t>, etc.)</a:t>
                      </a:r>
                      <a:endParaRPr lang="fr-FR" sz="1200" dirty="0"/>
                    </a:p>
                  </a:txBody>
                  <a:tcPr marL="91452" marR="91452" marT="45713" marB="45713">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aseline="0" dirty="0"/>
                        <a:t>General Services APU </a:t>
                      </a:r>
                    </a:p>
                    <a:p>
                      <a:pPr algn="l"/>
                      <a:r>
                        <a:rPr lang="fr-FR" sz="1200" baseline="0" dirty="0"/>
                        <a:t>(</a:t>
                      </a:r>
                      <a:r>
                        <a:rPr lang="fr-FR" sz="1200" baseline="0" dirty="0" err="1"/>
                        <a:t>inc.</a:t>
                      </a:r>
                      <a:r>
                        <a:rPr lang="fr-FR" sz="1200" baseline="0" dirty="0"/>
                        <a:t> </a:t>
                      </a:r>
                      <a:r>
                        <a:rPr lang="fr-FR" sz="1200" baseline="0" dirty="0" err="1"/>
                        <a:t>Debt</a:t>
                      </a:r>
                      <a:r>
                        <a:rPr lang="fr-FR" sz="1200" baseline="0" dirty="0"/>
                        <a:t> </a:t>
                      </a:r>
                      <a:r>
                        <a:rPr lang="fr-FR" sz="1200" baseline="0" dirty="0" err="1"/>
                        <a:t>repayment</a:t>
                      </a:r>
                      <a:r>
                        <a:rPr lang="fr-FR" sz="1200" baseline="0" dirty="0"/>
                        <a:t>…)</a:t>
                      </a:r>
                      <a:endParaRPr lang="fr-FR" sz="1600" dirty="0"/>
                    </a:p>
                  </a:txBody>
                  <a:tcPr marL="91452" marR="91452" marT="45713" marB="45713">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1"/>
                  </a:ext>
                </a:extLst>
              </a:tr>
              <a:tr h="670505">
                <a:tc vMerge="1">
                  <a:txBody>
                    <a:bodyPr/>
                    <a:lstStyle/>
                    <a:p>
                      <a:endParaRPr lang="fr-FR" sz="1400" dirty="0"/>
                    </a:p>
                  </a:txBody>
                  <a:tcPr/>
                </a:tc>
                <a:tc>
                  <a:txBody>
                    <a:bodyPr/>
                    <a:lstStyle/>
                    <a:p>
                      <a:r>
                        <a:rPr lang="fr-FR" sz="1400" b="1" dirty="0"/>
                        <a:t>Taxes on Production (D29)</a:t>
                      </a:r>
                    </a:p>
                    <a:p>
                      <a:r>
                        <a:rPr lang="fr-FR" sz="1200" dirty="0" err="1"/>
                        <a:t>Tax</a:t>
                      </a:r>
                      <a:r>
                        <a:rPr lang="fr-FR" sz="1200" baseline="0" dirty="0"/>
                        <a:t> on </a:t>
                      </a:r>
                      <a:r>
                        <a:rPr lang="fr-FR" sz="1200" baseline="0" dirty="0" err="1"/>
                        <a:t>Wages</a:t>
                      </a:r>
                      <a:r>
                        <a:rPr lang="fr-FR" sz="1200" baseline="0" dirty="0"/>
                        <a:t> and Labour, </a:t>
                      </a:r>
                      <a:r>
                        <a:rPr lang="fr-FR" sz="1200" baseline="0" dirty="0" err="1"/>
                        <a:t>Other</a:t>
                      </a:r>
                      <a:r>
                        <a:rPr lang="fr-FR" sz="1200" baseline="0" dirty="0"/>
                        <a:t> taxes on production</a:t>
                      </a:r>
                      <a:endParaRPr lang="fr-FR" sz="1200" dirty="0"/>
                    </a:p>
                  </a:txBody>
                  <a:tcPr marL="91452" marR="91452" marT="45713" marB="45713">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dirty="0"/>
                        <a:t>« </a:t>
                      </a:r>
                      <a:r>
                        <a:rPr lang="fr-FR" sz="1400" dirty="0" err="1"/>
                        <a:t>Defense</a:t>
                      </a:r>
                      <a:r>
                        <a:rPr lang="fr-FR" sz="1400" dirty="0"/>
                        <a:t> » </a:t>
                      </a:r>
                      <a:r>
                        <a:rPr lang="fr-FR" sz="1100" dirty="0"/>
                        <a:t>(or</a:t>
                      </a:r>
                      <a:r>
                        <a:rPr lang="fr-FR" sz="1100" baseline="0" dirty="0"/>
                        <a:t> « </a:t>
                      </a:r>
                      <a:r>
                        <a:rPr lang="fr-FR" sz="1100" baseline="0" dirty="0" err="1"/>
                        <a:t>attack</a:t>
                      </a:r>
                      <a:r>
                        <a:rPr lang="fr-FR" sz="1100" baseline="0" dirty="0"/>
                        <a:t> »</a:t>
                      </a:r>
                      <a:r>
                        <a:rPr lang="fr-FR" sz="1100" dirty="0"/>
                        <a:t>)</a:t>
                      </a:r>
                      <a:endParaRPr lang="fr-FR" sz="1400" dirty="0"/>
                    </a:p>
                  </a:txBody>
                  <a:tcPr marL="91452" marR="91452" marT="45713" marB="45713">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2"/>
                  </a:ext>
                </a:extLst>
              </a:tr>
              <a:tr h="304771">
                <a:tc vMerge="1">
                  <a:txBody>
                    <a:bodyPr/>
                    <a:lstStyle/>
                    <a:p>
                      <a:endParaRPr lang="fr-FR" dirty="0"/>
                    </a:p>
                  </a:txBody>
                  <a:tcPr/>
                </a:tc>
                <a:tc rowSpan="2">
                  <a:txBody>
                    <a:bodyPr/>
                    <a:lstStyle/>
                    <a:p>
                      <a:r>
                        <a:rPr lang="fr-FR" sz="1400" b="1" dirty="0"/>
                        <a:t>Impôts courants sur Revenu</a:t>
                      </a:r>
                      <a:r>
                        <a:rPr lang="fr-FR" sz="1400" b="1" baseline="0" dirty="0"/>
                        <a:t> et Patrimoine (D5)</a:t>
                      </a:r>
                    </a:p>
                    <a:p>
                      <a:r>
                        <a:rPr lang="fr-FR" sz="1100" baseline="0" dirty="0"/>
                        <a:t>IRPP, CSG, CRDS, Impôt sur les sociétés, taxe d’habitation, impôt foncier ménages, ISF, etc.</a:t>
                      </a:r>
                      <a:endParaRPr lang="fr-FR" sz="1100" dirty="0"/>
                    </a:p>
                  </a:txBody>
                  <a:tcPr marL="91452" marR="91452" marT="45713" marB="45713">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dirty="0"/>
                        <a:t>Public </a:t>
                      </a:r>
                      <a:r>
                        <a:rPr lang="fr-FR" sz="1400" dirty="0" err="1"/>
                        <a:t>order</a:t>
                      </a:r>
                      <a:r>
                        <a:rPr lang="fr-FR" sz="1400" dirty="0"/>
                        <a:t> and « </a:t>
                      </a:r>
                      <a:r>
                        <a:rPr lang="fr-FR" sz="1400" dirty="0" err="1"/>
                        <a:t>safety</a:t>
                      </a:r>
                      <a:r>
                        <a:rPr lang="fr-FR" sz="1400" dirty="0"/>
                        <a:t> »</a:t>
                      </a:r>
                    </a:p>
                  </a:txBody>
                  <a:tcPr marL="91452" marR="91452" marT="45713" marB="45713">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3"/>
                  </a:ext>
                </a:extLst>
              </a:tr>
              <a:tr h="548602">
                <a:tc vMerge="1">
                  <a:txBody>
                    <a:bodyPr/>
                    <a:lstStyle/>
                    <a:p>
                      <a:endParaRPr lang="fr-FR"/>
                    </a:p>
                  </a:txBody>
                  <a:tcPr/>
                </a:tc>
                <a:tc vMerge="1">
                  <a:txBody>
                    <a:bodyPr/>
                    <a:lstStyle/>
                    <a:p>
                      <a:endParaRPr lang="fr-FR"/>
                    </a:p>
                  </a:txBody>
                  <a:tcPr/>
                </a:tc>
                <a:tc>
                  <a:txBody>
                    <a:bodyPr/>
                    <a:lstStyle/>
                    <a:p>
                      <a:pPr algn="l"/>
                      <a:r>
                        <a:rPr lang="fr-FR" sz="1400" dirty="0"/>
                        <a:t> </a:t>
                      </a:r>
                      <a:r>
                        <a:rPr lang="fr-FR" sz="1400" dirty="0" err="1"/>
                        <a:t>Economic</a:t>
                      </a:r>
                      <a:r>
                        <a:rPr lang="fr-FR" sz="1400" dirty="0"/>
                        <a:t> </a:t>
                      </a:r>
                      <a:r>
                        <a:rPr lang="fr-FR" sz="1400" dirty="0" err="1"/>
                        <a:t>Affairs</a:t>
                      </a:r>
                      <a:endParaRPr lang="fr-FR" sz="1400" dirty="0"/>
                    </a:p>
                  </a:txBody>
                  <a:tcPr marL="91452" marR="91452" marT="45713" marB="45713">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4"/>
                  </a:ext>
                </a:extLst>
              </a:tr>
              <a:tr h="304771">
                <a:tc vMerge="1">
                  <a:txBody>
                    <a:bodyPr/>
                    <a:lstStyle/>
                    <a:p>
                      <a:endParaRPr lang="fr-FR" sz="1400" dirty="0"/>
                    </a:p>
                  </a:txBody>
                  <a:tcPr/>
                </a:tc>
                <a:tc>
                  <a:txBody>
                    <a:bodyPr/>
                    <a:lstStyle/>
                    <a:p>
                      <a:r>
                        <a:rPr lang="fr-FR" sz="1400" b="1" dirty="0"/>
                        <a:t>Taxes in</a:t>
                      </a:r>
                      <a:r>
                        <a:rPr lang="fr-FR" sz="1400" b="1" baseline="0" dirty="0"/>
                        <a:t> Capital (D91) </a:t>
                      </a:r>
                      <a:endParaRPr lang="fr-FR" sz="1400" b="1" dirty="0"/>
                    </a:p>
                  </a:txBody>
                  <a:tcPr marL="91452" marR="91452" marT="45713" marB="45713">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0" kern="1200" dirty="0" err="1">
                          <a:solidFill>
                            <a:schemeClr val="dk1"/>
                          </a:solidFill>
                          <a:latin typeface="+mn-lt"/>
                          <a:ea typeface="+mn-ea"/>
                          <a:cs typeface="+mn-cs"/>
                        </a:rPr>
                        <a:t>Environmental</a:t>
                      </a:r>
                      <a:r>
                        <a:rPr lang="fr-FR" sz="1400" b="0" dirty="0"/>
                        <a:t> protection</a:t>
                      </a:r>
                    </a:p>
                  </a:txBody>
                  <a:tcPr marL="91452" marR="91452" marT="45713" marB="45713">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5"/>
                  </a:ext>
                </a:extLst>
              </a:tr>
              <a:tr h="336320">
                <a:tc gridSpan="2">
                  <a:txBody>
                    <a:bodyPr/>
                    <a:lstStyle/>
                    <a:p>
                      <a:r>
                        <a:rPr lang="fr-FR" sz="1600" dirty="0"/>
                        <a:t>Social</a:t>
                      </a:r>
                      <a:r>
                        <a:rPr lang="fr-FR" sz="1600" baseline="0" dirty="0"/>
                        <a:t> Contributions </a:t>
                      </a:r>
                      <a:r>
                        <a:rPr lang="fr-FR" sz="1200" baseline="0" dirty="0"/>
                        <a:t>(employeurs et ménages)</a:t>
                      </a:r>
                      <a:endParaRPr lang="fr-FR" sz="1600" dirty="0"/>
                    </a:p>
                  </a:txBody>
                  <a:tcPr marL="91452" marR="91452" marT="45713" marB="45713">
                    <a:lnR w="12700" cap="flat" cmpd="sng" algn="ctr">
                      <a:solidFill>
                        <a:schemeClr val="tx1"/>
                      </a:solidFill>
                      <a:prstDash val="solid"/>
                      <a:round/>
                      <a:headEnd type="none" w="med" len="med"/>
                      <a:tailEnd type="none" w="med" len="med"/>
                    </a:lnR>
                  </a:tcPr>
                </a:tc>
                <a:tc hMerge="1">
                  <a:txBody>
                    <a:bodyPr/>
                    <a:lstStyle/>
                    <a:p>
                      <a:endParaRPr lang="fr-FR"/>
                    </a:p>
                  </a:txBody>
                  <a:tcPr/>
                </a:tc>
                <a:tc>
                  <a:txBody>
                    <a:bodyPr/>
                    <a:lstStyle/>
                    <a:p>
                      <a:pPr algn="l"/>
                      <a:r>
                        <a:rPr lang="fr-FR" sz="1400" b="0" dirty="0" err="1"/>
                        <a:t>Housing</a:t>
                      </a:r>
                      <a:r>
                        <a:rPr lang="fr-FR" sz="1400" b="0" dirty="0"/>
                        <a:t> and </a:t>
                      </a:r>
                      <a:r>
                        <a:rPr lang="fr-FR" sz="1400" b="0" dirty="0" err="1"/>
                        <a:t>community</a:t>
                      </a:r>
                      <a:r>
                        <a:rPr lang="fr-FR" sz="1400" b="0" dirty="0"/>
                        <a:t> </a:t>
                      </a:r>
                      <a:r>
                        <a:rPr lang="fr-FR" sz="1400" b="0" dirty="0" err="1"/>
                        <a:t>amenities</a:t>
                      </a:r>
                      <a:endParaRPr lang="fr-FR" sz="1400" b="0" dirty="0"/>
                    </a:p>
                  </a:txBody>
                  <a:tcPr marL="91452" marR="91452" marT="45713" marB="45713">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6"/>
                  </a:ext>
                </a:extLst>
              </a:tr>
              <a:tr h="304771">
                <a:tc rowSpan="4">
                  <a:txBody>
                    <a:bodyPr/>
                    <a:lstStyle/>
                    <a:p>
                      <a:r>
                        <a:rPr lang="fr-FR" sz="1600" dirty="0"/>
                        <a:t>Non-Fiscal</a:t>
                      </a:r>
                      <a:r>
                        <a:rPr lang="fr-FR" sz="1600" baseline="0" dirty="0"/>
                        <a:t> Revenue</a:t>
                      </a:r>
                      <a:endParaRPr lang="fr-FR" sz="1600" dirty="0"/>
                    </a:p>
                  </a:txBody>
                  <a:tcPr marL="91452" marR="91452" marT="45713" marB="45713"/>
                </a:tc>
                <a:tc rowSpan="3">
                  <a:txBody>
                    <a:bodyPr/>
                    <a:lstStyle/>
                    <a:p>
                      <a:r>
                        <a:rPr lang="fr-FR" sz="1400" b="1" dirty="0" err="1"/>
                        <a:t>Property</a:t>
                      </a:r>
                      <a:r>
                        <a:rPr lang="fr-FR" sz="1400" b="1" dirty="0"/>
                        <a:t> </a:t>
                      </a:r>
                      <a:r>
                        <a:rPr lang="fr-FR" sz="1400" b="1" dirty="0" err="1"/>
                        <a:t>Income</a:t>
                      </a:r>
                      <a:r>
                        <a:rPr lang="fr-FR" sz="1400" b="1" dirty="0"/>
                        <a:t> </a:t>
                      </a:r>
                    </a:p>
                    <a:p>
                      <a:r>
                        <a:rPr lang="fr-FR" sz="1100" dirty="0" err="1"/>
                        <a:t>Investment</a:t>
                      </a:r>
                      <a:r>
                        <a:rPr lang="fr-FR" sz="1100" dirty="0"/>
                        <a:t> Revenue</a:t>
                      </a:r>
                      <a:r>
                        <a:rPr lang="fr-FR" sz="1100" baseline="0" dirty="0"/>
                        <a:t> </a:t>
                      </a:r>
                      <a:r>
                        <a:rPr lang="fr-FR" sz="1100" dirty="0"/>
                        <a:t>(D41 &amp; D42), </a:t>
                      </a:r>
                      <a:r>
                        <a:rPr lang="fr-FR" sz="1100" baseline="0" dirty="0"/>
                        <a:t>Land and </a:t>
                      </a:r>
                      <a:r>
                        <a:rPr lang="fr-FR" sz="1100" baseline="0" dirty="0" err="1"/>
                        <a:t>Deposits</a:t>
                      </a:r>
                      <a:r>
                        <a:rPr lang="fr-FR" sz="1100" baseline="0" dirty="0"/>
                        <a:t> </a:t>
                      </a:r>
                      <a:r>
                        <a:rPr lang="fr-FR" sz="1100" baseline="0" dirty="0" err="1"/>
                        <a:t>rents</a:t>
                      </a:r>
                      <a:r>
                        <a:rPr lang="fr-FR" sz="1100" baseline="0" dirty="0"/>
                        <a:t> (D45)</a:t>
                      </a:r>
                      <a:endParaRPr lang="fr-FR" sz="1100" dirty="0"/>
                    </a:p>
                  </a:txBody>
                  <a:tcPr marL="91452" marR="91452" marT="45713" marB="45713">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0" dirty="0" err="1"/>
                        <a:t>Recreation</a:t>
                      </a:r>
                      <a:r>
                        <a:rPr lang="fr-FR" sz="1400" b="0" dirty="0"/>
                        <a:t>, culture and religion</a:t>
                      </a:r>
                    </a:p>
                  </a:txBody>
                  <a:tcPr marL="91452" marR="91452" marT="45713" marB="45713">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7"/>
                  </a:ext>
                </a:extLst>
              </a:tr>
              <a:tr h="304771">
                <a:tc vMerge="1">
                  <a:txBody>
                    <a:bodyPr/>
                    <a:lstStyle/>
                    <a:p>
                      <a:endParaRPr lang="fr-FR"/>
                    </a:p>
                  </a:txBody>
                  <a:tcPr/>
                </a:tc>
                <a:tc vMerge="1">
                  <a:txBody>
                    <a:bodyPr/>
                    <a:lstStyle/>
                    <a:p>
                      <a:endParaRPr lang="fr-FR"/>
                    </a:p>
                  </a:txBody>
                  <a:tcPr/>
                </a:tc>
                <a:tc>
                  <a:txBody>
                    <a:bodyPr/>
                    <a:lstStyle/>
                    <a:p>
                      <a:pPr algn="l"/>
                      <a:r>
                        <a:rPr lang="fr-FR" sz="1400" b="1" dirty="0"/>
                        <a:t>Education</a:t>
                      </a:r>
                    </a:p>
                  </a:txBody>
                  <a:tcPr marL="91452" marR="91452" marT="45713" marB="45713">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8"/>
                  </a:ext>
                </a:extLst>
              </a:tr>
              <a:tr h="304771">
                <a:tc vMerge="1">
                  <a:txBody>
                    <a:bodyPr/>
                    <a:lstStyle/>
                    <a:p>
                      <a:endParaRPr lang="fr-FR"/>
                    </a:p>
                  </a:txBody>
                  <a:tcPr/>
                </a:tc>
                <a:tc vMerge="1">
                  <a:txBody>
                    <a:bodyPr/>
                    <a:lstStyle/>
                    <a:p>
                      <a:endParaRPr lang="fr-FR"/>
                    </a:p>
                  </a:txBody>
                  <a:tcPr/>
                </a:tc>
                <a:tc>
                  <a:txBody>
                    <a:bodyPr/>
                    <a:lstStyle/>
                    <a:p>
                      <a:pPr algn="l"/>
                      <a:r>
                        <a:rPr lang="fr-FR" sz="1400" b="1" dirty="0" err="1"/>
                        <a:t>Health</a:t>
                      </a:r>
                      <a:endParaRPr lang="fr-FR" sz="1400" b="1" dirty="0"/>
                    </a:p>
                  </a:txBody>
                  <a:tcPr marL="91452" marR="91452" marT="45713" marB="45713">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9"/>
                  </a:ext>
                </a:extLst>
              </a:tr>
              <a:tr h="341882">
                <a:tc vMerge="1">
                  <a:txBody>
                    <a:bodyPr/>
                    <a:lstStyle/>
                    <a:p>
                      <a:endParaRPr lang="fr-FR" dirty="0"/>
                    </a:p>
                  </a:txBody>
                  <a:tcPr/>
                </a:tc>
                <a:tc>
                  <a:txBody>
                    <a:bodyPr/>
                    <a:lstStyle/>
                    <a:p>
                      <a:r>
                        <a:rPr lang="fr-FR" sz="1400" b="1" dirty="0"/>
                        <a:t>Production </a:t>
                      </a:r>
                      <a:r>
                        <a:rPr lang="fr-FR" sz="1400" b="1" dirty="0" err="1"/>
                        <a:t>Income</a:t>
                      </a:r>
                      <a:endParaRPr lang="fr-FR" sz="1400" b="1" dirty="0"/>
                    </a:p>
                  </a:txBody>
                  <a:tcPr marL="91452" marR="91452" marT="45713" marB="45713">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1" dirty="0"/>
                        <a:t>Social</a:t>
                      </a:r>
                      <a:r>
                        <a:rPr lang="fr-FR" sz="1400" b="1" baseline="0" dirty="0"/>
                        <a:t> Protection</a:t>
                      </a:r>
                      <a:endParaRPr lang="fr-FR" sz="1400" b="1" dirty="0"/>
                    </a:p>
                  </a:txBody>
                  <a:tcPr marL="91452" marR="91452" marT="45713" marB="45713">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4099"/>
                                        </p:tgtEl>
                                      </p:cBhvr>
                                    </p:animEffect>
                                    <p:set>
                                      <p:cBhvr>
                                        <p:cTn id="12" dur="1" fill="hold">
                                          <p:stCondLst>
                                            <p:cond delay="499"/>
                                          </p:stCondLst>
                                        </p:cTn>
                                        <p:tgtEl>
                                          <p:spTgt spid="409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6041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4B42F07D-DF7C-428C-9E7B-34DE3F1810F8}" type="slidenum">
              <a:rPr lang="fr-FR" altLang="fr-FR" smtClean="0"/>
              <a:pPr algn="r" fontAlgn="base">
                <a:spcBef>
                  <a:spcPct val="0"/>
                </a:spcBef>
                <a:spcAft>
                  <a:spcPct val="0"/>
                </a:spcAft>
                <a:defRPr/>
              </a:pPr>
              <a:t>37</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Main Outputs							 (2/3)  </a:t>
            </a:r>
          </a:p>
        </p:txBody>
      </p:sp>
      <p:sp>
        <p:nvSpPr>
          <p:cNvPr id="60421"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60422"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403647" y="797525"/>
            <a:ext cx="7649865" cy="6540380"/>
          </a:xfrm>
          <a:prstGeom prst="rect">
            <a:avLst/>
          </a:prstGeom>
          <a:blipFill rotWithShape="1">
            <a:blip r:embed="rId3"/>
            <a:stretch>
              <a:fillRect l="-637" t="-466"/>
            </a:stretch>
          </a:blipFill>
        </p:spPr>
        <p:txBody>
          <a:bodyPr/>
          <a:lstStyle/>
          <a:p>
            <a:pPr>
              <a:defRPr/>
            </a:pPr>
            <a:r>
              <a:rPr lang="fr-FR">
                <a:noFill/>
              </a:rPr>
              <a:t> </a:t>
            </a: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61443"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91D04002-9602-4287-BA68-EE910ECA49F6}" type="slidenum">
              <a:rPr lang="fr-FR" altLang="fr-FR" smtClean="0"/>
              <a:pPr algn="r" fontAlgn="base">
                <a:spcBef>
                  <a:spcPct val="0"/>
                </a:spcBef>
                <a:spcAft>
                  <a:spcPct val="0"/>
                </a:spcAft>
                <a:defRPr/>
              </a:pPr>
              <a:t>38</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Main Outputs 							 (2/3) </a:t>
            </a:r>
          </a:p>
        </p:txBody>
      </p:sp>
      <p:sp>
        <p:nvSpPr>
          <p:cNvPr id="6144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61446"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p:nvPr/>
        </p:nvSpPr>
        <p:spPr>
          <a:xfrm>
            <a:off x="1403350" y="796925"/>
            <a:ext cx="7129463" cy="1139825"/>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fr-FR" b="1" u="sng" dirty="0">
                <a:solidFill>
                  <a:srgbClr val="C00000"/>
                </a:solidFill>
                <a:latin typeface="+mn-lt"/>
                <a:cs typeface="+mn-cs"/>
              </a:rPr>
              <a:t>Public Budget and Public </a:t>
            </a:r>
            <a:r>
              <a:rPr lang="fr-FR" b="1" u="sng" dirty="0" err="1">
                <a:solidFill>
                  <a:srgbClr val="C00000"/>
                </a:solidFill>
                <a:latin typeface="+mn-lt"/>
                <a:cs typeface="+mn-cs"/>
              </a:rPr>
              <a:t>Debt</a:t>
            </a:r>
            <a:endParaRPr lang="fr-FR" b="1" u="sng" dirty="0">
              <a:solidFill>
                <a:srgbClr val="C00000"/>
              </a:solidFill>
              <a:latin typeface="+mn-lt"/>
              <a:cs typeface="+mn-cs"/>
            </a:endParaRPr>
          </a:p>
          <a:p>
            <a:pPr marL="285750" indent="-285750" fontAlgn="auto">
              <a:spcBef>
                <a:spcPts val="0"/>
              </a:spcBef>
              <a:spcAft>
                <a:spcPts val="0"/>
              </a:spcAft>
              <a:buFont typeface="Arial" panose="020B0604020202020204" pitchFamily="34" charset="0"/>
              <a:buChar char="•"/>
              <a:defRPr/>
            </a:pPr>
            <a:endParaRPr lang="fr-FR" b="1" u="sng" dirty="0">
              <a:solidFill>
                <a:srgbClr val="C00000"/>
              </a:solidFill>
              <a:latin typeface="+mn-lt"/>
              <a:cs typeface="+mn-cs"/>
            </a:endParaRPr>
          </a:p>
          <a:p>
            <a:pPr fontAlgn="auto">
              <a:spcBef>
                <a:spcPts val="0"/>
              </a:spcBef>
              <a:spcAft>
                <a:spcPts val="0"/>
              </a:spcAft>
              <a:defRPr/>
            </a:pPr>
            <a:endParaRPr lang="fr-FR" sz="1400" b="1" u="sng"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b="1" u="sng" dirty="0">
              <a:solidFill>
                <a:srgbClr val="C00000"/>
              </a:solidFill>
              <a:latin typeface="+mn-lt"/>
              <a:cs typeface="+mn-cs"/>
            </a:endParaRPr>
          </a:p>
        </p:txBody>
      </p:sp>
      <p:graphicFrame>
        <p:nvGraphicFramePr>
          <p:cNvPr id="9" name="Tableau 8"/>
          <p:cNvGraphicFramePr>
            <a:graphicFrameLocks noGrp="1"/>
          </p:cNvGraphicFramePr>
          <p:nvPr/>
        </p:nvGraphicFramePr>
        <p:xfrm>
          <a:off x="1403648" y="1229479"/>
          <a:ext cx="7488832" cy="5628521"/>
        </p:xfrm>
        <a:graphic>
          <a:graphicData uri="http://schemas.openxmlformats.org/drawingml/2006/table">
            <a:tbl>
              <a:tblPr firstRow="1" bandRow="1">
                <a:tableStyleId>{5C22544A-7EE6-4342-B048-85BDC9FD1C3A}</a:tableStyleId>
              </a:tblPr>
              <a:tblGrid>
                <a:gridCol w="1038056">
                  <a:extLst>
                    <a:ext uri="{9D8B030D-6E8A-4147-A177-3AD203B41FA5}">
                      <a16:colId xmlns:a16="http://schemas.microsoft.com/office/drawing/2014/main" val="20000"/>
                    </a:ext>
                  </a:extLst>
                </a:gridCol>
                <a:gridCol w="2891727">
                  <a:extLst>
                    <a:ext uri="{9D8B030D-6E8A-4147-A177-3AD203B41FA5}">
                      <a16:colId xmlns:a16="http://schemas.microsoft.com/office/drawing/2014/main" val="20001"/>
                    </a:ext>
                  </a:extLst>
                </a:gridCol>
                <a:gridCol w="3559049">
                  <a:extLst>
                    <a:ext uri="{9D8B030D-6E8A-4147-A177-3AD203B41FA5}">
                      <a16:colId xmlns:a16="http://schemas.microsoft.com/office/drawing/2014/main" val="20002"/>
                    </a:ext>
                  </a:extLst>
                </a:gridCol>
              </a:tblGrid>
              <a:tr h="548640">
                <a:tc gridSpan="2">
                  <a:txBody>
                    <a:bodyPr/>
                    <a:lstStyle/>
                    <a:p>
                      <a:pPr algn="ctr"/>
                      <a:r>
                        <a:rPr lang="fr-FR" sz="1600" dirty="0"/>
                        <a:t>APU Revenue</a:t>
                      </a:r>
                    </a:p>
                  </a:txBody>
                  <a:tcPr>
                    <a:lnR w="12700" cap="flat" cmpd="sng" algn="ctr">
                      <a:solidFill>
                        <a:schemeClr val="tx1"/>
                      </a:solidFill>
                      <a:prstDash val="solid"/>
                      <a:round/>
                      <a:headEnd type="none" w="med" len="med"/>
                      <a:tailEnd type="none" w="med" len="med"/>
                    </a:lnR>
                  </a:tcPr>
                </a:tc>
                <a:tc hMerge="1">
                  <a:txBody>
                    <a:bodyPr/>
                    <a:lstStyle/>
                    <a:p>
                      <a:endParaRPr lang="fr-FR"/>
                    </a:p>
                  </a:txBody>
                  <a:tcPr/>
                </a:tc>
                <a:tc>
                  <a:txBody>
                    <a:bodyPr/>
                    <a:lstStyle/>
                    <a:p>
                      <a:pPr algn="ctr"/>
                      <a:r>
                        <a:rPr lang="fr-FR" sz="1600" dirty="0"/>
                        <a:t>APU </a:t>
                      </a:r>
                      <a:r>
                        <a:rPr lang="fr-FR" sz="1600" dirty="0" err="1"/>
                        <a:t>Expenditure</a:t>
                      </a:r>
                      <a:r>
                        <a:rPr lang="fr-FR" sz="1600" dirty="0"/>
                        <a:t> </a:t>
                      </a:r>
                    </a:p>
                    <a:p>
                      <a:pPr algn="ctr"/>
                      <a:r>
                        <a:rPr lang="fr-FR" sz="1400" dirty="0"/>
                        <a:t>(by </a:t>
                      </a:r>
                      <a:r>
                        <a:rPr lang="fr-FR" sz="1400" dirty="0" err="1"/>
                        <a:t>function</a:t>
                      </a:r>
                      <a:r>
                        <a:rPr lang="fr-FR" sz="1400" dirty="0"/>
                        <a:t>:</a:t>
                      </a:r>
                      <a:r>
                        <a:rPr lang="fr-FR" sz="1400" baseline="0" dirty="0"/>
                        <a:t> </a:t>
                      </a:r>
                      <a:r>
                        <a:rPr lang="fr-FR" sz="1400" dirty="0"/>
                        <a:t>classification COFOG)</a:t>
                      </a:r>
                    </a:p>
                  </a:txBody>
                  <a:tcPr>
                    <a:lnL w="12700" cap="flat" cmpd="sng" algn="ctr">
                      <a:solidFill>
                        <a:schemeClr val="tx1"/>
                      </a:solidFill>
                      <a:prstDash val="solid"/>
                      <a:round/>
                      <a:headEnd type="none" w="med" len="med"/>
                      <a:tailEnd type="none" w="med" len="med"/>
                    </a:lnL>
                    <a:solidFill>
                      <a:schemeClr val="accent2">
                        <a:lumMod val="75000"/>
                      </a:schemeClr>
                    </a:solidFill>
                  </a:tcPr>
                </a:tc>
                <a:extLst>
                  <a:ext uri="{0D108BD9-81ED-4DB2-BD59-A6C34878D82A}">
                    <a16:rowId xmlns:a16="http://schemas.microsoft.com/office/drawing/2014/main" val="10000"/>
                  </a:ext>
                </a:extLst>
              </a:tr>
              <a:tr h="670560">
                <a:tc rowSpan="5">
                  <a:txBody>
                    <a:bodyPr/>
                    <a:lstStyle/>
                    <a:p>
                      <a:r>
                        <a:rPr lang="fr-FR" sz="1600" dirty="0"/>
                        <a:t>Fiscal Revenue</a:t>
                      </a:r>
                    </a:p>
                  </a:txBody>
                  <a:tcPr/>
                </a:tc>
                <a:tc>
                  <a:txBody>
                    <a:bodyPr/>
                    <a:lstStyle/>
                    <a:p>
                      <a:r>
                        <a:rPr lang="fr-FR" sz="1400" b="1" dirty="0"/>
                        <a:t>Taxes on </a:t>
                      </a:r>
                      <a:r>
                        <a:rPr lang="fr-FR" sz="1400" b="1" dirty="0" err="1"/>
                        <a:t>Products</a:t>
                      </a:r>
                      <a:r>
                        <a:rPr lang="fr-FR" sz="1400" b="1" dirty="0"/>
                        <a:t> (D21)</a:t>
                      </a:r>
                    </a:p>
                    <a:p>
                      <a:r>
                        <a:rPr lang="fr-FR" sz="1200" dirty="0"/>
                        <a:t>V.A.T.,</a:t>
                      </a:r>
                      <a:r>
                        <a:rPr lang="fr-FR" sz="1200" baseline="0" dirty="0"/>
                        <a:t> Taxes on Imports, </a:t>
                      </a:r>
                      <a:r>
                        <a:rPr lang="fr-FR" sz="1200" baseline="0" dirty="0" err="1"/>
                        <a:t>Other</a:t>
                      </a:r>
                      <a:r>
                        <a:rPr lang="fr-FR" sz="1200" baseline="0" dirty="0"/>
                        <a:t> (TICPE, </a:t>
                      </a:r>
                      <a:r>
                        <a:rPr lang="fr-FR" sz="1200" baseline="0" dirty="0" err="1"/>
                        <a:t>tabacco</a:t>
                      </a:r>
                      <a:r>
                        <a:rPr lang="fr-FR" sz="1200" baseline="0" dirty="0"/>
                        <a:t>, </a:t>
                      </a:r>
                      <a:r>
                        <a:rPr lang="fr-FR" sz="1200" baseline="0" dirty="0" err="1"/>
                        <a:t>beverages</a:t>
                      </a:r>
                      <a:r>
                        <a:rPr lang="fr-FR" sz="1200" baseline="0" dirty="0"/>
                        <a:t>, etc.)</a:t>
                      </a:r>
                      <a:endParaRPr lang="fr-FR" sz="1200" dirty="0"/>
                    </a:p>
                  </a:txBody>
                  <a:tcPr>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aseline="0" dirty="0"/>
                        <a:t>General Services APU </a:t>
                      </a:r>
                    </a:p>
                    <a:p>
                      <a:pPr algn="l"/>
                      <a:r>
                        <a:rPr lang="fr-FR" sz="1200" baseline="0" dirty="0"/>
                        <a:t>(</a:t>
                      </a:r>
                      <a:r>
                        <a:rPr lang="fr-FR" sz="1200" baseline="0" dirty="0" err="1"/>
                        <a:t>inc.</a:t>
                      </a:r>
                      <a:r>
                        <a:rPr lang="fr-FR" sz="1200" baseline="0" dirty="0"/>
                        <a:t> </a:t>
                      </a:r>
                      <a:r>
                        <a:rPr lang="fr-FR" sz="1200" baseline="0" dirty="0" err="1"/>
                        <a:t>Debt</a:t>
                      </a:r>
                      <a:r>
                        <a:rPr lang="fr-FR" sz="1200" baseline="0" dirty="0"/>
                        <a:t> </a:t>
                      </a:r>
                      <a:r>
                        <a:rPr lang="fr-FR" sz="1200" baseline="0" dirty="0" err="1"/>
                        <a:t>repayment</a:t>
                      </a:r>
                      <a:r>
                        <a:rPr lang="fr-FR" sz="1200" baseline="0" dirty="0"/>
                        <a:t>…)</a:t>
                      </a:r>
                      <a:endParaRPr lang="fr-FR" sz="1600" dirty="0"/>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1"/>
                  </a:ext>
                </a:extLst>
              </a:tr>
              <a:tr h="670560">
                <a:tc vMerge="1">
                  <a:txBody>
                    <a:bodyPr/>
                    <a:lstStyle/>
                    <a:p>
                      <a:endParaRPr lang="fr-FR" sz="1400" dirty="0"/>
                    </a:p>
                  </a:txBody>
                  <a:tcPr/>
                </a:tc>
                <a:tc>
                  <a:txBody>
                    <a:bodyPr/>
                    <a:lstStyle/>
                    <a:p>
                      <a:r>
                        <a:rPr lang="fr-FR" sz="1400" b="1" dirty="0"/>
                        <a:t>Taxes on Production (D29)</a:t>
                      </a:r>
                    </a:p>
                    <a:p>
                      <a:r>
                        <a:rPr lang="fr-FR" sz="1200" dirty="0" err="1"/>
                        <a:t>Tax</a:t>
                      </a:r>
                      <a:r>
                        <a:rPr lang="fr-FR" sz="1200" baseline="0" dirty="0"/>
                        <a:t> on </a:t>
                      </a:r>
                      <a:r>
                        <a:rPr lang="fr-FR" sz="1200" baseline="0" dirty="0" err="1"/>
                        <a:t>Wages</a:t>
                      </a:r>
                      <a:r>
                        <a:rPr lang="fr-FR" sz="1200" baseline="0" dirty="0"/>
                        <a:t> and Labour, </a:t>
                      </a:r>
                      <a:r>
                        <a:rPr lang="fr-FR" sz="1200" baseline="0" dirty="0" err="1"/>
                        <a:t>Other</a:t>
                      </a:r>
                      <a:r>
                        <a:rPr lang="fr-FR" sz="1200" baseline="0" dirty="0"/>
                        <a:t> taxes on production</a:t>
                      </a:r>
                      <a:endParaRPr lang="fr-FR" sz="1200" dirty="0"/>
                    </a:p>
                  </a:txBody>
                  <a:tcPr>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dirty="0"/>
                        <a:t>« </a:t>
                      </a:r>
                      <a:r>
                        <a:rPr lang="fr-FR" sz="1400" dirty="0" err="1"/>
                        <a:t>Defense</a:t>
                      </a:r>
                      <a:r>
                        <a:rPr lang="fr-FR" sz="1400" dirty="0"/>
                        <a:t> » </a:t>
                      </a:r>
                      <a:r>
                        <a:rPr lang="fr-FR" sz="1100" dirty="0"/>
                        <a:t>(or</a:t>
                      </a:r>
                      <a:r>
                        <a:rPr lang="fr-FR" sz="1100" baseline="0" dirty="0"/>
                        <a:t> « </a:t>
                      </a:r>
                      <a:r>
                        <a:rPr lang="fr-FR" sz="1100" baseline="0" dirty="0" err="1"/>
                        <a:t>attack</a:t>
                      </a:r>
                      <a:r>
                        <a:rPr lang="fr-FR" sz="1100" baseline="0" dirty="0"/>
                        <a:t> »</a:t>
                      </a:r>
                      <a:r>
                        <a:rPr lang="fr-FR" sz="1100" dirty="0"/>
                        <a:t>)</a:t>
                      </a:r>
                      <a:endParaRPr lang="fr-FR"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2"/>
                  </a:ext>
                </a:extLst>
              </a:tr>
              <a:tr h="304800">
                <a:tc vMerge="1">
                  <a:txBody>
                    <a:bodyPr/>
                    <a:lstStyle/>
                    <a:p>
                      <a:endParaRPr lang="fr-FR" dirty="0"/>
                    </a:p>
                  </a:txBody>
                  <a:tcPr/>
                </a:tc>
                <a:tc rowSpan="2">
                  <a:txBody>
                    <a:bodyPr/>
                    <a:lstStyle/>
                    <a:p>
                      <a:r>
                        <a:rPr lang="fr-FR" sz="1400" b="1" dirty="0"/>
                        <a:t>Impôts courants sur Revenu</a:t>
                      </a:r>
                      <a:r>
                        <a:rPr lang="fr-FR" sz="1400" b="1" baseline="0" dirty="0"/>
                        <a:t> et Patrimoine (D5)</a:t>
                      </a:r>
                    </a:p>
                    <a:p>
                      <a:r>
                        <a:rPr lang="fr-FR" sz="1100" baseline="0" dirty="0"/>
                        <a:t>IRPP, CSG, CRDS, Impôt sur les sociétés, taxe d’habitation, impôt foncier ménages, ISF, etc.</a:t>
                      </a:r>
                      <a:endParaRPr lang="fr-FR" sz="1100" dirty="0"/>
                    </a:p>
                  </a:txBody>
                  <a:tcPr>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dirty="0"/>
                        <a:t>Public </a:t>
                      </a:r>
                      <a:r>
                        <a:rPr lang="fr-FR" sz="1400" dirty="0" err="1"/>
                        <a:t>order</a:t>
                      </a:r>
                      <a:r>
                        <a:rPr lang="fr-FR" sz="1400" dirty="0"/>
                        <a:t> and « </a:t>
                      </a:r>
                      <a:r>
                        <a:rPr lang="fr-FR" sz="1400" dirty="0" err="1"/>
                        <a:t>safety</a:t>
                      </a:r>
                      <a:r>
                        <a:rPr lang="fr-FR" sz="1400" dirty="0"/>
                        <a:t> »</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3"/>
                  </a:ext>
                </a:extLst>
              </a:tr>
              <a:tr h="548640">
                <a:tc vMerge="1">
                  <a:txBody>
                    <a:bodyPr/>
                    <a:lstStyle/>
                    <a:p>
                      <a:endParaRPr lang="fr-FR"/>
                    </a:p>
                  </a:txBody>
                  <a:tcPr/>
                </a:tc>
                <a:tc vMerge="1">
                  <a:txBody>
                    <a:bodyPr/>
                    <a:lstStyle/>
                    <a:p>
                      <a:endParaRPr lang="fr-FR"/>
                    </a:p>
                  </a:txBody>
                  <a:tcPr/>
                </a:tc>
                <a:tc>
                  <a:txBody>
                    <a:bodyPr/>
                    <a:lstStyle/>
                    <a:p>
                      <a:pPr algn="l"/>
                      <a:r>
                        <a:rPr lang="fr-FR" sz="1400" dirty="0"/>
                        <a:t> </a:t>
                      </a:r>
                      <a:r>
                        <a:rPr lang="fr-FR" sz="1400" dirty="0" err="1"/>
                        <a:t>Economic</a:t>
                      </a:r>
                      <a:r>
                        <a:rPr lang="fr-FR" sz="1400" dirty="0"/>
                        <a:t> </a:t>
                      </a:r>
                      <a:r>
                        <a:rPr lang="fr-FR" sz="1400" dirty="0" err="1"/>
                        <a:t>Affairs</a:t>
                      </a:r>
                      <a:endParaRPr lang="fr-FR"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4"/>
                  </a:ext>
                </a:extLst>
              </a:tr>
              <a:tr h="304800">
                <a:tc vMerge="1">
                  <a:txBody>
                    <a:bodyPr/>
                    <a:lstStyle/>
                    <a:p>
                      <a:endParaRPr lang="fr-FR" sz="1400" dirty="0"/>
                    </a:p>
                  </a:txBody>
                  <a:tcPr/>
                </a:tc>
                <a:tc>
                  <a:txBody>
                    <a:bodyPr/>
                    <a:lstStyle/>
                    <a:p>
                      <a:r>
                        <a:rPr lang="fr-FR" sz="1400" b="1" dirty="0"/>
                        <a:t>Taxes in</a:t>
                      </a:r>
                      <a:r>
                        <a:rPr lang="fr-FR" sz="1400" b="1" baseline="0" dirty="0"/>
                        <a:t> Capital (D91) </a:t>
                      </a:r>
                      <a:endParaRPr lang="fr-FR" sz="1400" b="1" dirty="0"/>
                    </a:p>
                  </a:txBody>
                  <a:tcPr>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0" kern="1200" dirty="0" err="1">
                          <a:solidFill>
                            <a:schemeClr val="dk1"/>
                          </a:solidFill>
                          <a:latin typeface="+mn-lt"/>
                          <a:ea typeface="+mn-ea"/>
                          <a:cs typeface="+mn-cs"/>
                        </a:rPr>
                        <a:t>Environmental</a:t>
                      </a:r>
                      <a:r>
                        <a:rPr lang="fr-FR" sz="1400" b="0" dirty="0"/>
                        <a:t> protection</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5"/>
                  </a:ext>
                </a:extLst>
              </a:tr>
              <a:tr h="336376">
                <a:tc gridSpan="2">
                  <a:txBody>
                    <a:bodyPr/>
                    <a:lstStyle/>
                    <a:p>
                      <a:r>
                        <a:rPr lang="fr-FR" sz="1600" dirty="0"/>
                        <a:t>Social</a:t>
                      </a:r>
                      <a:r>
                        <a:rPr lang="fr-FR" sz="1600" baseline="0" dirty="0"/>
                        <a:t> Contributions </a:t>
                      </a:r>
                      <a:r>
                        <a:rPr lang="fr-FR" sz="1200" baseline="0" dirty="0"/>
                        <a:t>(employeurs et ménages)</a:t>
                      </a:r>
                      <a:endParaRPr lang="fr-FR" sz="1600" dirty="0"/>
                    </a:p>
                  </a:txBody>
                  <a:tcPr>
                    <a:lnR w="12700" cap="flat" cmpd="sng" algn="ctr">
                      <a:solidFill>
                        <a:schemeClr val="tx1"/>
                      </a:solidFill>
                      <a:prstDash val="solid"/>
                      <a:round/>
                      <a:headEnd type="none" w="med" len="med"/>
                      <a:tailEnd type="none" w="med" len="med"/>
                    </a:lnR>
                  </a:tcPr>
                </a:tc>
                <a:tc hMerge="1">
                  <a:txBody>
                    <a:bodyPr/>
                    <a:lstStyle/>
                    <a:p>
                      <a:endParaRPr lang="fr-FR"/>
                    </a:p>
                  </a:txBody>
                  <a:tcPr/>
                </a:tc>
                <a:tc>
                  <a:txBody>
                    <a:bodyPr/>
                    <a:lstStyle/>
                    <a:p>
                      <a:pPr algn="l"/>
                      <a:r>
                        <a:rPr lang="fr-FR" sz="1400" b="0" dirty="0" err="1"/>
                        <a:t>Housing</a:t>
                      </a:r>
                      <a:r>
                        <a:rPr lang="fr-FR" sz="1400" b="0" dirty="0"/>
                        <a:t> and </a:t>
                      </a:r>
                      <a:r>
                        <a:rPr lang="fr-FR" sz="1400" b="0" dirty="0" err="1"/>
                        <a:t>community</a:t>
                      </a:r>
                      <a:r>
                        <a:rPr lang="fr-FR" sz="1400" b="0" dirty="0"/>
                        <a:t> </a:t>
                      </a:r>
                      <a:r>
                        <a:rPr lang="fr-FR" sz="1400" b="0" dirty="0" err="1"/>
                        <a:t>amenities</a:t>
                      </a:r>
                      <a:endParaRPr lang="fr-FR" sz="1400" b="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6"/>
                  </a:ext>
                </a:extLst>
              </a:tr>
              <a:tr h="304800">
                <a:tc rowSpan="4">
                  <a:txBody>
                    <a:bodyPr/>
                    <a:lstStyle/>
                    <a:p>
                      <a:r>
                        <a:rPr lang="fr-FR" sz="1600" dirty="0"/>
                        <a:t>Non-Fiscal</a:t>
                      </a:r>
                      <a:r>
                        <a:rPr lang="fr-FR" sz="1600" baseline="0" dirty="0"/>
                        <a:t> Revenue</a:t>
                      </a:r>
                      <a:endParaRPr lang="fr-FR" sz="1600" dirty="0"/>
                    </a:p>
                  </a:txBody>
                  <a:tcPr/>
                </a:tc>
                <a:tc rowSpan="3">
                  <a:txBody>
                    <a:bodyPr/>
                    <a:lstStyle/>
                    <a:p>
                      <a:r>
                        <a:rPr lang="fr-FR" sz="1400" b="1" dirty="0" err="1"/>
                        <a:t>Property</a:t>
                      </a:r>
                      <a:r>
                        <a:rPr lang="fr-FR" sz="1400" b="1" dirty="0"/>
                        <a:t> </a:t>
                      </a:r>
                      <a:r>
                        <a:rPr lang="fr-FR" sz="1400" b="1" dirty="0" err="1"/>
                        <a:t>Income</a:t>
                      </a:r>
                      <a:r>
                        <a:rPr lang="fr-FR" sz="1400" b="1" dirty="0"/>
                        <a:t> </a:t>
                      </a:r>
                    </a:p>
                    <a:p>
                      <a:r>
                        <a:rPr lang="fr-FR" sz="1100" dirty="0" err="1"/>
                        <a:t>Investment</a:t>
                      </a:r>
                      <a:r>
                        <a:rPr lang="fr-FR" sz="1100" dirty="0"/>
                        <a:t> Revenue</a:t>
                      </a:r>
                      <a:r>
                        <a:rPr lang="fr-FR" sz="1100" baseline="0" dirty="0"/>
                        <a:t> </a:t>
                      </a:r>
                      <a:r>
                        <a:rPr lang="fr-FR" sz="1100" dirty="0"/>
                        <a:t>(D41 &amp; D42), </a:t>
                      </a:r>
                      <a:r>
                        <a:rPr lang="fr-FR" sz="1100" baseline="0" dirty="0"/>
                        <a:t>Land and </a:t>
                      </a:r>
                      <a:r>
                        <a:rPr lang="fr-FR" sz="1100" baseline="0" dirty="0" err="1"/>
                        <a:t>Deposits</a:t>
                      </a:r>
                      <a:r>
                        <a:rPr lang="fr-FR" sz="1100" baseline="0" dirty="0"/>
                        <a:t> </a:t>
                      </a:r>
                      <a:r>
                        <a:rPr lang="fr-FR" sz="1100" baseline="0" dirty="0" err="1"/>
                        <a:t>rents</a:t>
                      </a:r>
                      <a:r>
                        <a:rPr lang="fr-FR" sz="1100" baseline="0" dirty="0"/>
                        <a:t> (D45)</a:t>
                      </a:r>
                      <a:endParaRPr lang="fr-FR" sz="1100" dirty="0"/>
                    </a:p>
                  </a:txBody>
                  <a:tcPr>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0" dirty="0" err="1"/>
                        <a:t>Recreation</a:t>
                      </a:r>
                      <a:r>
                        <a:rPr lang="fr-FR" sz="1400" b="0" dirty="0"/>
                        <a:t>, culture and religion</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7"/>
                  </a:ext>
                </a:extLst>
              </a:tr>
              <a:tr h="304800">
                <a:tc vMerge="1">
                  <a:txBody>
                    <a:bodyPr/>
                    <a:lstStyle/>
                    <a:p>
                      <a:endParaRPr lang="fr-FR"/>
                    </a:p>
                  </a:txBody>
                  <a:tcPr/>
                </a:tc>
                <a:tc vMerge="1">
                  <a:txBody>
                    <a:bodyPr/>
                    <a:lstStyle/>
                    <a:p>
                      <a:endParaRPr lang="fr-FR"/>
                    </a:p>
                  </a:txBody>
                  <a:tcPr/>
                </a:tc>
                <a:tc>
                  <a:txBody>
                    <a:bodyPr/>
                    <a:lstStyle/>
                    <a:p>
                      <a:pPr algn="l"/>
                      <a:r>
                        <a:rPr lang="fr-FR" sz="1400" b="1" dirty="0"/>
                        <a:t>Education</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8"/>
                  </a:ext>
                </a:extLst>
              </a:tr>
              <a:tr h="304800">
                <a:tc vMerge="1">
                  <a:txBody>
                    <a:bodyPr/>
                    <a:lstStyle/>
                    <a:p>
                      <a:endParaRPr lang="fr-FR"/>
                    </a:p>
                  </a:txBody>
                  <a:tcPr/>
                </a:tc>
                <a:tc vMerge="1">
                  <a:txBody>
                    <a:bodyPr/>
                    <a:lstStyle/>
                    <a:p>
                      <a:endParaRPr lang="fr-FR"/>
                    </a:p>
                  </a:txBody>
                  <a:tcPr/>
                </a:tc>
                <a:tc>
                  <a:txBody>
                    <a:bodyPr/>
                    <a:lstStyle/>
                    <a:p>
                      <a:pPr algn="l"/>
                      <a:r>
                        <a:rPr lang="fr-FR" sz="1400" b="1" dirty="0" err="1"/>
                        <a:t>Health</a:t>
                      </a:r>
                      <a:endParaRPr lang="fr-FR" sz="1400" b="1" dirty="0"/>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9"/>
                  </a:ext>
                </a:extLst>
              </a:tr>
              <a:tr h="341939">
                <a:tc vMerge="1">
                  <a:txBody>
                    <a:bodyPr/>
                    <a:lstStyle/>
                    <a:p>
                      <a:endParaRPr lang="fr-FR" dirty="0"/>
                    </a:p>
                  </a:txBody>
                  <a:tcPr/>
                </a:tc>
                <a:tc>
                  <a:txBody>
                    <a:bodyPr/>
                    <a:lstStyle/>
                    <a:p>
                      <a:r>
                        <a:rPr lang="fr-FR" sz="1400" b="1" dirty="0"/>
                        <a:t>Production </a:t>
                      </a:r>
                      <a:r>
                        <a:rPr lang="fr-FR" sz="1400" b="1" dirty="0" err="1"/>
                        <a:t>Income</a:t>
                      </a:r>
                      <a:endParaRPr lang="fr-FR" sz="1400" b="1" dirty="0"/>
                    </a:p>
                  </a:txBody>
                  <a:tcPr>
                    <a:lnR w="12700" cap="flat" cmpd="sng" algn="ctr">
                      <a:solidFill>
                        <a:schemeClr val="tx1"/>
                      </a:solidFill>
                      <a:prstDash val="solid"/>
                      <a:round/>
                      <a:headEnd type="none" w="med" len="med"/>
                      <a:tailEnd type="none" w="med" len="med"/>
                    </a:lnR>
                    <a:solidFill>
                      <a:srgbClr val="ECF7D1"/>
                    </a:solidFill>
                  </a:tcPr>
                </a:tc>
                <a:tc>
                  <a:txBody>
                    <a:bodyPr/>
                    <a:lstStyle/>
                    <a:p>
                      <a:pPr algn="l"/>
                      <a:r>
                        <a:rPr lang="fr-FR" sz="1400" b="1" dirty="0"/>
                        <a:t>Social</a:t>
                      </a:r>
                      <a:r>
                        <a:rPr lang="fr-FR" sz="1400" b="1" baseline="0" dirty="0"/>
                        <a:t> Protection</a:t>
                      </a:r>
                      <a:endParaRPr lang="fr-FR" sz="1400" b="1"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10"/>
                  </a:ext>
                </a:extLst>
              </a:tr>
              <a:tr h="987806">
                <a:tc gridSpan="3">
                  <a:txBody>
                    <a:bodyPr/>
                    <a:lstStyle/>
                    <a:p>
                      <a:endParaRPr lang="fr-FR"/>
                    </a:p>
                  </a:txBody>
                  <a:tcPr>
                    <a:blipFill rotWithShape="1">
                      <a:blip r:embed="rId3"/>
                      <a:stretch>
                        <a:fillRect t="-471605"/>
                      </a:stretch>
                    </a:blipFill>
                  </a:tcPr>
                </a:tc>
                <a:tc hMerge="1">
                  <a:txBody>
                    <a:bodyPr/>
                    <a:lstStyle/>
                    <a:p>
                      <a:endParaRPr lang="fr-FR" sz="1400" b="1" dirty="0"/>
                    </a:p>
                  </a:txBody>
                  <a:tcPr>
                    <a:solidFill>
                      <a:srgbClr val="ECF7D1"/>
                    </a:solidFill>
                  </a:tcPr>
                </a:tc>
                <a:tc hMerge="1">
                  <a:txBody>
                    <a:bodyPr/>
                    <a:lstStyle/>
                    <a:p>
                      <a:pPr algn="l"/>
                      <a:endParaRPr lang="fr-FR" sz="1400" b="1"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11"/>
                  </a:ext>
                </a:extLst>
              </a:tr>
            </a:tbl>
          </a:graphicData>
        </a:graphic>
      </p:graphicFrame>
    </p:spTree>
  </p:cSld>
  <p:clrMapOvr>
    <a:masterClrMapping/>
  </p:clrMapOvr>
  <p:transition spd="slow">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chemeClr val="accent1"/>
                </a:solidFill>
              </a:rPr>
              <a:t>6. </a:t>
            </a:r>
            <a:r>
              <a:rPr lang="fr-FR" sz="2400" dirty="0">
                <a:solidFill>
                  <a:schemeClr val="accent1"/>
                </a:solidFill>
              </a:rPr>
              <a:t>Our </a:t>
            </a:r>
            <a:r>
              <a:rPr lang="fr-FR" sz="2400" dirty="0" err="1">
                <a:solidFill>
                  <a:schemeClr val="accent1"/>
                </a:solidFill>
              </a:rPr>
              <a:t>approach</a:t>
            </a:r>
            <a:endParaRPr lang="fr-FR" sz="2400" dirty="0">
              <a:solidFill>
                <a:schemeClr val="accent1"/>
              </a:solidFill>
            </a:endParaRPr>
          </a:p>
        </p:txBody>
      </p:sp>
      <p:sp>
        <p:nvSpPr>
          <p:cNvPr id="6246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C08C7B8-B8EB-4C9E-BBDE-441BE0B86019}" type="slidenum">
              <a:rPr lang="fr-FR" altLang="fr-FR" smtClean="0"/>
              <a:pPr algn="r" fontAlgn="base">
                <a:spcBef>
                  <a:spcPct val="0"/>
                </a:spcBef>
                <a:spcAft>
                  <a:spcPct val="0"/>
                </a:spcAft>
                <a:defRPr/>
              </a:pPr>
              <a:t>39</a:t>
            </a:fld>
            <a:endParaRPr lang="fr-FR" altLang="fr-FR"/>
          </a:p>
        </p:txBody>
      </p:sp>
      <p:sp>
        <p:nvSpPr>
          <p:cNvPr id="8" name="ZoneTexte 7"/>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The Model -  Main Outputs 							 (3/3) </a:t>
            </a:r>
          </a:p>
        </p:txBody>
      </p:sp>
      <p:sp>
        <p:nvSpPr>
          <p:cNvPr id="62469"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62470"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a:spLocks noRot="1" noChangeAspect="1" noMove="1" noResize="1" noEditPoints="1" noAdjustHandles="1" noChangeArrowheads="1" noChangeShapeType="1" noTextEdit="1"/>
          </p:cNvSpPr>
          <p:nvPr/>
        </p:nvSpPr>
        <p:spPr>
          <a:xfrm>
            <a:off x="1331641" y="797525"/>
            <a:ext cx="7812360" cy="5525167"/>
          </a:xfrm>
          <a:prstGeom prst="rect">
            <a:avLst/>
          </a:prstGeom>
          <a:blipFill rotWithShape="1">
            <a:blip r:embed="rId3"/>
            <a:stretch>
              <a:fillRect l="-624" t="-552" b="-2097"/>
            </a:stretch>
          </a:blipFill>
        </p:spPr>
        <p:txBody>
          <a:bodyPr/>
          <a:lstStyle/>
          <a:p>
            <a:pPr>
              <a:defRPr/>
            </a:pPr>
            <a:r>
              <a:rPr lang="fr-FR">
                <a:noFill/>
              </a:rPr>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a:defRPr/>
            </a:pPr>
            <a:r>
              <a:rPr lang="fr-FR" sz="2400" dirty="0">
                <a:solidFill>
                  <a:schemeClr val="accent1"/>
                </a:solidFill>
              </a:rPr>
              <a:t>La « Décroissance », éléments de (</a:t>
            </a:r>
            <a:r>
              <a:rPr lang="fr-FR" sz="2400" dirty="0" err="1">
                <a:solidFill>
                  <a:schemeClr val="accent1"/>
                </a:solidFill>
              </a:rPr>
              <a:t>re</a:t>
            </a:r>
            <a:r>
              <a:rPr lang="fr-FR" sz="2400" dirty="0">
                <a:solidFill>
                  <a:schemeClr val="accent1"/>
                </a:solidFill>
              </a:rPr>
              <a:t>)cadrage</a:t>
            </a:r>
          </a:p>
        </p:txBody>
      </p:sp>
      <p:sp>
        <p:nvSpPr>
          <p:cNvPr id="2150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2FBC15C-FDE2-412E-B269-E9864313E13D}" type="slidenum">
              <a:rPr lang="fr-FR" altLang="fr-FR" smtClean="0"/>
              <a:pPr algn="r" fontAlgn="base">
                <a:spcBef>
                  <a:spcPct val="0"/>
                </a:spcBef>
                <a:spcAft>
                  <a:spcPct val="0"/>
                </a:spcAft>
                <a:defRPr/>
              </a:pPr>
              <a:t>4</a:t>
            </a:fld>
            <a:endParaRPr lang="fr-FR" altLang="fr-FR"/>
          </a:p>
        </p:txBody>
      </p:sp>
      <p:sp>
        <p:nvSpPr>
          <p:cNvPr id="21" name="ZoneTexte 20"/>
          <p:cNvSpPr txBox="1"/>
          <p:nvPr/>
        </p:nvSpPr>
        <p:spPr>
          <a:xfrm>
            <a:off x="1331913" y="549275"/>
            <a:ext cx="7697787" cy="2185214"/>
          </a:xfrm>
          <a:prstGeom prst="rect">
            <a:avLst/>
          </a:prstGeom>
          <a:noFill/>
        </p:spPr>
        <p:txBody>
          <a:bodyPr>
            <a:spAutoFit/>
          </a:bodyPr>
          <a:lstStyle/>
          <a:p>
            <a:pPr algn="ctr" fontAlgn="auto">
              <a:spcBef>
                <a:spcPts val="0"/>
              </a:spcBef>
              <a:spcAft>
                <a:spcPts val="0"/>
              </a:spcAft>
              <a:defRPr/>
            </a:pPr>
            <a:r>
              <a:rPr lang="fr-FR" sz="2000" dirty="0">
                <a:solidFill>
                  <a:schemeClr val="accent2">
                    <a:lumMod val="75000"/>
                  </a:schemeClr>
                </a:solidFill>
              </a:rPr>
              <a:t>« </a:t>
            </a:r>
            <a:r>
              <a:rPr lang="fr-FR" sz="2000" i="1" dirty="0">
                <a:solidFill>
                  <a:schemeClr val="accent2">
                    <a:lumMod val="75000"/>
                  </a:schemeClr>
                </a:solidFill>
              </a:rPr>
              <a:t>Décroissance</a:t>
            </a:r>
            <a:r>
              <a:rPr lang="fr-FR" sz="2000" dirty="0">
                <a:solidFill>
                  <a:schemeClr val="accent2">
                    <a:lumMod val="75000"/>
                  </a:schemeClr>
                </a:solidFill>
              </a:rPr>
              <a:t> », quèsaco?</a:t>
            </a:r>
          </a:p>
          <a:p>
            <a:pPr marL="285750" indent="-285750" fontAlgn="auto">
              <a:spcBef>
                <a:spcPts val="0"/>
              </a:spcBef>
              <a:spcAft>
                <a:spcPts val="0"/>
              </a:spcAft>
              <a:buFont typeface="Arial" pitchFamily="34" charset="0"/>
              <a:buChar char="•"/>
              <a:defRPr/>
            </a:pPr>
            <a:endParaRPr lang="fr-FR" sz="700" dirty="0">
              <a:latin typeface="+mn-lt"/>
              <a:cs typeface="+mn-cs"/>
            </a:endParaRPr>
          </a:p>
          <a:p>
            <a:pPr marL="285750" indent="-285750" fontAlgn="auto">
              <a:spcBef>
                <a:spcPts val="0"/>
              </a:spcBef>
              <a:spcAft>
                <a:spcPts val="0"/>
              </a:spcAft>
              <a:buFont typeface="Arial" pitchFamily="34" charset="0"/>
              <a:buChar char="•"/>
              <a:defRPr/>
            </a:pPr>
            <a:r>
              <a:rPr lang="fr-FR" dirty="0">
                <a:latin typeface="+mn-lt"/>
                <a:cs typeface="+mn-cs"/>
              </a:rPr>
              <a:t>« Décroissance » : une connotation négative dans notre imaginaire social </a:t>
            </a:r>
          </a:p>
          <a:p>
            <a:pPr marL="285750" indent="-285750" fontAlgn="auto">
              <a:spcBef>
                <a:spcPts val="0"/>
              </a:spcBef>
              <a:spcAft>
                <a:spcPts val="0"/>
              </a:spcAft>
              <a:buFont typeface="Arial" pitchFamily="34" charset="0"/>
              <a:buChar char="•"/>
              <a:defRPr/>
            </a:pPr>
            <a:endParaRPr lang="fr-FR" dirty="0">
              <a:latin typeface="+mn-lt"/>
              <a:cs typeface="+mn-cs"/>
            </a:endParaRPr>
          </a:p>
          <a:p>
            <a:pPr marL="285750" indent="-285750" fontAlgn="auto">
              <a:spcBef>
                <a:spcPts val="0"/>
              </a:spcBef>
              <a:spcAft>
                <a:spcPts val="0"/>
              </a:spcAft>
              <a:buFont typeface="Arial" pitchFamily="34" charset="0"/>
              <a:buChar char="•"/>
              <a:defRPr/>
            </a:pPr>
            <a:r>
              <a:rPr lang="fr-FR" dirty="0">
                <a:latin typeface="+mn-lt"/>
                <a:cs typeface="+mn-cs"/>
              </a:rPr>
              <a:t>Dans le système capitaliste actuel, la croissance économique apparait comme un </a:t>
            </a:r>
            <a:r>
              <a:rPr lang="fr-FR" i="1" dirty="0">
                <a:solidFill>
                  <a:schemeClr val="tx2">
                    <a:lumMod val="50000"/>
                  </a:schemeClr>
                </a:solidFill>
                <a:latin typeface="+mn-lt"/>
                <a:cs typeface="+mn-cs"/>
              </a:rPr>
              <a:t>impératif structurel</a:t>
            </a:r>
            <a:r>
              <a:rPr lang="fr-FR" dirty="0">
                <a:latin typeface="+mn-lt"/>
                <a:cs typeface="+mn-cs"/>
              </a:rPr>
              <a:t>:</a:t>
            </a:r>
            <a:endParaRPr lang="fr-FR" i="1" dirty="0">
              <a:latin typeface="+mn-lt"/>
              <a:cs typeface="+mn-cs"/>
            </a:endParaRP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endParaRPr lang="fr-FR" sz="1600" dirty="0">
              <a:latin typeface="+mn-lt"/>
              <a:cs typeface="+mn-cs"/>
            </a:endParaRPr>
          </a:p>
        </p:txBody>
      </p:sp>
      <p:graphicFrame>
        <p:nvGraphicFramePr>
          <p:cNvPr id="5" name="Graphique 4"/>
          <p:cNvGraphicFramePr>
            <a:graphicFrameLocks/>
          </p:cNvGraphicFramePr>
          <p:nvPr>
            <p:extLst>
              <p:ext uri="{D42A27DB-BD31-4B8C-83A1-F6EECF244321}">
                <p14:modId xmlns:p14="http://schemas.microsoft.com/office/powerpoint/2010/main" val="2101453718"/>
              </p:ext>
            </p:extLst>
          </p:nvPr>
        </p:nvGraphicFramePr>
        <p:xfrm>
          <a:off x="2195737" y="2089732"/>
          <a:ext cx="5832648" cy="2883878"/>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e 18"/>
          <p:cNvGrpSpPr>
            <a:grpSpLocks/>
          </p:cNvGrpSpPr>
          <p:nvPr/>
        </p:nvGrpSpPr>
        <p:grpSpPr bwMode="auto">
          <a:xfrm>
            <a:off x="5180806" y="2778558"/>
            <a:ext cx="3351635" cy="3991695"/>
            <a:chOff x="4307134" y="1989578"/>
            <a:chExt cx="3352258" cy="4788475"/>
          </a:xfrm>
        </p:grpSpPr>
        <p:cxnSp>
          <p:nvCxnSpPr>
            <p:cNvPr id="18" name="Connecteur droit 17"/>
            <p:cNvCxnSpPr/>
            <p:nvPr/>
          </p:nvCxnSpPr>
          <p:spPr>
            <a:xfrm>
              <a:off x="4307134" y="1989578"/>
              <a:ext cx="1091610" cy="2374762"/>
            </a:xfrm>
            <a:prstGeom prst="line">
              <a:avLst/>
            </a:prstGeom>
            <a:ln/>
            <a:effectLst>
              <a:outerShdw blurRad="63500" sx="102000" sy="102000" algn="ctr"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cxnSp>
          <p:nvCxnSpPr>
            <p:cNvPr id="7" name="Connecteur droit 6"/>
            <p:cNvCxnSpPr/>
            <p:nvPr/>
          </p:nvCxnSpPr>
          <p:spPr>
            <a:xfrm>
              <a:off x="4346408" y="4509074"/>
              <a:ext cx="1052336" cy="2159567"/>
            </a:xfrm>
            <a:prstGeom prst="line">
              <a:avLst/>
            </a:prstGeom>
            <a:ln/>
            <a:effectLst>
              <a:outerShdw blurRad="63500" sx="102000" sy="102000" algn="ctr"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cxnSp>
          <p:nvCxnSpPr>
            <p:cNvPr id="9" name="Connecteur droit 8"/>
            <p:cNvCxnSpPr/>
            <p:nvPr/>
          </p:nvCxnSpPr>
          <p:spPr>
            <a:xfrm>
              <a:off x="4825556" y="4454368"/>
              <a:ext cx="2833836" cy="2323685"/>
            </a:xfrm>
            <a:prstGeom prst="line">
              <a:avLst/>
            </a:prstGeom>
            <a:ln/>
            <a:effectLst>
              <a:outerShdw blurRad="63500" sx="102000" sy="102000" algn="ctr"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cxnSp>
          <p:nvCxnSpPr>
            <p:cNvPr id="12" name="Connecteur droit 11"/>
            <p:cNvCxnSpPr/>
            <p:nvPr/>
          </p:nvCxnSpPr>
          <p:spPr>
            <a:xfrm>
              <a:off x="4778537" y="1989578"/>
              <a:ext cx="2880855" cy="2374763"/>
            </a:xfrm>
            <a:prstGeom prst="line">
              <a:avLst/>
            </a:prstGeom>
            <a:ln/>
            <a:effectLst>
              <a:outerShdw blurRad="63500" sx="102000" sy="102000" algn="ctr"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graphicFrame>
          <p:nvGraphicFramePr>
            <p:cNvPr id="6" name="Graphique 5"/>
            <p:cNvGraphicFramePr>
              <a:graphicFrameLocks/>
            </p:cNvGraphicFramePr>
            <p:nvPr>
              <p:extLst>
                <p:ext uri="{D42A27DB-BD31-4B8C-83A1-F6EECF244321}">
                  <p14:modId xmlns:p14="http://schemas.microsoft.com/office/powerpoint/2010/main" val="3209976254"/>
                </p:ext>
              </p:extLst>
            </p:nvPr>
          </p:nvGraphicFramePr>
          <p:xfrm>
            <a:off x="5436096" y="4365104"/>
            <a:ext cx="2223296" cy="2379712"/>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ZoneTexte 2"/>
          <p:cNvSpPr txBox="1">
            <a:spLocks noChangeArrowheads="1"/>
          </p:cNvSpPr>
          <p:nvPr/>
        </p:nvSpPr>
        <p:spPr bwMode="auto">
          <a:xfrm>
            <a:off x="2843214" y="4880408"/>
            <a:ext cx="1657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i="1"/>
              <a:t>Source données: INSEE</a:t>
            </a:r>
          </a:p>
        </p:txBody>
      </p:sp>
      <p:sp>
        <p:nvSpPr>
          <p:cNvPr id="13" name="ZoneTexte 12"/>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fade">
                                      <p:cBhvr>
                                        <p:cTn id="7" dur="500"/>
                                        <p:tgtEl>
                                          <p:spTgt spid="2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400" dirty="0">
                <a:solidFill>
                  <a:srgbClr val="92D050"/>
                </a:solidFill>
              </a:rPr>
              <a:t>2. « Croissance verte » ou « Décroissance »</a:t>
            </a:r>
          </a:p>
        </p:txBody>
      </p:sp>
      <p:sp>
        <p:nvSpPr>
          <p:cNvPr id="18435"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50E238D-DAF0-4E3C-A459-BC80472E60C5}" type="slidenum">
              <a:rPr lang="fr-FR" altLang="fr-FR" smtClean="0"/>
              <a:pPr algn="r" fontAlgn="base">
                <a:spcBef>
                  <a:spcPct val="0"/>
                </a:spcBef>
                <a:spcAft>
                  <a:spcPct val="0"/>
                </a:spcAft>
                <a:defRPr/>
              </a:pPr>
              <a:t>40</a:t>
            </a:fld>
            <a:endParaRPr lang="fr-FR" altLang="fr-FR"/>
          </a:p>
        </p:txBody>
      </p:sp>
      <p:sp>
        <p:nvSpPr>
          <p:cNvPr id="21" name="ZoneTexte 20"/>
          <p:cNvSpPr txBox="1"/>
          <p:nvPr/>
        </p:nvSpPr>
        <p:spPr>
          <a:xfrm>
            <a:off x="1258888" y="1089025"/>
            <a:ext cx="7616825" cy="6018213"/>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fr-FR" dirty="0">
                <a:latin typeface="+mn-lt"/>
                <a:cs typeface="+mn-cs"/>
              </a:rPr>
              <a:t>La </a:t>
            </a:r>
            <a:r>
              <a:rPr lang="fr-FR" i="1" dirty="0">
                <a:latin typeface="+mn-lt"/>
                <a:cs typeface="+mn-cs"/>
              </a:rPr>
              <a:t>combinaison</a:t>
            </a:r>
            <a:r>
              <a:rPr lang="fr-FR" dirty="0">
                <a:latin typeface="+mn-lt"/>
                <a:cs typeface="+mn-cs"/>
              </a:rPr>
              <a:t> et </a:t>
            </a:r>
            <a:r>
              <a:rPr lang="fr-FR" i="1" dirty="0">
                <a:latin typeface="+mn-lt"/>
                <a:cs typeface="+mn-cs"/>
              </a:rPr>
              <a:t>synthèse</a:t>
            </a:r>
            <a:r>
              <a:rPr lang="fr-FR" dirty="0">
                <a:latin typeface="+mn-lt"/>
                <a:cs typeface="+mn-cs"/>
              </a:rPr>
              <a:t> de différents courants de pensée et sources…</a:t>
            </a:r>
          </a:p>
          <a:p>
            <a:pPr fontAlgn="auto">
              <a:spcBef>
                <a:spcPts val="0"/>
              </a:spcBef>
              <a:spcAft>
                <a:spcPts val="0"/>
              </a:spcAft>
              <a:defRPr/>
            </a:pPr>
            <a:endParaRPr lang="fr-FR" sz="1600"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marL="2114550" lvl="4" indent="-285750" fontAlgn="auto">
              <a:spcBef>
                <a:spcPts val="0"/>
              </a:spcBef>
              <a:spcAft>
                <a:spcPts val="0"/>
              </a:spcAft>
              <a:buFontTx/>
              <a:buChar char="-"/>
              <a:defRPr/>
            </a:pPr>
            <a:r>
              <a:rPr lang="fr-FR" dirty="0">
                <a:latin typeface="+mn-lt"/>
                <a:cs typeface="+mn-cs"/>
              </a:rPr>
              <a:t>Ecologie</a:t>
            </a:r>
          </a:p>
          <a:p>
            <a:pPr marL="2114550" lvl="4" indent="-285750" fontAlgn="auto">
              <a:spcBef>
                <a:spcPts val="0"/>
              </a:spcBef>
              <a:spcAft>
                <a:spcPts val="0"/>
              </a:spcAft>
              <a:buFontTx/>
              <a:buChar char="-"/>
              <a:defRPr/>
            </a:pPr>
            <a:r>
              <a:rPr lang="fr-FR" dirty="0">
                <a:latin typeface="+mn-lt"/>
                <a:cs typeface="+mn-cs"/>
              </a:rPr>
              <a:t>Bio-économie</a:t>
            </a:r>
          </a:p>
          <a:p>
            <a:pPr marL="2114550" lvl="4" indent="-285750" fontAlgn="auto">
              <a:spcBef>
                <a:spcPts val="0"/>
              </a:spcBef>
              <a:spcAft>
                <a:spcPts val="0"/>
              </a:spcAft>
              <a:buFontTx/>
              <a:buChar char="-"/>
              <a:defRPr/>
            </a:pPr>
            <a:r>
              <a:rPr lang="fr-FR" dirty="0">
                <a:latin typeface="+mn-lt"/>
                <a:cs typeface="+mn-cs"/>
              </a:rPr>
              <a:t>Critiques du Développement &amp; Anti-utilitarisme</a:t>
            </a:r>
          </a:p>
          <a:p>
            <a:pPr marL="2114550" lvl="4" indent="-285750" fontAlgn="auto">
              <a:spcBef>
                <a:spcPts val="0"/>
              </a:spcBef>
              <a:spcAft>
                <a:spcPts val="0"/>
              </a:spcAft>
              <a:buFontTx/>
              <a:buChar char="-"/>
              <a:defRPr/>
            </a:pPr>
            <a:r>
              <a:rPr lang="fr-FR" dirty="0">
                <a:latin typeface="+mn-lt"/>
                <a:cs typeface="+mn-cs"/>
              </a:rPr>
              <a:t>Bien-vivre, bien-être et sens de la vie</a:t>
            </a:r>
          </a:p>
          <a:p>
            <a:pPr marL="2114550" lvl="4" indent="-285750" fontAlgn="auto">
              <a:spcBef>
                <a:spcPts val="0"/>
              </a:spcBef>
              <a:spcAft>
                <a:spcPts val="0"/>
              </a:spcAft>
              <a:buFontTx/>
              <a:buChar char="-"/>
              <a:defRPr/>
            </a:pPr>
            <a:r>
              <a:rPr lang="fr-FR" dirty="0">
                <a:latin typeface="+mn-lt"/>
                <a:cs typeface="+mn-cs"/>
              </a:rPr>
              <a:t>Démocratie</a:t>
            </a:r>
          </a:p>
          <a:p>
            <a:pPr marL="2114550" lvl="4" indent="-285750" fontAlgn="auto">
              <a:spcBef>
                <a:spcPts val="0"/>
              </a:spcBef>
              <a:spcAft>
                <a:spcPts val="0"/>
              </a:spcAft>
              <a:buFontTx/>
              <a:buChar char="-"/>
              <a:defRPr/>
            </a:pPr>
            <a:r>
              <a:rPr lang="fr-FR" dirty="0">
                <a:latin typeface="+mn-lt"/>
                <a:cs typeface="+mn-cs"/>
              </a:rPr>
              <a:t>Justice</a:t>
            </a:r>
          </a:p>
          <a:p>
            <a:pPr marL="2114550" lvl="4" indent="-285750" fontAlgn="auto">
              <a:spcBef>
                <a:spcPts val="0"/>
              </a:spcBef>
              <a:spcAft>
                <a:spcPts val="0"/>
              </a:spcAft>
              <a:buFontTx/>
              <a:buChar char="-"/>
              <a:defRPr/>
            </a:pPr>
            <a:r>
              <a:rPr lang="fr-FR" dirty="0">
                <a:latin typeface="+mn-lt"/>
                <a:cs typeface="+mn-cs"/>
              </a:rPr>
              <a:t>…</a:t>
            </a:r>
          </a:p>
          <a:p>
            <a:pPr fontAlgn="auto">
              <a:spcBef>
                <a:spcPts val="0"/>
              </a:spcBef>
              <a:spcAft>
                <a:spcPts val="0"/>
              </a:spcAft>
              <a:defRPr/>
            </a:pPr>
            <a:endParaRPr lang="fr-FR" sz="1600" dirty="0">
              <a:latin typeface="+mn-lt"/>
              <a:cs typeface="+mn-cs"/>
            </a:endParaRPr>
          </a:p>
          <a:p>
            <a:pPr fontAlgn="auto">
              <a:spcBef>
                <a:spcPts val="0"/>
              </a:spcBef>
              <a:spcAft>
                <a:spcPts val="0"/>
              </a:spcAft>
              <a:defRPr/>
            </a:pPr>
            <a:endParaRPr lang="fr-FR" sz="1600" dirty="0">
              <a:latin typeface="+mn-lt"/>
              <a:cs typeface="+mn-cs"/>
            </a:endParaRPr>
          </a:p>
          <a:p>
            <a:pPr fontAlgn="auto">
              <a:spcBef>
                <a:spcPts val="0"/>
              </a:spcBef>
              <a:spcAft>
                <a:spcPts val="0"/>
              </a:spcAft>
              <a:defRPr/>
            </a:pPr>
            <a:endParaRPr lang="fr-FR" sz="1600" dirty="0">
              <a:latin typeface="+mn-lt"/>
              <a:cs typeface="+mn-cs"/>
            </a:endParaRPr>
          </a:p>
          <a:p>
            <a:pPr marL="285750" indent="-285750" fontAlgn="auto">
              <a:spcBef>
                <a:spcPts val="0"/>
              </a:spcBef>
              <a:spcAft>
                <a:spcPts val="0"/>
              </a:spcAft>
              <a:buFont typeface="Arial" pitchFamily="34" charset="0"/>
              <a:buChar char="•"/>
              <a:defRPr/>
            </a:pPr>
            <a:r>
              <a:rPr lang="fr-FR" dirty="0">
                <a:latin typeface="+mn-lt"/>
                <a:cs typeface="+mn-cs"/>
              </a:rPr>
              <a:t>Qui questionne le bien-fondé de la « croissance économique »:</a:t>
            </a:r>
          </a:p>
          <a:p>
            <a:pPr fontAlgn="auto">
              <a:spcBef>
                <a:spcPts val="0"/>
              </a:spcBef>
              <a:spcAft>
                <a:spcPts val="0"/>
              </a:spcAft>
              <a:defRPr/>
            </a:pPr>
            <a:endParaRPr lang="fr-FR" sz="1600" dirty="0">
              <a:latin typeface="+mn-lt"/>
              <a:cs typeface="+mn-cs"/>
            </a:endParaRPr>
          </a:p>
          <a:p>
            <a:pPr marL="742950" lvl="1" indent="-285750" fontAlgn="auto">
              <a:spcBef>
                <a:spcPts val="0"/>
              </a:spcBef>
              <a:spcAft>
                <a:spcPts val="0"/>
              </a:spcAft>
              <a:buFont typeface="Wingdings" pitchFamily="2" charset="2"/>
              <a:buChar char="Ø"/>
              <a:defRPr/>
            </a:pPr>
            <a:r>
              <a:rPr lang="fr-FR" sz="1600" dirty="0">
                <a:latin typeface="+mn-lt"/>
                <a:cs typeface="+mn-cs"/>
              </a:rPr>
              <a:t>D</a:t>
            </a:r>
            <a:r>
              <a:rPr lang="fr-FR" dirty="0">
                <a:latin typeface="+mn-lt"/>
                <a:cs typeface="+mn-cs"/>
              </a:rPr>
              <a:t>’un point de vue « </a:t>
            </a:r>
            <a:r>
              <a:rPr lang="fr-FR" b="1" i="1" dirty="0" err="1">
                <a:solidFill>
                  <a:schemeClr val="bg2">
                    <a:lumMod val="25000"/>
                  </a:schemeClr>
                </a:solidFill>
                <a:latin typeface="+mn-lt"/>
                <a:cs typeface="+mn-cs"/>
              </a:rPr>
              <a:t>bio-physique</a:t>
            </a:r>
            <a:r>
              <a:rPr lang="fr-FR" dirty="0">
                <a:latin typeface="+mn-lt"/>
                <a:cs typeface="+mn-cs"/>
              </a:rPr>
              <a:t> » : </a:t>
            </a:r>
          </a:p>
          <a:p>
            <a:pPr lvl="1" fontAlgn="auto">
              <a:spcBef>
                <a:spcPts val="0"/>
              </a:spcBef>
              <a:spcAft>
                <a:spcPts val="0"/>
              </a:spcAft>
              <a:defRPr/>
            </a:pPr>
            <a:r>
              <a:rPr lang="fr-FR" i="1" dirty="0">
                <a:latin typeface="+mn-lt"/>
                <a:cs typeface="+mn-cs"/>
              </a:rPr>
              <a:t>« Frontières planétaires », « Peak </a:t>
            </a:r>
            <a:r>
              <a:rPr lang="fr-FR" i="1" dirty="0" err="1">
                <a:latin typeface="+mn-lt"/>
                <a:cs typeface="+mn-cs"/>
              </a:rPr>
              <a:t>everything</a:t>
            </a:r>
            <a:r>
              <a:rPr lang="fr-FR" i="1" dirty="0">
                <a:latin typeface="+mn-lt"/>
                <a:cs typeface="+mn-cs"/>
              </a:rPr>
              <a:t> », « </a:t>
            </a:r>
            <a:r>
              <a:rPr lang="fr-FR" i="1" dirty="0" err="1">
                <a:latin typeface="+mn-lt"/>
                <a:cs typeface="+mn-cs"/>
              </a:rPr>
              <a:t>Limits</a:t>
            </a:r>
            <a:r>
              <a:rPr lang="fr-FR" i="1" dirty="0">
                <a:latin typeface="+mn-lt"/>
                <a:cs typeface="+mn-cs"/>
              </a:rPr>
              <a:t> to </a:t>
            </a:r>
            <a:r>
              <a:rPr lang="fr-FR" i="1" dirty="0" err="1">
                <a:latin typeface="+mn-lt"/>
                <a:cs typeface="+mn-cs"/>
              </a:rPr>
              <a:t>growth</a:t>
            </a:r>
            <a:r>
              <a:rPr lang="fr-FR" i="1" dirty="0">
                <a:latin typeface="+mn-lt"/>
                <a:cs typeface="+mn-cs"/>
              </a:rPr>
              <a:t> »?</a:t>
            </a:r>
          </a:p>
          <a:p>
            <a:pPr lvl="1" fontAlgn="auto">
              <a:spcBef>
                <a:spcPts val="0"/>
              </a:spcBef>
              <a:spcAft>
                <a:spcPts val="0"/>
              </a:spcAft>
              <a:defRPr/>
            </a:pPr>
            <a:endParaRPr lang="fr-FR" sz="1050" i="1" dirty="0">
              <a:latin typeface="+mn-lt"/>
              <a:cs typeface="+mn-cs"/>
            </a:endParaRPr>
          </a:p>
          <a:p>
            <a:pPr marL="742950" lvl="1" indent="-285750" fontAlgn="auto">
              <a:spcBef>
                <a:spcPts val="0"/>
              </a:spcBef>
              <a:spcAft>
                <a:spcPts val="0"/>
              </a:spcAft>
              <a:buFont typeface="Wingdings" pitchFamily="2" charset="2"/>
              <a:buChar char="Ø"/>
              <a:defRPr/>
            </a:pPr>
            <a:r>
              <a:rPr lang="fr-FR" dirty="0">
                <a:latin typeface="+mn-lt"/>
                <a:cs typeface="+mn-cs"/>
              </a:rPr>
              <a:t>D’un point de vue « </a:t>
            </a:r>
            <a:r>
              <a:rPr lang="fr-FR" b="1" i="1" dirty="0">
                <a:solidFill>
                  <a:schemeClr val="bg2">
                    <a:lumMod val="25000"/>
                  </a:schemeClr>
                </a:solidFill>
                <a:latin typeface="+mn-lt"/>
                <a:cs typeface="+mn-cs"/>
              </a:rPr>
              <a:t>culturel</a:t>
            </a:r>
            <a:r>
              <a:rPr lang="fr-FR" i="1" dirty="0">
                <a:latin typeface="+mn-lt"/>
                <a:cs typeface="+mn-cs"/>
              </a:rPr>
              <a:t> »</a:t>
            </a:r>
            <a:r>
              <a:rPr lang="fr-FR" dirty="0">
                <a:latin typeface="+mn-lt"/>
                <a:cs typeface="+mn-cs"/>
              </a:rPr>
              <a:t> :  </a:t>
            </a:r>
          </a:p>
          <a:p>
            <a:pPr lvl="1" fontAlgn="auto">
              <a:spcBef>
                <a:spcPts val="0"/>
              </a:spcBef>
              <a:spcAft>
                <a:spcPts val="0"/>
              </a:spcAft>
              <a:defRPr/>
            </a:pPr>
            <a:r>
              <a:rPr lang="fr-FR" sz="1700" i="1" dirty="0">
                <a:latin typeface="+mn-lt"/>
                <a:cs typeface="+mn-cs"/>
              </a:rPr>
              <a:t>Croissance du PIB &amp; Société de consommation  VS.  bien-être et bien-vivre?</a:t>
            </a:r>
          </a:p>
          <a:p>
            <a:pPr lvl="1" fontAlgn="auto">
              <a:spcBef>
                <a:spcPts val="0"/>
              </a:spcBef>
              <a:spcAft>
                <a:spcPts val="0"/>
              </a:spcAft>
              <a:defRPr/>
            </a:pPr>
            <a:endParaRPr lang="fr-FR" i="1" dirty="0">
              <a:latin typeface="+mn-lt"/>
              <a:cs typeface="+mn-cs"/>
            </a:endParaRPr>
          </a:p>
        </p:txBody>
      </p:sp>
      <p:sp>
        <p:nvSpPr>
          <p:cNvPr id="3" name="Accolades 2"/>
          <p:cNvSpPr/>
          <p:nvPr/>
        </p:nvSpPr>
        <p:spPr>
          <a:xfrm>
            <a:off x="2935288" y="2133600"/>
            <a:ext cx="5308600" cy="2016125"/>
          </a:xfrm>
          <a:prstGeom prst="bracePair">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 name="ZoneTexte 4"/>
          <p:cNvSpPr txBox="1">
            <a:spLocks noChangeArrowheads="1"/>
          </p:cNvSpPr>
          <p:nvPr/>
        </p:nvSpPr>
        <p:spPr bwMode="auto">
          <a:xfrm>
            <a:off x="1595438" y="1362075"/>
            <a:ext cx="266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…pris </a:t>
            </a:r>
            <a:r>
              <a:rPr lang="fr-FR" altLang="fr-FR" sz="1800" i="1"/>
              <a:t>ensemble</a:t>
            </a:r>
          </a:p>
        </p:txBody>
      </p:sp>
      <p:sp>
        <p:nvSpPr>
          <p:cNvPr id="6" name="Rectangle 5"/>
          <p:cNvSpPr/>
          <p:nvPr/>
        </p:nvSpPr>
        <p:spPr>
          <a:xfrm>
            <a:off x="3059113" y="566738"/>
            <a:ext cx="4176712" cy="492125"/>
          </a:xfrm>
          <a:prstGeom prst="rect">
            <a:avLst/>
          </a:prstGeom>
        </p:spPr>
        <p:txBody>
          <a:bodyPr>
            <a:spAutoFit/>
          </a:bodyPr>
          <a:lstStyle/>
          <a:p>
            <a:pPr algn="ctr" fontAlgn="auto">
              <a:spcBef>
                <a:spcPts val="0"/>
              </a:spcBef>
              <a:spcAft>
                <a:spcPts val="0"/>
              </a:spcAft>
              <a:defRPr/>
            </a:pPr>
            <a:r>
              <a:rPr lang="fr-FR" sz="2600" dirty="0">
                <a:solidFill>
                  <a:schemeClr val="accent2">
                    <a:lumMod val="75000"/>
                  </a:schemeClr>
                </a:solidFill>
                <a:latin typeface="+mn-lt"/>
                <a:cs typeface="+mn-cs"/>
              </a:rPr>
              <a:t>« </a:t>
            </a:r>
            <a:r>
              <a:rPr lang="fr-FR" sz="2600" i="1" dirty="0">
                <a:solidFill>
                  <a:schemeClr val="accent2">
                    <a:lumMod val="75000"/>
                  </a:schemeClr>
                </a:solidFill>
                <a:latin typeface="+mn-lt"/>
                <a:cs typeface="+mn-cs"/>
              </a:rPr>
              <a:t>Décroissance</a:t>
            </a:r>
            <a:r>
              <a:rPr lang="fr-FR" sz="2600" dirty="0">
                <a:solidFill>
                  <a:schemeClr val="accent2">
                    <a:lumMod val="75000"/>
                  </a:schemeClr>
                </a:solidFill>
                <a:latin typeface="+mn-lt"/>
                <a:cs typeface="+mn-cs"/>
              </a:rPr>
              <a:t> », </a:t>
            </a:r>
            <a:r>
              <a:rPr lang="fr-FR" sz="2600" dirty="0" err="1">
                <a:solidFill>
                  <a:schemeClr val="accent2">
                    <a:lumMod val="75000"/>
                  </a:schemeClr>
                </a:solidFill>
                <a:latin typeface="+mn-lt"/>
                <a:cs typeface="+mn-cs"/>
              </a:rPr>
              <a:t>quésako</a:t>
            </a:r>
            <a:r>
              <a:rPr lang="fr-FR" sz="2600" dirty="0">
                <a:solidFill>
                  <a:schemeClr val="accent2">
                    <a:lumMod val="75000"/>
                  </a:schemeClr>
                </a:solidFill>
                <a:latin typeface="+mn-lt"/>
                <a:cs typeface="+mn-cs"/>
              </a:rPr>
              <a:t>?</a:t>
            </a:r>
          </a:p>
        </p:txBody>
      </p:sp>
      <p:sp>
        <p:nvSpPr>
          <p:cNvPr id="8" name="ZoneTexte 7"/>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fade">
                                      <p:cBhvr>
                                        <p:cTn id="10" dur="500"/>
                                        <p:tgtEl>
                                          <p:spTgt spid="21">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fade">
                                      <p:cBhvr>
                                        <p:cTn id="13" dur="500"/>
                                        <p:tgtEl>
                                          <p:spTgt spid="21">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6" end="6"/>
                                            </p:txEl>
                                          </p:spTgt>
                                        </p:tgtEl>
                                        <p:attrNameLst>
                                          <p:attrName>style.visibility</p:attrName>
                                        </p:attrNameLst>
                                      </p:cBhvr>
                                      <p:to>
                                        <p:strVal val="visible"/>
                                      </p:to>
                                    </p:set>
                                    <p:animEffect transition="in" filter="fade">
                                      <p:cBhvr>
                                        <p:cTn id="16" dur="500"/>
                                        <p:tgtEl>
                                          <p:spTgt spid="2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7" end="7"/>
                                            </p:txEl>
                                          </p:spTgt>
                                        </p:tgtEl>
                                        <p:attrNameLst>
                                          <p:attrName>style.visibility</p:attrName>
                                        </p:attrNameLst>
                                      </p:cBhvr>
                                      <p:to>
                                        <p:strVal val="visible"/>
                                      </p:to>
                                    </p:set>
                                    <p:animEffect transition="in" filter="fade">
                                      <p:cBhvr>
                                        <p:cTn id="19" dur="500"/>
                                        <p:tgtEl>
                                          <p:spTgt spid="21">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xEl>
                                              <p:pRg st="8" end="8"/>
                                            </p:txEl>
                                          </p:spTgt>
                                        </p:tgtEl>
                                        <p:attrNameLst>
                                          <p:attrName>style.visibility</p:attrName>
                                        </p:attrNameLst>
                                      </p:cBhvr>
                                      <p:to>
                                        <p:strVal val="visible"/>
                                      </p:to>
                                    </p:set>
                                    <p:animEffect transition="in" filter="fade">
                                      <p:cBhvr>
                                        <p:cTn id="22" dur="500"/>
                                        <p:tgtEl>
                                          <p:spTgt spid="21">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9" end="9"/>
                                            </p:txEl>
                                          </p:spTgt>
                                        </p:tgtEl>
                                        <p:attrNameLst>
                                          <p:attrName>style.visibility</p:attrName>
                                        </p:attrNameLst>
                                      </p:cBhvr>
                                      <p:to>
                                        <p:strVal val="visible"/>
                                      </p:to>
                                    </p:set>
                                    <p:animEffect transition="in" filter="fade">
                                      <p:cBhvr>
                                        <p:cTn id="25" dur="500"/>
                                        <p:tgtEl>
                                          <p:spTgt spid="21">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xEl>
                                              <p:pRg st="10" end="10"/>
                                            </p:txEl>
                                          </p:spTgt>
                                        </p:tgtEl>
                                        <p:attrNameLst>
                                          <p:attrName>style.visibility</p:attrName>
                                        </p:attrNameLst>
                                      </p:cBhvr>
                                      <p:to>
                                        <p:strVal val="visible"/>
                                      </p:to>
                                    </p:set>
                                    <p:animEffect transition="in" filter="fade">
                                      <p:cBhvr>
                                        <p:cTn id="28" dur="500"/>
                                        <p:tgtEl>
                                          <p:spTgt spid="21">
                                            <p:txEl>
                                              <p:pRg st="10" end="1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xEl>
                                              <p:pRg st="14" end="14"/>
                                            </p:txEl>
                                          </p:spTgt>
                                        </p:tgtEl>
                                        <p:attrNameLst>
                                          <p:attrName>style.visibility</p:attrName>
                                        </p:attrNameLst>
                                      </p:cBhvr>
                                      <p:to>
                                        <p:strVal val="visible"/>
                                      </p:to>
                                    </p:set>
                                    <p:animEffect transition="in" filter="fade">
                                      <p:cBhvr>
                                        <p:cTn id="41" dur="500"/>
                                        <p:tgtEl>
                                          <p:spTgt spid="21">
                                            <p:txEl>
                                              <p:pRg st="14" end="1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xEl>
                                              <p:pRg st="16" end="16"/>
                                            </p:txEl>
                                          </p:spTgt>
                                        </p:tgtEl>
                                        <p:attrNameLst>
                                          <p:attrName>style.visibility</p:attrName>
                                        </p:attrNameLst>
                                      </p:cBhvr>
                                      <p:to>
                                        <p:strVal val="visible"/>
                                      </p:to>
                                    </p:set>
                                    <p:animEffect transition="in" filter="fade">
                                      <p:cBhvr>
                                        <p:cTn id="44" dur="500"/>
                                        <p:tgtEl>
                                          <p:spTgt spid="21">
                                            <p:txEl>
                                              <p:pRg st="16" end="1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xEl>
                                              <p:pRg st="17" end="17"/>
                                            </p:txEl>
                                          </p:spTgt>
                                        </p:tgtEl>
                                        <p:attrNameLst>
                                          <p:attrName>style.visibility</p:attrName>
                                        </p:attrNameLst>
                                      </p:cBhvr>
                                      <p:to>
                                        <p:strVal val="visible"/>
                                      </p:to>
                                    </p:set>
                                    <p:animEffect transition="in" filter="fade">
                                      <p:cBhvr>
                                        <p:cTn id="47" dur="500"/>
                                        <p:tgtEl>
                                          <p:spTgt spid="21">
                                            <p:txEl>
                                              <p:pRg st="17" end="1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xEl>
                                              <p:pRg st="19" end="19"/>
                                            </p:txEl>
                                          </p:spTgt>
                                        </p:tgtEl>
                                        <p:attrNameLst>
                                          <p:attrName>style.visibility</p:attrName>
                                        </p:attrNameLst>
                                      </p:cBhvr>
                                      <p:to>
                                        <p:strVal val="visible"/>
                                      </p:to>
                                    </p:set>
                                    <p:animEffect transition="in" filter="fade">
                                      <p:cBhvr>
                                        <p:cTn id="50" dur="500"/>
                                        <p:tgtEl>
                                          <p:spTgt spid="21">
                                            <p:txEl>
                                              <p:pRg st="19" end="1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xEl>
                                              <p:pRg st="20" end="20"/>
                                            </p:txEl>
                                          </p:spTgt>
                                        </p:tgtEl>
                                        <p:attrNameLst>
                                          <p:attrName>style.visibility</p:attrName>
                                        </p:attrNameLst>
                                      </p:cBhvr>
                                      <p:to>
                                        <p:strVal val="visible"/>
                                      </p:to>
                                    </p:set>
                                    <p:animEffect transition="in" filter="fade">
                                      <p:cBhvr>
                                        <p:cTn id="53" dur="500"/>
                                        <p:tgtEl>
                                          <p:spTgt spid="21">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400" dirty="0">
                <a:solidFill>
                  <a:srgbClr val="92D050"/>
                </a:solidFill>
              </a:rPr>
              <a:t>2. « Croissance verte » ou « Décroissance »</a:t>
            </a:r>
          </a:p>
        </p:txBody>
      </p:sp>
      <p:sp>
        <p:nvSpPr>
          <p:cNvPr id="1945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25C8526-3675-4828-9748-AB2C5730BDAE}" type="slidenum">
              <a:rPr lang="fr-FR" altLang="fr-FR" smtClean="0"/>
              <a:pPr algn="r" fontAlgn="base">
                <a:spcBef>
                  <a:spcPct val="0"/>
                </a:spcBef>
                <a:spcAft>
                  <a:spcPct val="0"/>
                </a:spcAft>
                <a:defRPr/>
              </a:pPr>
              <a:t>41</a:t>
            </a:fld>
            <a:endParaRPr lang="fr-FR" altLang="fr-FR"/>
          </a:p>
        </p:txBody>
      </p:sp>
      <p:sp>
        <p:nvSpPr>
          <p:cNvPr id="21" name="ZoneTexte 20"/>
          <p:cNvSpPr txBox="1"/>
          <p:nvPr/>
        </p:nvSpPr>
        <p:spPr>
          <a:xfrm>
            <a:off x="1298575" y="477838"/>
            <a:ext cx="7804150" cy="6738937"/>
          </a:xfrm>
          <a:prstGeom prst="rect">
            <a:avLst/>
          </a:prstGeom>
          <a:noFill/>
        </p:spPr>
        <p:txBody>
          <a:bodyPr>
            <a:spAutoFit/>
          </a:bodyPr>
          <a:lstStyle/>
          <a:p>
            <a:pPr algn="ctr" fontAlgn="auto">
              <a:spcBef>
                <a:spcPts val="0"/>
              </a:spcBef>
              <a:spcAft>
                <a:spcPts val="0"/>
              </a:spcAft>
              <a:defRPr/>
            </a:pPr>
            <a:r>
              <a:rPr lang="fr-FR" sz="2800" dirty="0">
                <a:solidFill>
                  <a:schemeClr val="accent2">
                    <a:lumMod val="75000"/>
                  </a:schemeClr>
                </a:solidFill>
                <a:latin typeface="+mn-lt"/>
                <a:cs typeface="+mn-cs"/>
              </a:rPr>
              <a:t>« </a:t>
            </a:r>
            <a:r>
              <a:rPr lang="fr-FR" sz="2800" i="1" dirty="0">
                <a:solidFill>
                  <a:schemeClr val="accent2">
                    <a:lumMod val="75000"/>
                  </a:schemeClr>
                </a:solidFill>
                <a:latin typeface="+mn-lt"/>
                <a:cs typeface="+mn-cs"/>
              </a:rPr>
              <a:t>Décroissance</a:t>
            </a:r>
            <a:r>
              <a:rPr lang="fr-FR" sz="2800" dirty="0">
                <a:solidFill>
                  <a:schemeClr val="accent2">
                    <a:lumMod val="75000"/>
                  </a:schemeClr>
                </a:solidFill>
                <a:latin typeface="+mn-lt"/>
                <a:cs typeface="+mn-cs"/>
              </a:rPr>
              <a:t> »?</a:t>
            </a:r>
            <a:endParaRPr lang="fr-FR" sz="2800" b="1" dirty="0">
              <a:solidFill>
                <a:schemeClr val="accent2">
                  <a:lumMod val="75000"/>
                </a:schemeClr>
              </a:solidFill>
              <a:latin typeface="+mn-lt"/>
              <a:cs typeface="+mn-cs"/>
            </a:endParaRPr>
          </a:p>
          <a:p>
            <a:pPr marL="285750" indent="-285750" fontAlgn="auto">
              <a:spcBef>
                <a:spcPts val="0"/>
              </a:spcBef>
              <a:spcAft>
                <a:spcPts val="0"/>
              </a:spcAft>
              <a:buFont typeface="Symbol"/>
              <a:buChar char="Þ"/>
              <a:defRPr/>
            </a:pPr>
            <a:endParaRPr lang="fr-FR" b="1" dirty="0">
              <a:solidFill>
                <a:schemeClr val="bg2">
                  <a:lumMod val="25000"/>
                </a:schemeClr>
              </a:solidFill>
              <a:latin typeface="+mn-lt"/>
              <a:cs typeface="+mn-cs"/>
            </a:endParaRPr>
          </a:p>
          <a:p>
            <a:pPr fontAlgn="auto">
              <a:spcBef>
                <a:spcPts val="0"/>
              </a:spcBef>
              <a:spcAft>
                <a:spcPts val="0"/>
              </a:spcAft>
              <a:defRPr/>
            </a:pPr>
            <a:endParaRPr lang="fr-FR" b="1" dirty="0">
              <a:solidFill>
                <a:schemeClr val="bg2">
                  <a:lumMod val="25000"/>
                </a:schemeClr>
              </a:solidFill>
              <a:latin typeface="+mn-lt"/>
              <a:cs typeface="+mn-cs"/>
            </a:endParaRPr>
          </a:p>
          <a:p>
            <a:pPr marL="285750" indent="-285750" fontAlgn="auto">
              <a:spcBef>
                <a:spcPts val="0"/>
              </a:spcBef>
              <a:spcAft>
                <a:spcPts val="0"/>
              </a:spcAft>
              <a:buFont typeface="Symbol"/>
              <a:buChar char="Þ"/>
              <a:defRPr/>
            </a:pPr>
            <a:r>
              <a:rPr lang="fr-FR" dirty="0">
                <a:solidFill>
                  <a:schemeClr val="bg2">
                    <a:lumMod val="25000"/>
                  </a:schemeClr>
                </a:solidFill>
                <a:latin typeface="+mn-lt"/>
                <a:cs typeface="+mn-cs"/>
              </a:rPr>
              <a:t>Un</a:t>
            </a:r>
            <a:r>
              <a:rPr lang="fr-FR" b="1" dirty="0">
                <a:solidFill>
                  <a:schemeClr val="bg2">
                    <a:lumMod val="25000"/>
                  </a:schemeClr>
                </a:solidFill>
                <a:latin typeface="+mn-lt"/>
                <a:cs typeface="+mn-cs"/>
              </a:rPr>
              <a:t> </a:t>
            </a:r>
            <a:r>
              <a:rPr lang="fr-FR" b="1" i="1" u="sng" dirty="0">
                <a:solidFill>
                  <a:schemeClr val="bg2">
                    <a:lumMod val="25000"/>
                  </a:schemeClr>
                </a:solidFill>
                <a:latin typeface="+mn-lt"/>
                <a:cs typeface="+mn-cs"/>
              </a:rPr>
              <a:t>projet</a:t>
            </a:r>
            <a:r>
              <a:rPr lang="fr-FR" b="1" dirty="0">
                <a:solidFill>
                  <a:schemeClr val="bg2">
                    <a:lumMod val="25000"/>
                  </a:schemeClr>
                </a:solidFill>
                <a:latin typeface="+mn-lt"/>
                <a:cs typeface="+mn-cs"/>
              </a:rPr>
              <a:t> de transition </a:t>
            </a:r>
            <a:r>
              <a:rPr lang="fr-FR" dirty="0">
                <a:solidFill>
                  <a:schemeClr val="bg2">
                    <a:lumMod val="25000"/>
                  </a:schemeClr>
                </a:solidFill>
                <a:latin typeface="+mn-lt"/>
                <a:cs typeface="+mn-cs"/>
              </a:rPr>
              <a:t>vers une société </a:t>
            </a:r>
            <a:r>
              <a:rPr lang="fr-FR" b="1" dirty="0">
                <a:solidFill>
                  <a:schemeClr val="bg2">
                    <a:lumMod val="25000"/>
                  </a:schemeClr>
                </a:solidFill>
                <a:latin typeface="+mn-lt"/>
                <a:cs typeface="+mn-cs"/>
              </a:rPr>
              <a:t>« </a:t>
            </a:r>
            <a:r>
              <a:rPr lang="fr-FR" b="1" i="1" dirty="0">
                <a:solidFill>
                  <a:schemeClr val="bg2">
                    <a:lumMod val="25000"/>
                  </a:schemeClr>
                </a:solidFill>
                <a:latin typeface="+mn-lt"/>
                <a:cs typeface="+mn-cs"/>
              </a:rPr>
              <a:t>d’abondance frugale</a:t>
            </a:r>
            <a:r>
              <a:rPr lang="fr-FR" b="1" dirty="0">
                <a:solidFill>
                  <a:schemeClr val="bg2">
                    <a:lumMod val="25000"/>
                  </a:schemeClr>
                </a:solidFill>
                <a:latin typeface="+mn-lt"/>
                <a:cs typeface="+mn-cs"/>
              </a:rPr>
              <a:t> » </a:t>
            </a:r>
            <a:r>
              <a:rPr lang="fr-FR" sz="1400" b="1" dirty="0">
                <a:solidFill>
                  <a:schemeClr val="bg2">
                    <a:lumMod val="25000"/>
                  </a:schemeClr>
                </a:solidFill>
                <a:latin typeface="+mn-lt"/>
                <a:cs typeface="+mn-cs"/>
              </a:rPr>
              <a:t>(</a:t>
            </a:r>
            <a:r>
              <a:rPr lang="fr-FR" sz="1400" b="1" dirty="0" err="1">
                <a:solidFill>
                  <a:schemeClr val="bg2">
                    <a:lumMod val="25000"/>
                  </a:schemeClr>
                </a:solidFill>
                <a:latin typeface="+mn-lt"/>
                <a:cs typeface="+mn-cs"/>
              </a:rPr>
              <a:t>S.Latouche</a:t>
            </a:r>
            <a:r>
              <a:rPr lang="fr-FR" sz="1400" b="1" dirty="0">
                <a:solidFill>
                  <a:schemeClr val="bg2">
                    <a:lumMod val="25000"/>
                  </a:schemeClr>
                </a:solidFill>
                <a:latin typeface="+mn-lt"/>
                <a:cs typeface="+mn-cs"/>
              </a:rPr>
              <a:t>)</a:t>
            </a:r>
          </a:p>
          <a:p>
            <a:pPr marL="285750" indent="-285750" fontAlgn="auto">
              <a:spcBef>
                <a:spcPts val="0"/>
              </a:spcBef>
              <a:spcAft>
                <a:spcPts val="0"/>
              </a:spcAft>
              <a:buFont typeface="Symbol"/>
              <a:buChar char="Þ"/>
              <a:defRPr/>
            </a:pPr>
            <a:endParaRPr lang="fr-FR" sz="1400" b="1" dirty="0">
              <a:solidFill>
                <a:schemeClr val="bg2">
                  <a:lumMod val="25000"/>
                </a:schemeClr>
              </a:solidFill>
              <a:latin typeface="+mn-lt"/>
              <a:cs typeface="+mn-cs"/>
            </a:endParaRPr>
          </a:p>
          <a:p>
            <a:pPr marL="285750" indent="-285750" fontAlgn="auto">
              <a:spcBef>
                <a:spcPts val="0"/>
              </a:spcBef>
              <a:spcAft>
                <a:spcPts val="0"/>
              </a:spcAft>
              <a:buFont typeface="Symbol"/>
              <a:buChar char="Þ"/>
              <a:defRPr/>
            </a:pPr>
            <a:endParaRPr lang="fr-FR" sz="1400" b="1" dirty="0">
              <a:solidFill>
                <a:schemeClr val="bg2">
                  <a:lumMod val="25000"/>
                </a:schemeClr>
              </a:solidFill>
              <a:latin typeface="+mn-lt"/>
              <a:cs typeface="+mn-cs"/>
            </a:endParaRPr>
          </a:p>
          <a:p>
            <a:pPr marL="285750" indent="-285750" fontAlgn="auto">
              <a:spcBef>
                <a:spcPts val="0"/>
              </a:spcBef>
              <a:spcAft>
                <a:spcPts val="0"/>
              </a:spcAft>
              <a:buFont typeface="Symbol"/>
              <a:buChar char="Þ"/>
              <a:defRPr/>
            </a:pPr>
            <a:r>
              <a:rPr lang="fr-FR" dirty="0">
                <a:solidFill>
                  <a:schemeClr val="bg2">
                    <a:lumMod val="25000"/>
                  </a:schemeClr>
                </a:solidFill>
                <a:latin typeface="+mn-lt"/>
                <a:cs typeface="+mn-cs"/>
              </a:rPr>
              <a:t>Une « </a:t>
            </a:r>
            <a:r>
              <a:rPr lang="fr-FR" b="1" i="1" dirty="0">
                <a:solidFill>
                  <a:schemeClr val="bg2">
                    <a:lumMod val="25000"/>
                  </a:schemeClr>
                </a:solidFill>
                <a:latin typeface="+mn-lt"/>
                <a:cs typeface="+mn-cs"/>
              </a:rPr>
              <a:t>déséconomicisation</a:t>
            </a:r>
            <a:r>
              <a:rPr lang="fr-FR" dirty="0">
                <a:solidFill>
                  <a:schemeClr val="bg2">
                    <a:lumMod val="25000"/>
                  </a:schemeClr>
                </a:solidFill>
                <a:latin typeface="+mn-lt"/>
                <a:cs typeface="+mn-cs"/>
              </a:rPr>
              <a:t> » </a:t>
            </a:r>
          </a:p>
          <a:p>
            <a:pPr marL="285750" indent="-285750" fontAlgn="auto">
              <a:spcBef>
                <a:spcPts val="0"/>
              </a:spcBef>
              <a:spcAft>
                <a:spcPts val="0"/>
              </a:spcAft>
              <a:buFont typeface="Symbol"/>
              <a:buChar char="Þ"/>
              <a:defRPr/>
            </a:pPr>
            <a:endParaRPr lang="fr-FR" sz="1400" b="1" dirty="0">
              <a:solidFill>
                <a:schemeClr val="bg2">
                  <a:lumMod val="25000"/>
                </a:schemeClr>
              </a:solidFill>
              <a:latin typeface="+mn-lt"/>
              <a:cs typeface="+mn-cs"/>
            </a:endParaRPr>
          </a:p>
          <a:p>
            <a:pPr marL="285750" indent="-285750" fontAlgn="auto">
              <a:spcBef>
                <a:spcPts val="0"/>
              </a:spcBef>
              <a:spcAft>
                <a:spcPts val="0"/>
              </a:spcAft>
              <a:buFont typeface="Symbol"/>
              <a:buChar char="Þ"/>
              <a:defRPr/>
            </a:pPr>
            <a:endParaRPr lang="fr-FR" sz="1100" b="1" dirty="0">
              <a:solidFill>
                <a:srgbClr val="C00000"/>
              </a:solidFill>
              <a:latin typeface="+mn-lt"/>
              <a:cs typeface="+mn-cs"/>
            </a:endParaRPr>
          </a:p>
          <a:p>
            <a:pPr marL="285750" indent="-285750" fontAlgn="auto">
              <a:spcBef>
                <a:spcPts val="0"/>
              </a:spcBef>
              <a:spcAft>
                <a:spcPts val="0"/>
              </a:spcAft>
              <a:buFont typeface="Symbol"/>
              <a:buChar char="Þ"/>
              <a:defRPr/>
            </a:pPr>
            <a:r>
              <a:rPr lang="fr-FR" dirty="0">
                <a:latin typeface="+mn-lt"/>
                <a:cs typeface="+mn-cs"/>
              </a:rPr>
              <a:t>Une « </a:t>
            </a:r>
            <a:r>
              <a:rPr lang="fr-FR" b="1" i="1" dirty="0">
                <a:latin typeface="+mn-lt"/>
                <a:cs typeface="+mn-cs"/>
              </a:rPr>
              <a:t>matrice</a:t>
            </a:r>
            <a:r>
              <a:rPr lang="fr-FR" dirty="0">
                <a:latin typeface="+mn-lt"/>
                <a:cs typeface="+mn-cs"/>
              </a:rPr>
              <a:t> » d’alternatives multiples,  s’inscrivant dans les « R- »:</a:t>
            </a:r>
          </a:p>
          <a:p>
            <a:pPr fontAlgn="auto">
              <a:spcBef>
                <a:spcPts val="0"/>
              </a:spcBef>
              <a:spcAft>
                <a:spcPts val="0"/>
              </a:spcAft>
              <a:defRPr/>
            </a:pPr>
            <a:endParaRPr lang="fr-FR" sz="1600" dirty="0">
              <a:latin typeface="+mn-lt"/>
              <a:cs typeface="+mn-cs"/>
            </a:endParaRPr>
          </a:p>
          <a:p>
            <a:pPr fontAlgn="auto">
              <a:spcBef>
                <a:spcPts val="0"/>
              </a:spcBef>
              <a:spcAft>
                <a:spcPts val="0"/>
              </a:spcAft>
              <a:defRPr/>
            </a:pPr>
            <a:r>
              <a:rPr lang="fr-FR" sz="1400" i="1" dirty="0">
                <a:latin typeface="+mn-lt"/>
                <a:cs typeface="+mn-cs"/>
              </a:rPr>
              <a:t>Relocaliser, Réévaluer, Reconceptualiser, Restructurer, Redistribuer, Réduire, Réutiliser, Recycler,…</a:t>
            </a:r>
          </a:p>
          <a:p>
            <a:pPr fontAlgn="auto">
              <a:spcBef>
                <a:spcPts val="0"/>
              </a:spcBef>
              <a:spcAft>
                <a:spcPts val="0"/>
              </a:spcAft>
              <a:defRPr/>
            </a:pPr>
            <a:endParaRPr lang="fr-FR" sz="1600" i="1" dirty="0">
              <a:latin typeface="+mn-lt"/>
              <a:cs typeface="+mn-cs"/>
            </a:endParaRPr>
          </a:p>
          <a:p>
            <a:pPr fontAlgn="auto">
              <a:spcBef>
                <a:spcPts val="0"/>
              </a:spcBef>
              <a:spcAft>
                <a:spcPts val="0"/>
              </a:spcAft>
              <a:defRPr/>
            </a:pPr>
            <a:endParaRPr lang="fr-FR" sz="1600" i="1" dirty="0">
              <a:latin typeface="+mn-lt"/>
              <a:cs typeface="+mn-cs"/>
            </a:endParaRPr>
          </a:p>
          <a:p>
            <a:pPr fontAlgn="auto">
              <a:spcBef>
                <a:spcPts val="0"/>
              </a:spcBef>
              <a:spcAft>
                <a:spcPts val="0"/>
              </a:spcAft>
              <a:defRPr/>
            </a:pPr>
            <a:endParaRPr lang="fr-FR" sz="1600" i="1" dirty="0">
              <a:latin typeface="+mn-lt"/>
              <a:cs typeface="+mn-cs"/>
            </a:endParaRPr>
          </a:p>
          <a:p>
            <a:pPr marL="285750" indent="-285750" fontAlgn="auto">
              <a:spcBef>
                <a:spcPts val="0"/>
              </a:spcBef>
              <a:spcAft>
                <a:spcPts val="0"/>
              </a:spcAft>
              <a:buFont typeface="Wingdings" pitchFamily="2" charset="2"/>
              <a:buChar char="Ø"/>
              <a:defRPr/>
            </a:pPr>
            <a:r>
              <a:rPr lang="fr-FR" sz="2000" b="1" dirty="0">
                <a:solidFill>
                  <a:srgbClr val="C00000"/>
                </a:solidFill>
                <a:latin typeface="+mn-lt"/>
                <a:cs typeface="+mn-cs"/>
              </a:rPr>
              <a:t>Ambition:</a:t>
            </a:r>
          </a:p>
          <a:p>
            <a:pPr fontAlgn="auto">
              <a:spcBef>
                <a:spcPts val="0"/>
              </a:spcBef>
              <a:spcAft>
                <a:spcPts val="0"/>
              </a:spcAft>
              <a:defRPr/>
            </a:pPr>
            <a:endParaRPr lang="fr-FR" sz="2000" b="1" dirty="0">
              <a:solidFill>
                <a:srgbClr val="C00000"/>
              </a:solidFill>
              <a:latin typeface="+mn-lt"/>
              <a:cs typeface="+mn-cs"/>
            </a:endParaRPr>
          </a:p>
          <a:p>
            <a:pPr algn="just" fontAlgn="auto">
              <a:spcBef>
                <a:spcPts val="0"/>
              </a:spcBef>
              <a:spcAft>
                <a:spcPts val="0"/>
              </a:spcAft>
              <a:defRPr/>
            </a:pPr>
            <a:r>
              <a:rPr lang="fr-FR" sz="1900" dirty="0">
                <a:solidFill>
                  <a:schemeClr val="bg2">
                    <a:lumMod val="25000"/>
                  </a:schemeClr>
                </a:solidFill>
                <a:latin typeface="+mn-lt"/>
                <a:cs typeface="+mn-cs"/>
              </a:rPr>
              <a:t>Une </a:t>
            </a:r>
            <a:r>
              <a:rPr lang="fr-FR" sz="1900" b="1" dirty="0">
                <a:solidFill>
                  <a:schemeClr val="bg2">
                    <a:lumMod val="25000"/>
                  </a:schemeClr>
                </a:solidFill>
                <a:latin typeface="+mn-lt"/>
                <a:cs typeface="+mn-cs"/>
              </a:rPr>
              <a:t>réduction</a:t>
            </a:r>
            <a:r>
              <a:rPr lang="fr-FR" sz="1900" dirty="0">
                <a:solidFill>
                  <a:schemeClr val="bg2">
                    <a:lumMod val="25000"/>
                  </a:schemeClr>
                </a:solidFill>
                <a:latin typeface="+mn-lt"/>
                <a:cs typeface="+mn-cs"/>
              </a:rPr>
              <a:t> </a:t>
            </a:r>
            <a:r>
              <a:rPr lang="fr-FR" sz="1900" i="1" dirty="0">
                <a:solidFill>
                  <a:schemeClr val="bg2">
                    <a:lumMod val="25000"/>
                  </a:schemeClr>
                </a:solidFill>
                <a:latin typeface="+mn-lt"/>
                <a:cs typeface="+mn-cs"/>
              </a:rPr>
              <a:t>volontaire</a:t>
            </a:r>
            <a:r>
              <a:rPr lang="fr-FR" sz="1900" dirty="0">
                <a:solidFill>
                  <a:schemeClr val="bg2">
                    <a:lumMod val="25000"/>
                  </a:schemeClr>
                </a:solidFill>
                <a:latin typeface="+mn-lt"/>
                <a:cs typeface="+mn-cs"/>
              </a:rPr>
              <a:t>, </a:t>
            </a:r>
            <a:r>
              <a:rPr lang="fr-FR" sz="1900" i="1" dirty="0">
                <a:solidFill>
                  <a:schemeClr val="bg2">
                    <a:lumMod val="25000"/>
                  </a:schemeClr>
                </a:solidFill>
                <a:latin typeface="+mn-lt"/>
                <a:cs typeface="+mn-cs"/>
              </a:rPr>
              <a:t>démocratique</a:t>
            </a:r>
            <a:r>
              <a:rPr lang="fr-FR" sz="1900" dirty="0">
                <a:solidFill>
                  <a:schemeClr val="bg2">
                    <a:lumMod val="25000"/>
                  </a:schemeClr>
                </a:solidFill>
                <a:latin typeface="+mn-lt"/>
                <a:cs typeface="+mn-cs"/>
              </a:rPr>
              <a:t>, </a:t>
            </a:r>
            <a:r>
              <a:rPr lang="fr-FR" sz="1900" i="1" dirty="0">
                <a:solidFill>
                  <a:schemeClr val="bg2">
                    <a:lumMod val="25000"/>
                  </a:schemeClr>
                </a:solidFill>
                <a:latin typeface="+mn-lt"/>
                <a:cs typeface="+mn-cs"/>
              </a:rPr>
              <a:t>socialement soutenable et équitable</a:t>
            </a:r>
            <a:r>
              <a:rPr lang="fr-FR" sz="1900" dirty="0">
                <a:solidFill>
                  <a:schemeClr val="bg2">
                    <a:lumMod val="25000"/>
                  </a:schemeClr>
                </a:solidFill>
                <a:latin typeface="+mn-lt"/>
                <a:cs typeface="+mn-cs"/>
              </a:rPr>
              <a:t> </a:t>
            </a:r>
            <a:r>
              <a:rPr lang="fr-FR" sz="1900" b="1" dirty="0">
                <a:solidFill>
                  <a:schemeClr val="bg2">
                    <a:lumMod val="25000"/>
                  </a:schemeClr>
                </a:solidFill>
                <a:latin typeface="+mn-lt"/>
                <a:cs typeface="+mn-cs"/>
              </a:rPr>
              <a:t>de la production et de la consommation </a:t>
            </a:r>
            <a:r>
              <a:rPr lang="fr-FR" sz="1900" dirty="0">
                <a:solidFill>
                  <a:schemeClr val="bg2">
                    <a:lumMod val="25000"/>
                  </a:schemeClr>
                </a:solidFill>
                <a:latin typeface="+mn-lt"/>
                <a:cs typeface="+mn-cs"/>
              </a:rPr>
              <a:t>dans les pays à haut niveau de consommation, jusqu’à un niveau environnementalement </a:t>
            </a:r>
            <a:r>
              <a:rPr lang="fr-FR" sz="1900" i="1" dirty="0">
                <a:solidFill>
                  <a:schemeClr val="bg2">
                    <a:lumMod val="25000"/>
                  </a:schemeClr>
                </a:solidFill>
                <a:latin typeface="+mn-lt"/>
                <a:cs typeface="+mn-cs"/>
              </a:rPr>
              <a:t>soutenable</a:t>
            </a:r>
            <a:r>
              <a:rPr lang="fr-FR" sz="1900" dirty="0">
                <a:solidFill>
                  <a:schemeClr val="bg2">
                    <a:lumMod val="25000"/>
                  </a:schemeClr>
                </a:solidFill>
                <a:latin typeface="+mn-lt"/>
                <a:cs typeface="+mn-cs"/>
              </a:rPr>
              <a:t> et généralisable.</a:t>
            </a:r>
            <a:endParaRPr lang="fr-FR" sz="1600" dirty="0">
              <a:latin typeface="+mn-lt"/>
              <a:cs typeface="+mn-cs"/>
            </a:endParaRP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endParaRPr lang="fr-FR" sz="1600" dirty="0">
              <a:latin typeface="+mn-lt"/>
              <a:cs typeface="+mn-cs"/>
            </a:endParaRPr>
          </a:p>
          <a:p>
            <a:pPr fontAlgn="auto">
              <a:spcBef>
                <a:spcPts val="0"/>
              </a:spcBef>
              <a:spcAft>
                <a:spcPts val="0"/>
              </a:spcAft>
              <a:defRPr/>
            </a:pPr>
            <a:endParaRPr lang="fr-FR" sz="1600" dirty="0">
              <a:latin typeface="+mn-lt"/>
              <a:cs typeface="+mn-cs"/>
            </a:endParaRPr>
          </a:p>
          <a:p>
            <a:pPr marL="285750" indent="-285750" fontAlgn="auto">
              <a:spcBef>
                <a:spcPts val="0"/>
              </a:spcBef>
              <a:spcAft>
                <a:spcPts val="0"/>
              </a:spcAft>
              <a:buFont typeface="Symbol"/>
              <a:buChar char="Þ"/>
              <a:defRPr/>
            </a:pPr>
            <a:endParaRPr lang="fr-FR" sz="1600" b="1" dirty="0">
              <a:solidFill>
                <a:srgbClr val="C00000"/>
              </a:solidFill>
              <a:latin typeface="+mn-lt"/>
              <a:cs typeface="+mn-cs"/>
            </a:endParaRPr>
          </a:p>
        </p:txBody>
      </p:sp>
      <p:sp>
        <p:nvSpPr>
          <p:cNvPr id="5" name="ZoneTexte 4"/>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500"/>
                                        <p:tgtEl>
                                          <p:spTgt spid="2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6" end="6"/>
                                            </p:txEl>
                                          </p:spTgt>
                                        </p:tgtEl>
                                        <p:attrNameLst>
                                          <p:attrName>style.visibility</p:attrName>
                                        </p:attrNameLst>
                                      </p:cBhvr>
                                      <p:to>
                                        <p:strVal val="visible"/>
                                      </p:to>
                                    </p:set>
                                    <p:animEffect transition="in" filter="fade">
                                      <p:cBhvr>
                                        <p:cTn id="12" dur="500"/>
                                        <p:tgtEl>
                                          <p:spTgt spid="21">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9" end="9"/>
                                            </p:txEl>
                                          </p:spTgt>
                                        </p:tgtEl>
                                        <p:attrNameLst>
                                          <p:attrName>style.visibility</p:attrName>
                                        </p:attrNameLst>
                                      </p:cBhvr>
                                      <p:to>
                                        <p:strVal val="visible"/>
                                      </p:to>
                                    </p:set>
                                    <p:animEffect transition="in" filter="fade">
                                      <p:cBhvr>
                                        <p:cTn id="17" dur="500"/>
                                        <p:tgtEl>
                                          <p:spTgt spid="21">
                                            <p:txEl>
                                              <p:pRg st="9" end="9"/>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xEl>
                                              <p:pRg st="11" end="11"/>
                                            </p:txEl>
                                          </p:spTgt>
                                        </p:tgtEl>
                                        <p:attrNameLst>
                                          <p:attrName>style.visibility</p:attrName>
                                        </p:attrNameLst>
                                      </p:cBhvr>
                                      <p:to>
                                        <p:strVal val="visible"/>
                                      </p:to>
                                    </p:set>
                                    <p:animEffect transition="in" filter="fade">
                                      <p:cBhvr>
                                        <p:cTn id="20" dur="500"/>
                                        <p:tgtEl>
                                          <p:spTgt spid="21">
                                            <p:txEl>
                                              <p:pRg st="11" end="1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xEl>
                                              <p:pRg st="15" end="15"/>
                                            </p:txEl>
                                          </p:spTgt>
                                        </p:tgtEl>
                                        <p:attrNameLst>
                                          <p:attrName>style.visibility</p:attrName>
                                        </p:attrNameLst>
                                      </p:cBhvr>
                                      <p:to>
                                        <p:strVal val="visible"/>
                                      </p:to>
                                    </p:set>
                                    <p:animEffect transition="in" filter="fade">
                                      <p:cBhvr>
                                        <p:cTn id="25" dur="500"/>
                                        <p:tgtEl>
                                          <p:spTgt spid="21">
                                            <p:txEl>
                                              <p:pRg st="15" end="1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xEl>
                                              <p:pRg st="17" end="17"/>
                                            </p:txEl>
                                          </p:spTgt>
                                        </p:tgtEl>
                                        <p:attrNameLst>
                                          <p:attrName>style.visibility</p:attrName>
                                        </p:attrNameLst>
                                      </p:cBhvr>
                                      <p:to>
                                        <p:strVal val="visible"/>
                                      </p:to>
                                    </p:set>
                                    <p:animEffect transition="in" filter="fade">
                                      <p:cBhvr>
                                        <p:cTn id="28" dur="500"/>
                                        <p:tgtEl>
                                          <p:spTgt spid="2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startAt="2"/>
              <a:defRPr/>
            </a:pPr>
            <a:r>
              <a:rPr lang="fr-FR" sz="2400" dirty="0">
                <a:solidFill>
                  <a:schemeClr val="accent1"/>
                </a:solidFill>
              </a:rPr>
              <a:t>La « Décroissance » au prisme de la prospective</a:t>
            </a:r>
            <a:endParaRPr lang="fr-FR" sz="2400" dirty="0">
              <a:solidFill>
                <a:srgbClr val="92D050"/>
              </a:solidFill>
            </a:endParaRPr>
          </a:p>
        </p:txBody>
      </p:sp>
      <p:sp>
        <p:nvSpPr>
          <p:cNvPr id="27651" name="Espace réservé du numéro de diapositive 3"/>
          <p:cNvSpPr>
            <a:spLocks noGrp="1"/>
          </p:cNvSpPr>
          <p:nvPr>
            <p:ph type="sldNum" sz="quarter" idx="12"/>
          </p:nvPr>
        </p:nvSpPr>
        <p:spPr bwMode="auto">
          <a:xfrm>
            <a:off x="8350250" y="6432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15296DF0-1C31-4C7D-BEEC-9E44955706AA}" type="slidenum">
              <a:rPr lang="fr-FR" altLang="fr-FR" smtClean="0"/>
              <a:pPr algn="r" fontAlgn="base">
                <a:spcBef>
                  <a:spcPct val="0"/>
                </a:spcBef>
                <a:spcAft>
                  <a:spcPct val="0"/>
                </a:spcAft>
                <a:defRPr/>
              </a:pPr>
              <a:t>42</a:t>
            </a:fld>
            <a:endParaRPr lang="fr-FR" altLang="fr-FR"/>
          </a:p>
        </p:txBody>
      </p:sp>
      <p:sp>
        <p:nvSpPr>
          <p:cNvPr id="8" name="ZoneTexte 7"/>
          <p:cNvSpPr txBox="1"/>
          <p:nvPr/>
        </p:nvSpPr>
        <p:spPr>
          <a:xfrm>
            <a:off x="1400970" y="747713"/>
            <a:ext cx="7807325" cy="2215991"/>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fr-FR" sz="1900" dirty="0">
                <a:latin typeface="+mn-lt"/>
                <a:cs typeface="+mn-cs"/>
              </a:rPr>
              <a:t>Développement d’un modèle de simulation dynamique </a:t>
            </a:r>
            <a:r>
              <a:rPr lang="fr-FR" sz="1900" i="1" dirty="0">
                <a:latin typeface="+mn-lt"/>
                <a:cs typeface="+mn-cs"/>
              </a:rPr>
              <a:t>ad hoc </a:t>
            </a:r>
          </a:p>
          <a:p>
            <a:pPr marL="342900" indent="-342900" fontAlgn="auto">
              <a:spcBef>
                <a:spcPts val="0"/>
              </a:spcBef>
              <a:spcAft>
                <a:spcPts val="0"/>
              </a:spcAft>
              <a:buFont typeface="Wingdings" panose="05000000000000000000" pitchFamily="2" charset="2"/>
              <a:buChar char="Ø"/>
              <a:defRPr/>
            </a:pPr>
            <a:r>
              <a:rPr lang="fr-FR" sz="1900" dirty="0">
                <a:latin typeface="+mn-lt"/>
                <a:cs typeface="+mn-cs"/>
              </a:rPr>
              <a:t>Basé sur comptes nationaux et données </a:t>
            </a:r>
            <a:r>
              <a:rPr lang="fr-FR" sz="1900" u="sng" dirty="0">
                <a:latin typeface="+mn-lt"/>
                <a:cs typeface="+mn-cs"/>
              </a:rPr>
              <a:t>publiques</a:t>
            </a:r>
            <a:r>
              <a:rPr lang="fr-FR" sz="1900" dirty="0">
                <a:latin typeface="+mn-lt"/>
                <a:cs typeface="+mn-cs"/>
              </a:rPr>
              <a:t> </a:t>
            </a:r>
            <a:r>
              <a:rPr lang="fr-FR" sz="1400" dirty="0">
                <a:latin typeface="+mn-lt"/>
                <a:cs typeface="+mn-cs"/>
              </a:rPr>
              <a:t>(INSEE, Eurostat, WIOD)</a:t>
            </a:r>
            <a:endParaRPr lang="fr-FR" sz="19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1900" dirty="0">
                <a:latin typeface="+mn-lt"/>
                <a:cs typeface="+mn-cs"/>
              </a:rPr>
              <a:t>Priorité à la robustesse </a:t>
            </a:r>
            <a:r>
              <a:rPr lang="fr-FR" sz="1400" dirty="0">
                <a:latin typeface="+mn-lt"/>
                <a:cs typeface="+mn-cs"/>
              </a:rPr>
              <a:t>( sur le long terme) </a:t>
            </a:r>
            <a:r>
              <a:rPr lang="fr-FR" dirty="0">
                <a:latin typeface="+mn-lt"/>
                <a:cs typeface="+mn-cs"/>
              </a:rPr>
              <a:t>et l’intelligibilité du modèle </a:t>
            </a:r>
            <a:endParaRPr lang="fr-FR" sz="1900" dirty="0">
              <a:latin typeface="+mn-lt"/>
              <a:cs typeface="+mn-cs"/>
            </a:endParaRPr>
          </a:p>
          <a:p>
            <a:pPr fontAlgn="auto">
              <a:spcBef>
                <a:spcPts val="0"/>
              </a:spcBef>
              <a:spcAft>
                <a:spcPts val="0"/>
              </a:spcAft>
              <a:defRPr/>
            </a:pPr>
            <a:r>
              <a:rPr lang="fr-FR" sz="1900" i="1" dirty="0">
                <a:latin typeface="+mn-lt"/>
                <a:cs typeface="+mn-cs"/>
              </a:rPr>
              <a:t>	</a:t>
            </a:r>
            <a:r>
              <a:rPr lang="fr-FR" sz="1400" i="1" dirty="0">
                <a:latin typeface="+mn-lt"/>
                <a:cs typeface="+mn-cs"/>
              </a:rPr>
              <a:t>Nb: par souci de simplicité, pas de représentation du secteur monétaire</a:t>
            </a:r>
          </a:p>
          <a:p>
            <a:pPr fontAlgn="auto">
              <a:spcBef>
                <a:spcPts val="0"/>
              </a:spcBef>
              <a:spcAft>
                <a:spcPts val="0"/>
              </a:spcAft>
              <a:defRPr/>
            </a:pPr>
            <a:endParaRPr lang="fr-FR" sz="6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r-FR" sz="1600" dirty="0">
                <a:latin typeface="+mn-lt"/>
                <a:cs typeface="+mn-cs"/>
              </a:rPr>
              <a:t>Construction de scénarios à partir d’enquêtes et de groupes de réflexion</a:t>
            </a:r>
          </a:p>
          <a:p>
            <a:pPr fontAlgn="auto">
              <a:spcBef>
                <a:spcPts val="0"/>
              </a:spcBef>
              <a:spcAft>
                <a:spcPts val="0"/>
              </a:spcAft>
              <a:defRPr/>
            </a:pPr>
            <a:endParaRPr lang="fr-FR" sz="1600" dirty="0">
              <a:latin typeface="+mn-lt"/>
              <a:cs typeface="+mn-cs"/>
            </a:endParaRPr>
          </a:p>
          <a:p>
            <a:pPr fontAlgn="auto">
              <a:spcBef>
                <a:spcPts val="0"/>
              </a:spcBef>
              <a:spcAft>
                <a:spcPts val="0"/>
              </a:spcAft>
              <a:defRPr/>
            </a:pPr>
            <a:endParaRPr lang="fr-FR" sz="1600" i="1" dirty="0">
              <a:latin typeface="+mn-lt"/>
              <a:cs typeface="+mn-cs"/>
            </a:endParaRPr>
          </a:p>
          <a:p>
            <a:pPr fontAlgn="auto">
              <a:spcBef>
                <a:spcPts val="0"/>
              </a:spcBef>
              <a:spcAft>
                <a:spcPts val="0"/>
              </a:spcAft>
              <a:defRPr/>
            </a:pPr>
            <a:endParaRPr lang="fr-FR" sz="600" i="1" dirty="0">
              <a:latin typeface="+mn-lt"/>
              <a:cs typeface="+mn-cs"/>
            </a:endParaRPr>
          </a:p>
        </p:txBody>
      </p:sp>
      <p:sp>
        <p:nvSpPr>
          <p:cNvPr id="27653"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7654"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cxnSp>
        <p:nvCxnSpPr>
          <p:cNvPr id="27655" name="Connecteur droit avec flèche 6"/>
          <p:cNvCxnSpPr>
            <a:cxnSpLocks noChangeShapeType="1"/>
            <a:endCxn id="16" idx="1"/>
          </p:cNvCxnSpPr>
          <p:nvPr/>
        </p:nvCxnSpPr>
        <p:spPr bwMode="auto">
          <a:xfrm flipV="1">
            <a:off x="3715542" y="5871022"/>
            <a:ext cx="1384300" cy="794"/>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a:endCxn id="12" idx="2"/>
          </p:cNvCxnSpPr>
          <p:nvPr/>
        </p:nvCxnSpPr>
        <p:spPr bwMode="auto">
          <a:xfrm flipV="1">
            <a:off x="2590799" y="2967932"/>
            <a:ext cx="8731" cy="388937"/>
          </a:xfrm>
          <a:prstGeom prst="straightConnector1">
            <a:avLst/>
          </a:prstGeom>
          <a:noFill/>
          <a:ln w="38100">
            <a:gradFill flip="none" rotWithShape="1">
              <a:gsLst>
                <a:gs pos="0">
                  <a:schemeClr val="accent1">
                    <a:tint val="66000"/>
                    <a:satMod val="160000"/>
                  </a:schemeClr>
                </a:gs>
                <a:gs pos="100000">
                  <a:schemeClr val="accent3">
                    <a:lumMod val="75000"/>
                  </a:schemeClr>
                </a:gs>
                <a:gs pos="100000">
                  <a:schemeClr val="accent1">
                    <a:tint val="23500"/>
                    <a:satMod val="160000"/>
                  </a:schemeClr>
                </a:gs>
              </a:gsLst>
              <a:lin ang="5400000" scaled="1"/>
              <a:tileRect/>
            </a:gradFill>
            <a:round/>
            <a:headEnd type="arrow" w="med" len="me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a:stCxn id="13" idx="2"/>
            <a:endCxn id="16" idx="0"/>
          </p:cNvCxnSpPr>
          <p:nvPr/>
        </p:nvCxnSpPr>
        <p:spPr bwMode="auto">
          <a:xfrm>
            <a:off x="6827836" y="4957416"/>
            <a:ext cx="0" cy="446087"/>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a:stCxn id="12" idx="3"/>
          </p:cNvCxnSpPr>
          <p:nvPr/>
        </p:nvCxnSpPr>
        <p:spPr bwMode="auto">
          <a:xfrm>
            <a:off x="3734592" y="2683770"/>
            <a:ext cx="1436688" cy="0"/>
          </a:xfrm>
          <a:prstGeom prst="straightConnector1">
            <a:avLst/>
          </a:prstGeom>
          <a:noFill/>
          <a:ln w="38100">
            <a:solidFill>
              <a:schemeClr val="accent5">
                <a:lumMod val="95000"/>
                <a:lumOff val="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2" name="Zone de texte 2"/>
          <p:cNvSpPr txBox="1">
            <a:spLocks noChangeArrowheads="1"/>
          </p:cNvSpPr>
          <p:nvPr/>
        </p:nvSpPr>
        <p:spPr bwMode="auto">
          <a:xfrm>
            <a:off x="1464467" y="2399607"/>
            <a:ext cx="2270125" cy="568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upright="1"/>
          <a:lstStyle/>
          <a:p>
            <a:pPr algn="ctr" fontAlgn="auto">
              <a:spcBef>
                <a:spcPts val="0"/>
              </a:spcBef>
              <a:spcAft>
                <a:spcPts val="0"/>
              </a:spcAft>
              <a:defRPr/>
            </a:pPr>
            <a:r>
              <a:rPr lang="en-US" sz="1600" b="1" dirty="0" err="1">
                <a:ea typeface="Calibri"/>
                <a:cs typeface="Times New Roman"/>
              </a:rPr>
              <a:t>Résultat</a:t>
            </a:r>
            <a:r>
              <a:rPr lang="en-US" sz="1600" b="1" dirty="0">
                <a:ea typeface="Calibri"/>
                <a:cs typeface="Times New Roman"/>
              </a:rPr>
              <a:t> </a:t>
            </a:r>
            <a:r>
              <a:rPr lang="en-US" sz="1600" b="1" dirty="0" err="1">
                <a:ea typeface="Calibri"/>
                <a:cs typeface="Times New Roman"/>
              </a:rPr>
              <a:t>d’Enquêtes</a:t>
            </a:r>
            <a:endParaRPr lang="fr-FR" sz="2800" b="1" dirty="0">
              <a:ea typeface="Calibri"/>
              <a:cs typeface="Times New Roman"/>
            </a:endParaRPr>
          </a:p>
        </p:txBody>
      </p:sp>
      <p:sp>
        <p:nvSpPr>
          <p:cNvPr id="13" name="Zone de texte 2"/>
          <p:cNvSpPr txBox="1">
            <a:spLocks noChangeArrowheads="1"/>
          </p:cNvSpPr>
          <p:nvPr/>
        </p:nvSpPr>
        <p:spPr bwMode="auto">
          <a:xfrm>
            <a:off x="5099842" y="4493866"/>
            <a:ext cx="3455988" cy="46355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en-US" sz="1200" b="1" dirty="0" err="1">
                <a:ea typeface="Calibri"/>
                <a:cs typeface="Times New Roman"/>
              </a:rPr>
              <a:t>Cibles</a:t>
            </a:r>
            <a:r>
              <a:rPr lang="en-US" sz="1200" b="1" dirty="0">
                <a:ea typeface="Calibri"/>
                <a:cs typeface="Times New Roman"/>
              </a:rPr>
              <a:t> de Production et </a:t>
            </a:r>
            <a:r>
              <a:rPr lang="en-US" sz="1200" b="1" dirty="0" err="1">
                <a:ea typeface="Calibri"/>
                <a:cs typeface="Times New Roman"/>
              </a:rPr>
              <a:t>Valeur</a:t>
            </a:r>
            <a:r>
              <a:rPr lang="en-US" sz="1200" b="1" dirty="0">
                <a:ea typeface="Calibri"/>
                <a:cs typeface="Times New Roman"/>
              </a:rPr>
              <a:t> </a:t>
            </a:r>
            <a:r>
              <a:rPr lang="en-US" sz="1200" b="1" dirty="0" err="1">
                <a:ea typeface="Calibri"/>
                <a:cs typeface="Times New Roman"/>
              </a:rPr>
              <a:t>Ajoutée</a:t>
            </a:r>
            <a:r>
              <a:rPr lang="en-US" sz="1200" b="1" dirty="0">
                <a:ea typeface="Calibri"/>
                <a:cs typeface="Times New Roman"/>
              </a:rPr>
              <a:t>  </a:t>
            </a:r>
            <a:r>
              <a:rPr lang="en-US" sz="1200" b="1" dirty="0" err="1">
                <a:ea typeface="Calibri"/>
                <a:cs typeface="Times New Roman"/>
              </a:rPr>
              <a:t>sectorielles</a:t>
            </a:r>
            <a:endParaRPr lang="fr-FR" sz="2000" b="1" dirty="0">
              <a:ea typeface="Calibri"/>
              <a:cs typeface="Times New Roman"/>
            </a:endParaRPr>
          </a:p>
        </p:txBody>
      </p:sp>
      <p:cxnSp>
        <p:nvCxnSpPr>
          <p:cNvPr id="14" name="Connecteur droit avec flèche 13"/>
          <p:cNvCxnSpPr>
            <a:cxnSpLocks noChangeShapeType="1"/>
            <a:stCxn id="19" idx="2"/>
            <a:endCxn id="27662" idx="0"/>
          </p:cNvCxnSpPr>
          <p:nvPr/>
        </p:nvCxnSpPr>
        <p:spPr bwMode="auto">
          <a:xfrm>
            <a:off x="6827043" y="2963704"/>
            <a:ext cx="0" cy="482412"/>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27662" name="Zone de texte 2"/>
          <p:cNvSpPr txBox="1">
            <a:spLocks noChangeArrowheads="1"/>
          </p:cNvSpPr>
          <p:nvPr/>
        </p:nvSpPr>
        <p:spPr bwMode="auto">
          <a:xfrm>
            <a:off x="5171280" y="3446116"/>
            <a:ext cx="3311525" cy="58737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spcAft>
                <a:spcPts val="1000"/>
              </a:spcAft>
              <a:buFontTx/>
              <a:buNone/>
            </a:pPr>
            <a:r>
              <a:rPr lang="fr-FR" altLang="fr-FR" sz="1600" b="1">
                <a:ea typeface="Calibri" pitchFamily="34" charset="0"/>
                <a:cs typeface="Times New Roman" pitchFamily="18" charset="0"/>
              </a:rPr>
              <a:t>Analyse Entrées-Sorties</a:t>
            </a:r>
            <a:r>
              <a:rPr lang="fr-FR" altLang="fr-FR" sz="1100" b="1">
                <a:ea typeface="Calibri" pitchFamily="34" charset="0"/>
                <a:cs typeface="Times New Roman" pitchFamily="18" charset="0"/>
              </a:rPr>
              <a:t> </a:t>
            </a:r>
            <a:r>
              <a:rPr lang="fr-FR" altLang="fr-FR" sz="1200" b="1">
                <a:ea typeface="Calibri" pitchFamily="34" charset="0"/>
                <a:cs typeface="Times New Roman" pitchFamily="18" charset="0"/>
              </a:rPr>
              <a:t>(37 branches)</a:t>
            </a:r>
            <a:endParaRPr lang="fr-FR" altLang="fr-FR" sz="2000" b="1">
              <a:ea typeface="Calibri" pitchFamily="34" charset="0"/>
              <a:cs typeface="Times New Roman" pitchFamily="18" charset="0"/>
            </a:endParaRPr>
          </a:p>
        </p:txBody>
      </p:sp>
      <p:sp>
        <p:nvSpPr>
          <p:cNvPr id="16" name="Zone de texte 2"/>
          <p:cNvSpPr txBox="1">
            <a:spLocks noChangeArrowheads="1"/>
          </p:cNvSpPr>
          <p:nvPr/>
        </p:nvSpPr>
        <p:spPr bwMode="auto">
          <a:xfrm>
            <a:off x="5099842" y="5403503"/>
            <a:ext cx="3455988" cy="935038"/>
          </a:xfrm>
          <a:prstGeom prst="rect">
            <a:avLst/>
          </a:prstGeom>
          <a:ln w="34925" cmpd="thickThin">
            <a:headEnd/>
            <a:tailEnd/>
          </a:ln>
          <a:extLst/>
        </p:spPr>
        <p:style>
          <a:lnRef idx="2">
            <a:schemeClr val="accent4"/>
          </a:lnRef>
          <a:fillRef idx="1">
            <a:schemeClr val="lt1"/>
          </a:fillRef>
          <a:effectRef idx="0">
            <a:schemeClr val="accent4"/>
          </a:effectRef>
          <a:fontRef idx="minor">
            <a:schemeClr val="dk1"/>
          </a:fontRef>
        </p:style>
        <p:txBody>
          <a:bodyPr upright="1"/>
          <a:lstStyle/>
          <a:p>
            <a:pPr algn="ctr" fontAlgn="auto">
              <a:lnSpc>
                <a:spcPct val="115000"/>
              </a:lnSpc>
              <a:spcBef>
                <a:spcPts val="0"/>
              </a:spcBef>
              <a:spcAft>
                <a:spcPts val="1000"/>
              </a:spcAft>
              <a:defRPr/>
            </a:pPr>
            <a:r>
              <a:rPr lang="en-US" sz="1600" b="1" dirty="0" err="1">
                <a:ea typeface="Calibri"/>
                <a:cs typeface="Times New Roman"/>
              </a:rPr>
              <a:t>Indicateurs</a:t>
            </a:r>
            <a:endParaRPr lang="en-US" sz="1400" b="1" dirty="0">
              <a:ea typeface="Calibri"/>
              <a:cs typeface="Times New Roman"/>
            </a:endParaRPr>
          </a:p>
          <a:p>
            <a:pPr algn="ctr" fontAlgn="auto">
              <a:lnSpc>
                <a:spcPct val="115000"/>
              </a:lnSpc>
              <a:spcBef>
                <a:spcPts val="0"/>
              </a:spcBef>
              <a:spcAft>
                <a:spcPts val="1000"/>
              </a:spcAft>
              <a:defRPr/>
            </a:pPr>
            <a:r>
              <a:rPr lang="en-US" sz="1200" dirty="0" err="1">
                <a:ea typeface="Calibri"/>
                <a:cs typeface="Times New Roman"/>
              </a:rPr>
              <a:t>Utilisation</a:t>
            </a:r>
            <a:r>
              <a:rPr lang="en-US" sz="1200" dirty="0">
                <a:ea typeface="Calibri"/>
                <a:cs typeface="Times New Roman"/>
              </a:rPr>
              <a:t> </a:t>
            </a:r>
            <a:r>
              <a:rPr lang="en-US" sz="1200" dirty="0" err="1">
                <a:ea typeface="Calibri"/>
                <a:cs typeface="Times New Roman"/>
              </a:rPr>
              <a:t>d’énergie</a:t>
            </a:r>
            <a:r>
              <a:rPr lang="en-US" sz="1200" dirty="0">
                <a:ea typeface="Calibri"/>
                <a:cs typeface="Times New Roman"/>
              </a:rPr>
              <a:t>, </a:t>
            </a:r>
            <a:r>
              <a:rPr lang="en-US" sz="1200" dirty="0" err="1">
                <a:ea typeface="Calibri"/>
                <a:cs typeface="Times New Roman"/>
              </a:rPr>
              <a:t>Emmissions</a:t>
            </a:r>
            <a:r>
              <a:rPr lang="en-US" sz="1200" dirty="0">
                <a:ea typeface="Calibri"/>
                <a:cs typeface="Times New Roman"/>
              </a:rPr>
              <a:t> GES, </a:t>
            </a:r>
            <a:r>
              <a:rPr lang="en-US" sz="1200" dirty="0" err="1">
                <a:ea typeface="Calibri"/>
                <a:cs typeface="Times New Roman"/>
              </a:rPr>
              <a:t>Déchets</a:t>
            </a:r>
            <a:r>
              <a:rPr lang="en-US" sz="1200" dirty="0">
                <a:ea typeface="Calibri"/>
                <a:cs typeface="Times New Roman"/>
              </a:rPr>
              <a:t>, </a:t>
            </a:r>
            <a:r>
              <a:rPr lang="en-US" sz="1200" dirty="0" err="1">
                <a:ea typeface="Calibri"/>
                <a:cs typeface="Times New Roman"/>
              </a:rPr>
              <a:t>Emploi</a:t>
            </a:r>
            <a:r>
              <a:rPr lang="en-US" sz="1200" dirty="0">
                <a:ea typeface="Calibri"/>
                <a:cs typeface="Times New Roman"/>
              </a:rPr>
              <a:t>, </a:t>
            </a:r>
            <a:r>
              <a:rPr lang="en-US" sz="1200" dirty="0" err="1">
                <a:ea typeface="Calibri"/>
                <a:cs typeface="Times New Roman"/>
              </a:rPr>
              <a:t>Pauvreté</a:t>
            </a:r>
            <a:r>
              <a:rPr lang="en-US" sz="1200" dirty="0">
                <a:ea typeface="Calibri"/>
                <a:cs typeface="Times New Roman"/>
              </a:rPr>
              <a:t>,   Budget Public, </a:t>
            </a:r>
            <a:r>
              <a:rPr lang="en-US" sz="1200" dirty="0" err="1">
                <a:ea typeface="Calibri"/>
                <a:cs typeface="Times New Roman"/>
              </a:rPr>
              <a:t>Dette</a:t>
            </a:r>
            <a:r>
              <a:rPr lang="en-US" sz="1200" dirty="0">
                <a:ea typeface="Calibri"/>
                <a:cs typeface="Times New Roman"/>
              </a:rPr>
              <a:t> </a:t>
            </a:r>
            <a:r>
              <a:rPr lang="en-US" sz="1200" dirty="0" err="1">
                <a:ea typeface="Calibri"/>
                <a:cs typeface="Times New Roman"/>
              </a:rPr>
              <a:t>Publique</a:t>
            </a:r>
            <a:r>
              <a:rPr lang="en-US" sz="1200" dirty="0">
                <a:ea typeface="Calibri"/>
                <a:cs typeface="Times New Roman"/>
              </a:rPr>
              <a:t>…</a:t>
            </a:r>
            <a:endParaRPr lang="fr-FR" sz="2000" dirty="0">
              <a:ea typeface="Calibri"/>
              <a:cs typeface="Times New Roman"/>
            </a:endParaRPr>
          </a:p>
        </p:txBody>
      </p:sp>
      <p:cxnSp>
        <p:nvCxnSpPr>
          <p:cNvPr id="17" name="Connecteur droit avec flèche 16"/>
          <p:cNvCxnSpPr>
            <a:cxnSpLocks noChangeShapeType="1"/>
            <a:stCxn id="27662" idx="2"/>
            <a:endCxn id="13" idx="0"/>
          </p:cNvCxnSpPr>
          <p:nvPr/>
        </p:nvCxnSpPr>
        <p:spPr bwMode="auto">
          <a:xfrm>
            <a:off x="6827043" y="4033491"/>
            <a:ext cx="793" cy="460375"/>
          </a:xfrm>
          <a:prstGeom prst="straightConnector1">
            <a:avLst/>
          </a:prstGeom>
          <a:noFill/>
          <a:ln w="381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9" name="Zone de texte 8"/>
          <p:cNvSpPr txBox="1">
            <a:spLocks noChangeArrowheads="1"/>
          </p:cNvSpPr>
          <p:nvPr/>
        </p:nvSpPr>
        <p:spPr bwMode="auto">
          <a:xfrm>
            <a:off x="5171280" y="2522379"/>
            <a:ext cx="3311525" cy="44132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upright="1"/>
          <a:lstStyle/>
          <a:p>
            <a:pPr algn="ctr" fontAlgn="auto">
              <a:lnSpc>
                <a:spcPct val="115000"/>
              </a:lnSpc>
              <a:spcBef>
                <a:spcPts val="0"/>
              </a:spcBef>
              <a:spcAft>
                <a:spcPts val="1000"/>
              </a:spcAft>
              <a:defRPr/>
            </a:pPr>
            <a:r>
              <a:rPr lang="fr-FR" sz="1400" b="1" dirty="0">
                <a:ea typeface="Calibri"/>
                <a:cs typeface="Times New Roman"/>
              </a:rPr>
              <a:t>Scénarios pour la demande sectorielle</a:t>
            </a:r>
          </a:p>
        </p:txBody>
      </p:sp>
      <p:sp>
        <p:nvSpPr>
          <p:cNvPr id="20" name="Zone de texte 2"/>
          <p:cNvSpPr txBox="1">
            <a:spLocks noChangeArrowheads="1"/>
          </p:cNvSpPr>
          <p:nvPr/>
        </p:nvSpPr>
        <p:spPr bwMode="auto">
          <a:xfrm>
            <a:off x="1423988" y="3293269"/>
            <a:ext cx="2287587" cy="343535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upright="1"/>
          <a:lstStyle/>
          <a:p>
            <a:pPr algn="ctr" fontAlgn="auto">
              <a:lnSpc>
                <a:spcPct val="115000"/>
              </a:lnSpc>
              <a:spcBef>
                <a:spcPts val="0"/>
              </a:spcBef>
              <a:spcAft>
                <a:spcPts val="1000"/>
              </a:spcAft>
              <a:defRPr/>
            </a:pPr>
            <a:r>
              <a:rPr lang="en-US" sz="1600" b="1" i="1" dirty="0">
                <a:ea typeface="Calibri"/>
                <a:cs typeface="Times New Roman"/>
              </a:rPr>
              <a:t>Propositions de la </a:t>
            </a:r>
            <a:r>
              <a:rPr lang="en-US" sz="1600" b="1" i="1" dirty="0" err="1">
                <a:ea typeface="Calibri"/>
                <a:cs typeface="Times New Roman"/>
              </a:rPr>
              <a:t>Decroissance</a:t>
            </a:r>
            <a:endParaRPr lang="en-US" sz="1600" b="1" i="1" dirty="0">
              <a:ea typeface="Calibri"/>
              <a:cs typeface="Times New Roman"/>
            </a:endParaRPr>
          </a:p>
          <a:p>
            <a:pPr fontAlgn="auto">
              <a:lnSpc>
                <a:spcPct val="115000"/>
              </a:lnSpc>
              <a:spcBef>
                <a:spcPts val="0"/>
              </a:spcBef>
              <a:spcAft>
                <a:spcPts val="1000"/>
              </a:spcAft>
              <a:defRPr/>
            </a:pPr>
            <a:r>
              <a:rPr lang="en-US" sz="1400" dirty="0">
                <a:ea typeface="Calibri"/>
                <a:cs typeface="Times New Roman"/>
              </a:rPr>
              <a:t>(e.g.: </a:t>
            </a:r>
            <a:r>
              <a:rPr lang="en-US" sz="1400" dirty="0" err="1">
                <a:ea typeface="Calibri"/>
                <a:cs typeface="Times New Roman"/>
              </a:rPr>
              <a:t>frugalité</a:t>
            </a:r>
            <a:r>
              <a:rPr lang="en-US" sz="1400" dirty="0">
                <a:ea typeface="Calibri"/>
                <a:cs typeface="Times New Roman"/>
              </a:rPr>
              <a:t>, </a:t>
            </a:r>
            <a:r>
              <a:rPr lang="en-US" sz="1400" dirty="0" err="1">
                <a:ea typeface="Calibri"/>
                <a:cs typeface="Times New Roman"/>
              </a:rPr>
              <a:t>mise</a:t>
            </a:r>
            <a:r>
              <a:rPr lang="en-US" sz="1400" dirty="0">
                <a:ea typeface="Calibri"/>
                <a:cs typeface="Times New Roman"/>
              </a:rPr>
              <a:t> </a:t>
            </a:r>
            <a:r>
              <a:rPr lang="en-US" sz="1400" dirty="0" err="1">
                <a:ea typeface="Calibri"/>
                <a:cs typeface="Times New Roman"/>
              </a:rPr>
              <a:t>en</a:t>
            </a:r>
            <a:r>
              <a:rPr lang="en-US" sz="1400" dirty="0">
                <a:ea typeface="Calibri"/>
                <a:cs typeface="Times New Roman"/>
              </a:rPr>
              <a:t> </a:t>
            </a:r>
            <a:r>
              <a:rPr lang="en-US" sz="1400" dirty="0" err="1">
                <a:ea typeface="Calibri"/>
                <a:cs typeface="Times New Roman"/>
              </a:rPr>
              <a:t>commun</a:t>
            </a:r>
            <a:r>
              <a:rPr lang="en-US" sz="1400" dirty="0">
                <a:ea typeface="Calibri"/>
                <a:cs typeface="Times New Roman"/>
              </a:rPr>
              <a:t> et </a:t>
            </a:r>
            <a:r>
              <a:rPr lang="en-US" sz="1400" dirty="0" err="1">
                <a:ea typeface="Calibri"/>
                <a:cs typeface="Times New Roman"/>
              </a:rPr>
              <a:t>partage</a:t>
            </a:r>
            <a:r>
              <a:rPr lang="en-US" sz="1400" dirty="0">
                <a:ea typeface="Calibri"/>
                <a:cs typeface="Times New Roman"/>
              </a:rPr>
              <a:t> (</a:t>
            </a:r>
            <a:r>
              <a:rPr lang="en-US" sz="1400" dirty="0" err="1">
                <a:ea typeface="Calibri"/>
                <a:cs typeface="Times New Roman"/>
              </a:rPr>
              <a:t>véhicules</a:t>
            </a:r>
            <a:r>
              <a:rPr lang="en-US" sz="1400" dirty="0">
                <a:ea typeface="Calibri"/>
                <a:cs typeface="Times New Roman"/>
              </a:rPr>
              <a:t>, </a:t>
            </a:r>
            <a:r>
              <a:rPr lang="en-US" sz="1400" dirty="0" err="1">
                <a:ea typeface="Calibri"/>
                <a:cs typeface="Times New Roman"/>
              </a:rPr>
              <a:t>outils</a:t>
            </a:r>
            <a:r>
              <a:rPr lang="en-US" sz="1400" dirty="0">
                <a:ea typeface="Calibri"/>
                <a:cs typeface="Times New Roman"/>
              </a:rPr>
              <a:t>, etc.), </a:t>
            </a:r>
            <a:r>
              <a:rPr lang="en-US" sz="1400" dirty="0" err="1">
                <a:ea typeface="Calibri"/>
                <a:cs typeface="Times New Roman"/>
              </a:rPr>
              <a:t>réparation</a:t>
            </a:r>
            <a:r>
              <a:rPr lang="en-US" sz="1400" dirty="0">
                <a:ea typeface="Calibri"/>
                <a:cs typeface="Times New Roman"/>
              </a:rPr>
              <a:t>, </a:t>
            </a:r>
            <a:r>
              <a:rPr lang="en-US" sz="1400" dirty="0" err="1">
                <a:ea typeface="Calibri"/>
                <a:cs typeface="Times New Roman"/>
              </a:rPr>
              <a:t>réutilisation</a:t>
            </a:r>
            <a:r>
              <a:rPr lang="en-US" sz="1400" dirty="0">
                <a:ea typeface="Calibri"/>
                <a:cs typeface="Times New Roman"/>
              </a:rPr>
              <a:t>, </a:t>
            </a:r>
            <a:r>
              <a:rPr lang="en-US" sz="1400" dirty="0" err="1">
                <a:ea typeface="Calibri"/>
                <a:cs typeface="Times New Roman"/>
              </a:rPr>
              <a:t>recyclage</a:t>
            </a:r>
            <a:r>
              <a:rPr lang="en-US" sz="1400" dirty="0">
                <a:ea typeface="Calibri"/>
                <a:cs typeface="Times New Roman"/>
              </a:rPr>
              <a:t>–</a:t>
            </a:r>
            <a:r>
              <a:rPr lang="en-US" sz="1400" dirty="0" err="1">
                <a:ea typeface="Calibri"/>
                <a:cs typeface="Times New Roman"/>
              </a:rPr>
              <a:t>durabilité</a:t>
            </a:r>
            <a:r>
              <a:rPr lang="en-US" sz="1400" dirty="0">
                <a:ea typeface="Calibri"/>
                <a:cs typeface="Times New Roman"/>
              </a:rPr>
              <a:t> des </a:t>
            </a:r>
            <a:r>
              <a:rPr lang="en-US" sz="1400" dirty="0" err="1">
                <a:ea typeface="Calibri"/>
                <a:cs typeface="Times New Roman"/>
              </a:rPr>
              <a:t>biens</a:t>
            </a:r>
            <a:r>
              <a:rPr lang="en-US" sz="1400" dirty="0">
                <a:ea typeface="Calibri"/>
                <a:cs typeface="Times New Roman"/>
              </a:rPr>
              <a:t>-, </a:t>
            </a:r>
            <a:r>
              <a:rPr lang="en-US" sz="1400" dirty="0" err="1">
                <a:ea typeface="Calibri"/>
                <a:cs typeface="Times New Roman"/>
              </a:rPr>
              <a:t>politique</a:t>
            </a:r>
            <a:r>
              <a:rPr lang="en-US" sz="1400" dirty="0">
                <a:ea typeface="Calibri"/>
                <a:cs typeface="Times New Roman"/>
              </a:rPr>
              <a:t> </a:t>
            </a:r>
            <a:r>
              <a:rPr lang="en-US" sz="1400" dirty="0" err="1">
                <a:ea typeface="Calibri"/>
                <a:cs typeface="Times New Roman"/>
              </a:rPr>
              <a:t>fiscale</a:t>
            </a:r>
            <a:r>
              <a:rPr lang="en-US" sz="1400" dirty="0">
                <a:ea typeface="Calibri"/>
                <a:cs typeface="Times New Roman"/>
              </a:rPr>
              <a:t> et redistribution, temps de travail, re-</a:t>
            </a:r>
            <a:r>
              <a:rPr lang="en-US" sz="1400" dirty="0" err="1">
                <a:ea typeface="Calibri"/>
                <a:cs typeface="Times New Roman"/>
              </a:rPr>
              <a:t>localisation</a:t>
            </a:r>
            <a:r>
              <a:rPr lang="en-US" sz="1400" dirty="0">
                <a:ea typeface="Calibri"/>
                <a:cs typeface="Times New Roman"/>
              </a:rPr>
              <a:t>, agriculture </a:t>
            </a:r>
            <a:r>
              <a:rPr lang="en-US" sz="1400" dirty="0" err="1">
                <a:ea typeface="Calibri"/>
                <a:cs typeface="Times New Roman"/>
              </a:rPr>
              <a:t>paysanne</a:t>
            </a:r>
            <a:r>
              <a:rPr lang="en-US" sz="1400" dirty="0">
                <a:ea typeface="Calibri"/>
                <a:cs typeface="Times New Roman"/>
              </a:rPr>
              <a:t> et </a:t>
            </a:r>
            <a:r>
              <a:rPr lang="en-US" sz="1400" dirty="0" err="1">
                <a:ea typeface="Calibri"/>
                <a:cs typeface="Times New Roman"/>
              </a:rPr>
              <a:t>agroecologie</a:t>
            </a:r>
            <a:r>
              <a:rPr lang="en-US" sz="1400" dirty="0">
                <a:ea typeface="Calibri"/>
                <a:cs typeface="Times New Roman"/>
              </a:rPr>
              <a:t>, </a:t>
            </a:r>
            <a:r>
              <a:rPr lang="en-US" sz="1400" dirty="0" err="1">
                <a:ea typeface="Calibri"/>
                <a:cs typeface="Times New Roman"/>
              </a:rPr>
              <a:t>coopératives</a:t>
            </a:r>
            <a:r>
              <a:rPr lang="en-US" sz="1400" dirty="0">
                <a:ea typeface="Calibri"/>
                <a:cs typeface="Times New Roman"/>
              </a:rPr>
              <a:t>, etc.)</a:t>
            </a:r>
            <a:endParaRPr lang="fr-FR" sz="2400" dirty="0">
              <a:ea typeface="Calibri"/>
              <a:cs typeface="Times New Roman"/>
            </a:endParaRPr>
          </a:p>
          <a:p>
            <a:pPr fontAlgn="auto">
              <a:lnSpc>
                <a:spcPct val="115000"/>
              </a:lnSpc>
              <a:spcBef>
                <a:spcPts val="0"/>
              </a:spcBef>
              <a:spcAft>
                <a:spcPts val="1000"/>
              </a:spcAft>
              <a:defRPr/>
            </a:pPr>
            <a:r>
              <a:rPr lang="en-US" sz="1200" dirty="0">
                <a:latin typeface="Times New Roman"/>
                <a:ea typeface="Calibri"/>
                <a:cs typeface="Times New Roman"/>
              </a:rPr>
              <a:t> </a:t>
            </a:r>
            <a:endParaRPr lang="fr-FR" sz="2000" dirty="0">
              <a:ea typeface="Calibri"/>
              <a:cs typeface="Times New Roman"/>
            </a:endParaRPr>
          </a:p>
        </p:txBody>
      </p:sp>
      <p:cxnSp>
        <p:nvCxnSpPr>
          <p:cNvPr id="27667" name="Connecteur droit avec flèche 47"/>
          <p:cNvCxnSpPr>
            <a:cxnSpLocks noChangeShapeType="1"/>
            <a:endCxn id="27662" idx="1"/>
          </p:cNvCxnSpPr>
          <p:nvPr/>
        </p:nvCxnSpPr>
        <p:spPr bwMode="auto">
          <a:xfrm>
            <a:off x="3715542" y="3739803"/>
            <a:ext cx="1455738" cy="1"/>
          </a:xfrm>
          <a:prstGeom prst="straightConnector1">
            <a:avLst/>
          </a:prstGeom>
          <a:noFill/>
          <a:ln w="38100">
            <a:solidFill>
              <a:srgbClr val="00B050"/>
            </a:solidFill>
            <a:prstDash val="sysDash"/>
            <a:round/>
            <a:headEnd/>
            <a:tailEnd type="arrow" w="med" len="med"/>
          </a:ln>
          <a:extLst>
            <a:ext uri="{909E8E84-426E-40DD-AFC4-6F175D3DCCD1}">
              <a14:hiddenFill xmlns:a14="http://schemas.microsoft.com/office/drawing/2010/main">
                <a:noFill/>
              </a14:hiddenFill>
            </a:ext>
          </a:extLst>
        </p:spPr>
      </p:cxnSp>
      <p:sp>
        <p:nvSpPr>
          <p:cNvPr id="136" name="Rectangle 135"/>
          <p:cNvSpPr/>
          <p:nvPr/>
        </p:nvSpPr>
        <p:spPr>
          <a:xfrm>
            <a:off x="4702172" y="2368997"/>
            <a:ext cx="4249737" cy="4249738"/>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ZoneTexte 22"/>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
        <p:nvSpPr>
          <p:cNvPr id="25" name="ZoneTexte 24"/>
          <p:cNvSpPr txBox="1"/>
          <p:nvPr/>
        </p:nvSpPr>
        <p:spPr>
          <a:xfrm>
            <a:off x="0" y="395288"/>
            <a:ext cx="9144000" cy="369887"/>
          </a:xfrm>
          <a:prstGeom prst="rect">
            <a:avLst/>
          </a:prstGeom>
          <a:gradFill flip="none" rotWithShape="1">
            <a:gsLst>
              <a:gs pos="0">
                <a:schemeClr val="accent2">
                  <a:lumMod val="40000"/>
                  <a:lumOff val="60000"/>
                </a:schemeClr>
              </a:gs>
              <a:gs pos="67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c) Modélisation et Prospective: de l’esprit à la méthode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startAt="2"/>
              <a:defRPr/>
            </a:pPr>
            <a:r>
              <a:rPr lang="fr-FR" sz="2400" dirty="0">
                <a:solidFill>
                  <a:schemeClr val="accent1"/>
                </a:solidFill>
              </a:rPr>
              <a:t>La « Décroissance » au prisme de la prospective</a:t>
            </a:r>
            <a:endParaRPr lang="fr-FR" sz="2400" dirty="0">
              <a:solidFill>
                <a:srgbClr val="92D050"/>
              </a:solidFill>
            </a:endParaRPr>
          </a:p>
        </p:txBody>
      </p:sp>
      <p:sp>
        <p:nvSpPr>
          <p:cNvPr id="3174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A961045D-E084-41E3-82C1-5650B0C7186F}" type="slidenum">
              <a:rPr lang="fr-FR" altLang="fr-FR" smtClean="0"/>
              <a:pPr algn="r" fontAlgn="base">
                <a:spcBef>
                  <a:spcPct val="0"/>
                </a:spcBef>
                <a:spcAft>
                  <a:spcPct val="0"/>
                </a:spcAft>
                <a:defRPr/>
              </a:pPr>
              <a:t>43</a:t>
            </a:fld>
            <a:endParaRPr lang="fr-FR" altLang="fr-FR"/>
          </a:p>
        </p:txBody>
      </p:sp>
      <p:sp>
        <p:nvSpPr>
          <p:cNvPr id="31748"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sp>
        <p:nvSpPr>
          <p:cNvPr id="9" name="ZoneTexte 8"/>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C) Un Scénario de « Décroissance » (parmi bien d’autres)</a:t>
            </a:r>
          </a:p>
        </p:txBody>
      </p:sp>
      <p:sp>
        <p:nvSpPr>
          <p:cNvPr id="3" name="ZoneTexte 2"/>
          <p:cNvSpPr txBox="1"/>
          <p:nvPr/>
        </p:nvSpPr>
        <p:spPr>
          <a:xfrm>
            <a:off x="1331913" y="908050"/>
            <a:ext cx="7561262" cy="2740025"/>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fr-FR" dirty="0">
                <a:latin typeface="+mn-lt"/>
                <a:cs typeface="+mn-cs"/>
              </a:rPr>
              <a:t>Hypothèses:</a:t>
            </a:r>
          </a:p>
          <a:p>
            <a:pPr marL="742950" lvl="1" indent="-285750" fontAlgn="auto">
              <a:spcBef>
                <a:spcPts val="0"/>
              </a:spcBef>
              <a:spcAft>
                <a:spcPts val="0"/>
              </a:spcAft>
              <a:buFont typeface="Arial" panose="020B0604020202020204" pitchFamily="34" charset="0"/>
              <a:buChar char="•"/>
              <a:defRPr/>
            </a:pPr>
            <a:r>
              <a:rPr lang="fr-FR" sz="1400" dirty="0">
                <a:latin typeface="+mn-lt"/>
                <a:cs typeface="+mn-cs"/>
              </a:rPr>
              <a:t>Taille moyenne des ménages constante (2010)</a:t>
            </a:r>
          </a:p>
          <a:p>
            <a:pPr marL="742950" lvl="1" indent="-285750" fontAlgn="auto">
              <a:spcBef>
                <a:spcPts val="0"/>
              </a:spcBef>
              <a:spcAft>
                <a:spcPts val="0"/>
              </a:spcAft>
              <a:buFont typeface="Arial" panose="020B0604020202020204" pitchFamily="34" charset="0"/>
              <a:buChar char="•"/>
              <a:defRPr/>
            </a:pPr>
            <a:r>
              <a:rPr lang="fr-FR" sz="1400" dirty="0">
                <a:latin typeface="+mn-lt"/>
                <a:cs typeface="+mn-cs"/>
              </a:rPr>
              <a:t>Relocalisation de l’économie: configuration de 1960 en 2050</a:t>
            </a:r>
          </a:p>
          <a:p>
            <a:pPr marL="742950" lvl="1" indent="-285750" fontAlgn="auto">
              <a:spcBef>
                <a:spcPts val="0"/>
              </a:spcBef>
              <a:spcAft>
                <a:spcPts val="0"/>
              </a:spcAft>
              <a:buFont typeface="Arial" panose="020B0604020202020204" pitchFamily="34" charset="0"/>
              <a:buChar char="•"/>
              <a:defRPr/>
            </a:pPr>
            <a:r>
              <a:rPr lang="fr-FR" sz="1400" dirty="0">
                <a:latin typeface="+mn-lt"/>
                <a:cs typeface="+mn-cs"/>
              </a:rPr>
              <a:t>Ralentissement des gains de productivité</a:t>
            </a:r>
          </a:p>
          <a:p>
            <a:pPr marL="742950" lvl="1" indent="-285750" fontAlgn="auto">
              <a:spcBef>
                <a:spcPts val="0"/>
              </a:spcBef>
              <a:spcAft>
                <a:spcPts val="0"/>
              </a:spcAft>
              <a:buFont typeface="Arial" panose="020B0604020202020204" pitchFamily="34" charset="0"/>
              <a:buChar char="•"/>
              <a:defRPr/>
            </a:pPr>
            <a:r>
              <a:rPr lang="fr-FR" sz="1400" dirty="0">
                <a:latin typeface="+mn-lt"/>
                <a:cs typeface="+mn-cs"/>
              </a:rPr>
              <a:t>Ralentissement des gains d’efficacité énergétique et d’intensité CO2</a:t>
            </a:r>
          </a:p>
          <a:p>
            <a:pPr marL="742950" lvl="1" indent="-285750" fontAlgn="auto">
              <a:spcBef>
                <a:spcPts val="0"/>
              </a:spcBef>
              <a:spcAft>
                <a:spcPts val="0"/>
              </a:spcAft>
              <a:buFont typeface="Arial" panose="020B0604020202020204" pitchFamily="34" charset="0"/>
              <a:buChar char="•"/>
              <a:defRPr/>
            </a:pPr>
            <a:r>
              <a:rPr lang="fr-FR" sz="1400" dirty="0">
                <a:latin typeface="+mn-lt"/>
                <a:cs typeface="+mn-cs"/>
              </a:rPr>
              <a:t>Diminution de la consommation finale par personne ou par ménage</a:t>
            </a:r>
          </a:p>
          <a:p>
            <a:pPr lvl="1" fontAlgn="auto">
              <a:spcBef>
                <a:spcPts val="0"/>
              </a:spcBef>
              <a:spcAft>
                <a:spcPts val="0"/>
              </a:spcAft>
              <a:defRPr/>
            </a:pPr>
            <a:r>
              <a:rPr lang="fr-FR" sz="1600" dirty="0">
                <a:latin typeface="+mn-lt"/>
                <a:cs typeface="+mn-cs"/>
              </a:rPr>
              <a:t>	</a:t>
            </a:r>
            <a:r>
              <a:rPr lang="fr-FR" sz="1400" dirty="0">
                <a:latin typeface="+mn-lt"/>
                <a:cs typeface="+mn-cs"/>
              </a:rPr>
              <a:t> pour: </a:t>
            </a:r>
            <a:r>
              <a:rPr lang="fr-FR" sz="1400" i="1" dirty="0">
                <a:latin typeface="+mn-lt"/>
                <a:cs typeface="+mn-cs"/>
              </a:rPr>
              <a:t>vêtements, appareils électroniques et ménagers, voitures particulières, services 	de transport, activités financières et d’assurance, produits pharmaceutiques, etc. </a:t>
            </a:r>
          </a:p>
          <a:p>
            <a:pPr marL="742950" lvl="1"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r>
              <a:rPr lang="fr-FR" dirty="0">
                <a:latin typeface="+mn-lt"/>
                <a:cs typeface="+mn-cs"/>
              </a:rPr>
              <a:t>Résultats:</a:t>
            </a: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p:txBody>
      </p:sp>
      <p:sp>
        <p:nvSpPr>
          <p:cNvPr id="11" name="ZoneTexte 10"/>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graphicFrame>
        <p:nvGraphicFramePr>
          <p:cNvPr id="13" name="Graphique 12"/>
          <p:cNvGraphicFramePr>
            <a:graphicFrameLocks/>
          </p:cNvGraphicFramePr>
          <p:nvPr>
            <p:extLst>
              <p:ext uri="{D42A27DB-BD31-4B8C-83A1-F6EECF244321}">
                <p14:modId xmlns:p14="http://schemas.microsoft.com/office/powerpoint/2010/main" val="2970694417"/>
              </p:ext>
            </p:extLst>
          </p:nvPr>
        </p:nvGraphicFramePr>
        <p:xfrm>
          <a:off x="1979712" y="3304798"/>
          <a:ext cx="5760640" cy="35318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rgbClr val="92D050"/>
                </a:solidFill>
              </a:rPr>
              <a:t>6. </a:t>
            </a:r>
            <a:r>
              <a:rPr lang="fr-FR" sz="2400" dirty="0">
                <a:solidFill>
                  <a:srgbClr val="92D050"/>
                </a:solidFill>
              </a:rPr>
              <a:t>Quelques résultats</a:t>
            </a:r>
            <a:r>
              <a:rPr lang="fr-FR" sz="2400" dirty="0">
                <a:solidFill>
                  <a:schemeClr val="accent1"/>
                </a:solidFill>
              </a:rPr>
              <a:t>							</a:t>
            </a:r>
            <a:endParaRPr lang="fr-FR" sz="1800" dirty="0">
              <a:solidFill>
                <a:schemeClr val="accent1"/>
              </a:solidFill>
            </a:endParaRPr>
          </a:p>
        </p:txBody>
      </p:sp>
      <p:sp>
        <p:nvSpPr>
          <p:cNvPr id="3277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BB00E7DF-2F01-49E2-92EE-2FA54A77EDB4}" type="slidenum">
              <a:rPr lang="fr-FR" altLang="fr-FR" smtClean="0"/>
              <a:pPr algn="r" fontAlgn="base">
                <a:spcBef>
                  <a:spcPct val="0"/>
                </a:spcBef>
                <a:spcAft>
                  <a:spcPct val="0"/>
                </a:spcAft>
                <a:defRPr/>
              </a:pPr>
              <a:t>44</a:t>
            </a:fld>
            <a:endParaRPr lang="fr-FR" altLang="fr-FR"/>
          </a:p>
        </p:txBody>
      </p:sp>
      <p:sp>
        <p:nvSpPr>
          <p:cNvPr id="32772"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grpSp>
        <p:nvGrpSpPr>
          <p:cNvPr id="32773" name="Groupe 10"/>
          <p:cNvGrpSpPr>
            <a:grpSpLocks/>
          </p:cNvGrpSpPr>
          <p:nvPr/>
        </p:nvGrpSpPr>
        <p:grpSpPr bwMode="auto">
          <a:xfrm>
            <a:off x="3059113" y="2205038"/>
            <a:ext cx="5407025" cy="2857500"/>
            <a:chOff x="2267744" y="3586376"/>
            <a:chExt cx="6266673" cy="2805658"/>
          </a:xfrm>
        </p:grpSpPr>
        <p:grpSp>
          <p:nvGrpSpPr>
            <p:cNvPr id="32779" name="Groupe 11"/>
            <p:cNvGrpSpPr>
              <a:grpSpLocks/>
            </p:cNvGrpSpPr>
            <p:nvPr/>
          </p:nvGrpSpPr>
          <p:grpSpPr bwMode="auto">
            <a:xfrm>
              <a:off x="2267744" y="3586376"/>
              <a:ext cx="6023746" cy="2743200"/>
              <a:chOff x="2771800" y="3586376"/>
              <a:chExt cx="5400600" cy="2743200"/>
            </a:xfrm>
          </p:grpSpPr>
          <p:grpSp>
            <p:nvGrpSpPr>
              <p:cNvPr id="32781" name="Groupe 5"/>
              <p:cNvGrpSpPr>
                <a:grpSpLocks/>
              </p:cNvGrpSpPr>
              <p:nvPr/>
            </p:nvGrpSpPr>
            <p:grpSpPr bwMode="auto">
              <a:xfrm>
                <a:off x="2771800" y="3586376"/>
                <a:ext cx="5400600" cy="2743200"/>
                <a:chOff x="2843808" y="3212976"/>
                <a:chExt cx="5400600" cy="2743200"/>
              </a:xfrm>
            </p:grpSpPr>
            <p:graphicFrame>
              <p:nvGraphicFramePr>
                <p:cNvPr id="7" name="Graphique 6"/>
                <p:cNvGraphicFramePr>
                  <a:graphicFrameLocks/>
                </p:cNvGraphicFramePr>
                <p:nvPr/>
              </p:nvGraphicFramePr>
              <p:xfrm>
                <a:off x="2843808" y="3212976"/>
                <a:ext cx="410445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nvGraphicFramePr>
              <p:xfrm>
                <a:off x="5733603" y="3284984"/>
                <a:ext cx="2510805" cy="2448272"/>
              </p:xfrm>
              <a:graphic>
                <a:graphicData uri="http://schemas.openxmlformats.org/drawingml/2006/chart">
                  <c:chart xmlns:c="http://schemas.openxmlformats.org/drawingml/2006/chart" xmlns:r="http://schemas.openxmlformats.org/officeDocument/2006/relationships" r:id="rId4"/>
                </a:graphicData>
              </a:graphic>
            </p:graphicFrame>
          </p:grpSp>
          <p:sp>
            <p:nvSpPr>
              <p:cNvPr id="32782" name="ZoneTexte 4"/>
              <p:cNvSpPr txBox="1">
                <a:spLocks noChangeArrowheads="1"/>
              </p:cNvSpPr>
              <p:nvPr/>
            </p:nvSpPr>
            <p:spPr bwMode="auto">
              <a:xfrm>
                <a:off x="3669702" y="4229363"/>
                <a:ext cx="86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a:solidFill>
                      <a:srgbClr val="C00000"/>
                    </a:solidFill>
                  </a:rPr>
                  <a:t>2010</a:t>
                </a:r>
              </a:p>
            </p:txBody>
          </p:sp>
        </p:grpSp>
        <p:graphicFrame>
          <p:nvGraphicFramePr>
            <p:cNvPr id="14" name="Graphique 13"/>
            <p:cNvGraphicFramePr>
              <a:graphicFrameLocks/>
            </p:cNvGraphicFramePr>
            <p:nvPr/>
          </p:nvGraphicFramePr>
          <p:xfrm>
            <a:off x="5522640" y="3727738"/>
            <a:ext cx="3011777" cy="2664296"/>
          </p:xfrm>
          <a:graphic>
            <a:graphicData uri="http://schemas.openxmlformats.org/drawingml/2006/chart">
              <c:chart xmlns:c="http://schemas.openxmlformats.org/drawingml/2006/chart" xmlns:r="http://schemas.openxmlformats.org/officeDocument/2006/relationships" r:id="rId5"/>
            </a:graphicData>
          </a:graphic>
        </p:graphicFrame>
      </p:grpSp>
      <p:sp>
        <p:nvSpPr>
          <p:cNvPr id="18" name="ZoneTexte 17"/>
          <p:cNvSpPr txBox="1"/>
          <p:nvPr/>
        </p:nvSpPr>
        <p:spPr>
          <a:xfrm>
            <a:off x="1325563" y="908050"/>
            <a:ext cx="2598737" cy="4248150"/>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fr-FR" dirty="0">
                <a:latin typeface="+mn-lt"/>
                <a:cs typeface="+mn-cs"/>
              </a:rPr>
              <a:t>Résultats:</a:t>
            </a: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p:txBody>
      </p:sp>
      <p:graphicFrame>
        <p:nvGraphicFramePr>
          <p:cNvPr id="21" name="Graphique 20"/>
          <p:cNvGraphicFramePr>
            <a:graphicFrameLocks/>
          </p:cNvGraphicFramePr>
          <p:nvPr/>
        </p:nvGraphicFramePr>
        <p:xfrm>
          <a:off x="1657236" y="1555637"/>
          <a:ext cx="6083116" cy="3600400"/>
        </p:xfrm>
        <a:graphic>
          <a:graphicData uri="http://schemas.openxmlformats.org/drawingml/2006/chart">
            <c:chart xmlns:c="http://schemas.openxmlformats.org/drawingml/2006/chart" xmlns:r="http://schemas.openxmlformats.org/officeDocument/2006/relationships" r:id="rId6"/>
          </a:graphicData>
        </a:graphic>
      </p:graphicFrame>
      <p:sp>
        <p:nvSpPr>
          <p:cNvPr id="19" name="ZoneTexte 18"/>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C) Un Scénario de « Décroissance »  (parmi bien d’autres)</a:t>
            </a:r>
          </a:p>
        </p:txBody>
      </p:sp>
      <p:sp>
        <p:nvSpPr>
          <p:cNvPr id="17" name="ZoneTexte 16"/>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rgbClr val="92D050"/>
                </a:solidFill>
              </a:rPr>
              <a:t>6. </a:t>
            </a:r>
            <a:r>
              <a:rPr lang="fr-FR" sz="2400" dirty="0">
                <a:solidFill>
                  <a:srgbClr val="92D050"/>
                </a:solidFill>
              </a:rPr>
              <a:t>Quelques résultats</a:t>
            </a:r>
            <a:r>
              <a:rPr lang="fr-FR" sz="2400" dirty="0">
                <a:solidFill>
                  <a:schemeClr val="accent1"/>
                </a:solidFill>
              </a:rPr>
              <a:t>							</a:t>
            </a:r>
            <a:endParaRPr lang="fr-FR" sz="1800" dirty="0">
              <a:solidFill>
                <a:schemeClr val="accent1"/>
              </a:solidFill>
            </a:endParaRPr>
          </a:p>
        </p:txBody>
      </p:sp>
      <p:sp>
        <p:nvSpPr>
          <p:cNvPr id="33795"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21A79376-51C3-4274-A962-DCB3E6EDAF07}" type="slidenum">
              <a:rPr lang="fr-FR" altLang="fr-FR" smtClean="0"/>
              <a:pPr algn="r" fontAlgn="base">
                <a:spcBef>
                  <a:spcPct val="0"/>
                </a:spcBef>
                <a:spcAft>
                  <a:spcPct val="0"/>
                </a:spcAft>
                <a:defRPr/>
              </a:pPr>
              <a:t>45</a:t>
            </a:fld>
            <a:endParaRPr lang="fr-FR" altLang="fr-FR"/>
          </a:p>
        </p:txBody>
      </p:sp>
      <p:sp>
        <p:nvSpPr>
          <p:cNvPr id="33796"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sp>
        <p:nvSpPr>
          <p:cNvPr id="10" name="ZoneTexte 9"/>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C) Un Scénario de « Décroissance » (parmi bien d’autres) </a:t>
            </a:r>
          </a:p>
        </p:txBody>
      </p:sp>
      <p:sp>
        <p:nvSpPr>
          <p:cNvPr id="11" name="ZoneTexte 10"/>
          <p:cNvSpPr txBox="1"/>
          <p:nvPr/>
        </p:nvSpPr>
        <p:spPr>
          <a:xfrm>
            <a:off x="1258888" y="749300"/>
            <a:ext cx="7777162" cy="6232525"/>
          </a:xfrm>
          <a:prstGeom prst="rect">
            <a:avLst/>
          </a:prstGeom>
          <a:noFill/>
        </p:spPr>
        <p:txBody>
          <a:bodyPr>
            <a:spAutoFit/>
          </a:bodyPr>
          <a:lstStyle/>
          <a:p>
            <a:pPr lvl="1"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r>
              <a:rPr lang="fr-FR" dirty="0">
                <a:latin typeface="+mn-lt"/>
                <a:cs typeface="+mn-cs"/>
              </a:rPr>
              <a:t>Résultats:</a:t>
            </a: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endParaRPr lang="fr-FR" dirty="0">
              <a:latin typeface="+mn-lt"/>
              <a:cs typeface="+mn-cs"/>
            </a:endParaRPr>
          </a:p>
          <a:p>
            <a:pPr marL="742950" lvl="1" indent="-285750" fontAlgn="auto">
              <a:spcBef>
                <a:spcPts val="0"/>
              </a:spcBef>
              <a:spcAft>
                <a:spcPts val="0"/>
              </a:spcAft>
              <a:buFont typeface="Symbol"/>
              <a:buChar char="Þ"/>
              <a:defRPr/>
            </a:pPr>
            <a:r>
              <a:rPr lang="fr-FR" dirty="0">
                <a:latin typeface="+mn-lt"/>
                <a:cs typeface="+mn-cs"/>
              </a:rPr>
              <a:t>Sans politique de réduction du temps de travail  </a:t>
            </a:r>
            <a:r>
              <a:rPr lang="fr-FR" dirty="0">
                <a:solidFill>
                  <a:srgbClr val="C00000"/>
                </a:solidFill>
                <a:latin typeface="+mn-lt"/>
                <a:cs typeface="+mn-cs"/>
              </a:rPr>
              <a:t>-&gt; chômage élevé</a:t>
            </a:r>
          </a:p>
          <a:p>
            <a:pPr lvl="1" fontAlgn="auto">
              <a:spcBef>
                <a:spcPts val="0"/>
              </a:spcBef>
              <a:spcAft>
                <a:spcPts val="0"/>
              </a:spcAft>
              <a:defRPr/>
            </a:pPr>
            <a:endParaRPr lang="fr-FR" dirty="0">
              <a:solidFill>
                <a:srgbClr val="C00000"/>
              </a:solidFill>
              <a:latin typeface="+mn-lt"/>
              <a:cs typeface="+mn-cs"/>
            </a:endParaRPr>
          </a:p>
          <a:p>
            <a:pPr marL="742950" lvl="1" indent="-285750" fontAlgn="auto">
              <a:spcBef>
                <a:spcPts val="0"/>
              </a:spcBef>
              <a:spcAft>
                <a:spcPts val="0"/>
              </a:spcAft>
              <a:buFont typeface="Symbol"/>
              <a:buChar char="Þ"/>
              <a:defRPr/>
            </a:pPr>
            <a:endParaRPr lang="fr-FR" sz="2000" dirty="0">
              <a:solidFill>
                <a:srgbClr val="C00000"/>
              </a:solidFill>
              <a:latin typeface="+mn-lt"/>
              <a:cs typeface="+mn-cs"/>
            </a:endParaRPr>
          </a:p>
          <a:p>
            <a:pPr marL="742950" lvl="1" indent="-285750" algn="ctr" fontAlgn="auto">
              <a:spcBef>
                <a:spcPts val="0"/>
              </a:spcBef>
              <a:spcAft>
                <a:spcPts val="0"/>
              </a:spcAft>
              <a:buFont typeface="Symbol"/>
              <a:buChar char="Þ"/>
              <a:defRPr/>
            </a:pPr>
            <a:r>
              <a:rPr lang="fr-FR" sz="2000" i="1" dirty="0">
                <a:solidFill>
                  <a:schemeClr val="accent2">
                    <a:lumMod val="75000"/>
                  </a:schemeClr>
                </a:solidFill>
                <a:latin typeface="+mn-lt"/>
                <a:cs typeface="+mn-cs"/>
              </a:rPr>
              <a:t>Renverser la question du chômage?</a:t>
            </a:r>
          </a:p>
          <a:p>
            <a:pPr marL="742950" lvl="1" indent="-285750" algn="ctr" fontAlgn="auto">
              <a:spcBef>
                <a:spcPts val="0"/>
              </a:spcBef>
              <a:spcAft>
                <a:spcPts val="0"/>
              </a:spcAft>
              <a:buFont typeface="Symbol"/>
              <a:buChar char="Þ"/>
              <a:defRPr/>
            </a:pPr>
            <a:endParaRPr lang="fr-FR" sz="2000" i="1" dirty="0">
              <a:solidFill>
                <a:schemeClr val="accent2">
                  <a:lumMod val="75000"/>
                </a:schemeClr>
              </a:solidFill>
              <a:latin typeface="+mn-lt"/>
              <a:cs typeface="+mn-cs"/>
            </a:endParaRPr>
          </a:p>
          <a:p>
            <a:pPr fontAlgn="auto">
              <a:spcBef>
                <a:spcPts val="0"/>
              </a:spcBef>
              <a:spcAft>
                <a:spcPts val="0"/>
              </a:spcAft>
              <a:defRPr/>
            </a:pPr>
            <a:r>
              <a:rPr lang="fr-FR" sz="1400" dirty="0">
                <a:latin typeface="+mn-lt"/>
                <a:cs typeface="+mn-cs"/>
              </a:rPr>
              <a:t>Taux de chômage à 23%  en 2050  </a:t>
            </a:r>
            <a:r>
              <a:rPr lang="fr-FR" dirty="0">
                <a:latin typeface="+mn-lt"/>
                <a:cs typeface="+mn-cs"/>
              </a:rPr>
              <a:t>-&gt; </a:t>
            </a:r>
            <a:r>
              <a:rPr lang="fr-FR" sz="1600" dirty="0">
                <a:latin typeface="+mn-lt"/>
                <a:cs typeface="+mn-cs"/>
              </a:rPr>
              <a:t>la </a:t>
            </a:r>
            <a:r>
              <a:rPr lang="fr-FR" sz="1600" b="1" i="1" dirty="0">
                <a:solidFill>
                  <a:schemeClr val="accent2">
                    <a:lumMod val="50000"/>
                  </a:schemeClr>
                </a:solidFill>
                <a:latin typeface="+mn-lt"/>
                <a:cs typeface="+mn-cs"/>
              </a:rPr>
              <a:t>réduction du temps de travail </a:t>
            </a:r>
            <a:r>
              <a:rPr lang="fr-FR" sz="1600" i="1" dirty="0">
                <a:latin typeface="+mn-lt"/>
                <a:cs typeface="+mn-cs"/>
              </a:rPr>
              <a:t>nécessaire?</a:t>
            </a: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p:txBody>
      </p:sp>
      <p:graphicFrame>
        <p:nvGraphicFramePr>
          <p:cNvPr id="9" name="Graphique 8"/>
          <p:cNvGraphicFramePr>
            <a:graphicFrameLocks/>
          </p:cNvGraphicFramePr>
          <p:nvPr/>
        </p:nvGraphicFramePr>
        <p:xfrm>
          <a:off x="2483768" y="1099329"/>
          <a:ext cx="514857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6" end="16"/>
                                            </p:txEl>
                                          </p:spTgt>
                                        </p:tgtEl>
                                        <p:attrNameLst>
                                          <p:attrName>style.visibility</p:attrName>
                                        </p:attrNameLst>
                                      </p:cBhvr>
                                      <p:to>
                                        <p:strVal val="visible"/>
                                      </p:to>
                                    </p:set>
                                    <p:animEffect transition="in" filter="fade">
                                      <p:cBhvr>
                                        <p:cTn id="7" dur="500"/>
                                        <p:tgtEl>
                                          <p:spTgt spid="11">
                                            <p:txEl>
                                              <p:pRg st="16" end="1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8" end="18"/>
                                            </p:txEl>
                                          </p:spTgt>
                                        </p:tgtEl>
                                        <p:attrNameLst>
                                          <p:attrName>style.visibility</p:attrName>
                                        </p:attrNameLst>
                                      </p:cBhvr>
                                      <p:to>
                                        <p:strVal val="visible"/>
                                      </p:to>
                                    </p:set>
                                    <p:animEffect transition="in" filter="fade">
                                      <p:cBhvr>
                                        <p:cTn id="10" dur="500"/>
                                        <p:tgtEl>
                                          <p:spTgt spid="1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04813"/>
          </a:xfrm>
          <a:solidFill>
            <a:schemeClr val="tx2">
              <a:lumMod val="75000"/>
            </a:schemeClr>
          </a:solidFill>
        </p:spPr>
        <p:txBody>
          <a:bodyPr rtlCol="0">
            <a:noAutofit/>
          </a:bodyPr>
          <a:lstStyle/>
          <a:p>
            <a:pPr algn="l" eaLnBrk="1" fontAlgn="auto" hangingPunct="1">
              <a:spcAft>
                <a:spcPts val="0"/>
              </a:spcAft>
              <a:defRPr/>
            </a:pPr>
            <a:r>
              <a:rPr lang="fr-FR" sz="2800" dirty="0">
                <a:solidFill>
                  <a:srgbClr val="92D050"/>
                </a:solidFill>
              </a:rPr>
              <a:t>6. </a:t>
            </a:r>
            <a:r>
              <a:rPr lang="fr-FR" sz="2400" dirty="0">
                <a:solidFill>
                  <a:srgbClr val="92D050"/>
                </a:solidFill>
              </a:rPr>
              <a:t>Quelques résultats</a:t>
            </a:r>
            <a:r>
              <a:rPr lang="fr-FR" sz="2400" dirty="0">
                <a:solidFill>
                  <a:schemeClr val="accent1"/>
                </a:solidFill>
              </a:rPr>
              <a:t>							</a:t>
            </a:r>
            <a:endParaRPr lang="fr-FR" sz="1800" dirty="0">
              <a:solidFill>
                <a:schemeClr val="accent1"/>
              </a:solidFill>
            </a:endParaRPr>
          </a:p>
        </p:txBody>
      </p:sp>
      <p:sp>
        <p:nvSpPr>
          <p:cNvPr id="34819"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BD34C38-2382-4114-B979-828ED153C1B5}" type="slidenum">
              <a:rPr lang="fr-FR" altLang="fr-FR" smtClean="0"/>
              <a:pPr algn="r" fontAlgn="base">
                <a:spcBef>
                  <a:spcPct val="0"/>
                </a:spcBef>
                <a:spcAft>
                  <a:spcPct val="0"/>
                </a:spcAft>
                <a:defRPr/>
              </a:pPr>
              <a:t>46</a:t>
            </a:fld>
            <a:endParaRPr lang="fr-FR" altLang="fr-FR"/>
          </a:p>
        </p:txBody>
      </p:sp>
      <p:sp>
        <p:nvSpPr>
          <p:cNvPr id="34820" name="ZoneTexte 7"/>
          <p:cNvSpPr txBox="1">
            <a:spLocks noChangeArrowheads="1"/>
          </p:cNvSpPr>
          <p:nvPr/>
        </p:nvSpPr>
        <p:spPr bwMode="auto">
          <a:xfrm>
            <a:off x="1476375" y="7651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a:p>
            <a:pPr eaLnBrk="1" hangingPunct="1">
              <a:spcBef>
                <a:spcPct val="0"/>
              </a:spcBef>
              <a:buFontTx/>
              <a:buNone/>
            </a:pPr>
            <a:r>
              <a:rPr lang="fr-FR" altLang="fr-FR" sz="1800"/>
              <a:t>			</a:t>
            </a:r>
          </a:p>
        </p:txBody>
      </p:sp>
      <p:sp>
        <p:nvSpPr>
          <p:cNvPr id="3" name="ZoneTexte 2"/>
          <p:cNvSpPr txBox="1"/>
          <p:nvPr/>
        </p:nvSpPr>
        <p:spPr>
          <a:xfrm>
            <a:off x="1258888" y="827088"/>
            <a:ext cx="7880350" cy="1754187"/>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fr-FR" dirty="0">
                <a:latin typeface="+mn-lt"/>
                <a:cs typeface="+mn-cs"/>
              </a:rPr>
              <a:t>Résultats:</a:t>
            </a:r>
          </a:p>
          <a:p>
            <a:pPr marL="285750" indent="-285750" fontAlgn="auto">
              <a:spcBef>
                <a:spcPts val="0"/>
              </a:spcBef>
              <a:spcAft>
                <a:spcPts val="0"/>
              </a:spcAft>
              <a:buFont typeface="Arial" panose="020B0604020202020204" pitchFamily="34" charset="0"/>
              <a:buChar char="•"/>
              <a:defRPr/>
            </a:pPr>
            <a:r>
              <a:rPr lang="fr-FR" dirty="0">
                <a:latin typeface="+mn-lt"/>
                <a:cs typeface="+mn-cs"/>
              </a:rPr>
              <a:t>Avec schéma actuel de redistribution du revenu national par rapport à la moyenne </a:t>
            </a:r>
            <a:r>
              <a:rPr lang="fr-FR" b="1" dirty="0">
                <a:solidFill>
                  <a:srgbClr val="C00000"/>
                </a:solidFill>
                <a:latin typeface="+mn-lt"/>
                <a:cs typeface="+mn-cs"/>
              </a:rPr>
              <a:t>-&gt;</a:t>
            </a:r>
            <a:r>
              <a:rPr lang="fr-FR" sz="1600" dirty="0">
                <a:solidFill>
                  <a:srgbClr val="C00000"/>
                </a:solidFill>
                <a:latin typeface="+mn-lt"/>
                <a:cs typeface="+mn-cs"/>
              </a:rPr>
              <a:t> Nb de personnes sous le seuil de pauvreté </a:t>
            </a:r>
            <a:r>
              <a:rPr lang="fr-FR" sz="1400" dirty="0">
                <a:solidFill>
                  <a:srgbClr val="C00000"/>
                </a:solidFill>
                <a:latin typeface="+mn-lt"/>
                <a:cs typeface="+mn-cs"/>
              </a:rPr>
              <a:t>de 2010 </a:t>
            </a:r>
            <a:r>
              <a:rPr lang="fr-FR" sz="1600" dirty="0">
                <a:solidFill>
                  <a:srgbClr val="C00000"/>
                </a:solidFill>
                <a:latin typeface="+mn-lt"/>
                <a:cs typeface="+mn-cs"/>
              </a:rPr>
              <a:t>X 2.4 entre 2010 et 2050</a:t>
            </a:r>
          </a:p>
          <a:p>
            <a:pPr marL="285750" indent="-285750" fontAlgn="auto">
              <a:spcBef>
                <a:spcPts val="0"/>
              </a:spcBef>
              <a:spcAft>
                <a:spcPts val="0"/>
              </a:spcAft>
              <a:buFont typeface="Wingdings" panose="05000000000000000000" pitchFamily="2" charset="2"/>
              <a:buChar char="Ø"/>
              <a:defRPr/>
            </a:pPr>
            <a:endParaRPr lang="fr-FR" dirty="0">
              <a:latin typeface="+mn-lt"/>
              <a:cs typeface="+mn-cs"/>
            </a:endParaRPr>
          </a:p>
          <a:p>
            <a:pPr algn="ctr" fontAlgn="auto">
              <a:spcBef>
                <a:spcPts val="0"/>
              </a:spcBef>
              <a:spcAft>
                <a:spcPts val="0"/>
              </a:spcAft>
              <a:defRPr/>
            </a:pPr>
            <a:r>
              <a:rPr lang="fr-FR" i="1" dirty="0">
                <a:solidFill>
                  <a:schemeClr val="accent1">
                    <a:lumMod val="50000"/>
                  </a:schemeClr>
                </a:solidFill>
                <a:latin typeface="+mn-lt"/>
                <a:cs typeface="+mn-cs"/>
              </a:rPr>
              <a:t>=&gt; Un Revenu maximal pour une redistribution « Rawlsienne » ?</a:t>
            </a:r>
            <a:endParaRPr lang="fr-FR" sz="1600" i="1" dirty="0">
              <a:solidFill>
                <a:schemeClr val="accent1">
                  <a:lumMod val="50000"/>
                </a:schemeClr>
              </a:solidFill>
              <a:latin typeface="+mn-lt"/>
              <a:cs typeface="+mn-cs"/>
            </a:endParaRPr>
          </a:p>
          <a:p>
            <a:pPr marL="742950" lvl="1" indent="-285750" fontAlgn="auto">
              <a:spcBef>
                <a:spcPts val="0"/>
              </a:spcBef>
              <a:spcAft>
                <a:spcPts val="0"/>
              </a:spcAft>
              <a:buFont typeface="Wingdings" panose="05000000000000000000" pitchFamily="2" charset="2"/>
              <a:buChar char="Ø"/>
              <a:defRPr/>
            </a:pPr>
            <a:endParaRPr lang="fr-FR" dirty="0">
              <a:latin typeface="+mn-lt"/>
              <a:cs typeface="+mn-cs"/>
            </a:endParaRPr>
          </a:p>
        </p:txBody>
      </p:sp>
      <p:grpSp>
        <p:nvGrpSpPr>
          <p:cNvPr id="18" name="Groupe 17"/>
          <p:cNvGrpSpPr>
            <a:grpSpLocks/>
          </p:cNvGrpSpPr>
          <p:nvPr/>
        </p:nvGrpSpPr>
        <p:grpSpPr bwMode="auto">
          <a:xfrm>
            <a:off x="1619250" y="2260600"/>
            <a:ext cx="7416800" cy="3598863"/>
            <a:chOff x="1618484" y="2259844"/>
            <a:chExt cx="7418011" cy="3600400"/>
          </a:xfrm>
        </p:grpSpPr>
        <p:graphicFrame>
          <p:nvGraphicFramePr>
            <p:cNvPr id="14" name="Graphique 13"/>
            <p:cNvGraphicFramePr>
              <a:graphicFrameLocks/>
            </p:cNvGraphicFramePr>
            <p:nvPr/>
          </p:nvGraphicFramePr>
          <p:xfrm>
            <a:off x="1618484" y="2259844"/>
            <a:ext cx="5976664"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34834" name="ZoneTexte 4"/>
            <p:cNvSpPr txBox="1">
              <a:spLocks noChangeArrowheads="1"/>
            </p:cNvSpPr>
            <p:nvPr/>
          </p:nvSpPr>
          <p:spPr bwMode="auto">
            <a:xfrm>
              <a:off x="7474402" y="3829868"/>
              <a:ext cx="144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a:solidFill>
                    <a:srgbClr val="C00000"/>
                  </a:solidFill>
                </a:rPr>
                <a:t>Seuil de pauvreté</a:t>
              </a:r>
            </a:p>
          </p:txBody>
        </p:sp>
        <p:sp>
          <p:nvSpPr>
            <p:cNvPr id="10" name="ZoneTexte 9"/>
            <p:cNvSpPr txBox="1"/>
            <p:nvPr/>
          </p:nvSpPr>
          <p:spPr>
            <a:xfrm>
              <a:off x="7513834" y="2898292"/>
              <a:ext cx="1522661" cy="522511"/>
            </a:xfrm>
            <a:prstGeom prst="rect">
              <a:avLst/>
            </a:prstGeom>
            <a:noFill/>
          </p:spPr>
          <p:txBody>
            <a:bodyPr>
              <a:spAutoFit/>
            </a:bodyPr>
            <a:lstStyle/>
            <a:p>
              <a:pPr fontAlgn="auto">
                <a:spcBef>
                  <a:spcPts val="0"/>
                </a:spcBef>
                <a:spcAft>
                  <a:spcPts val="0"/>
                </a:spcAft>
                <a:defRPr/>
              </a:pPr>
              <a:r>
                <a:rPr lang="fr-FR" sz="1400" dirty="0">
                  <a:solidFill>
                    <a:schemeClr val="accent2">
                      <a:lumMod val="50000"/>
                    </a:schemeClr>
                  </a:solidFill>
                  <a:latin typeface="+mn-lt"/>
                  <a:cs typeface="+mn-cs"/>
                </a:rPr>
                <a:t>Niveau de vie maximal</a:t>
              </a:r>
            </a:p>
          </p:txBody>
        </p:sp>
      </p:grpSp>
      <p:sp>
        <p:nvSpPr>
          <p:cNvPr id="11" name="Triangle rectangle 10"/>
          <p:cNvSpPr/>
          <p:nvPr/>
        </p:nvSpPr>
        <p:spPr>
          <a:xfrm rot="16200000">
            <a:off x="7053262" y="2630488"/>
            <a:ext cx="530225" cy="311150"/>
          </a:xfrm>
          <a:prstGeom prst="rtTriangle">
            <a:avLst/>
          </a:prstGeom>
          <a:solidFill>
            <a:schemeClr val="accent2">
              <a:lumMod val="20000"/>
              <a:lumOff val="8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a:p>
        </p:txBody>
      </p:sp>
      <p:sp>
        <p:nvSpPr>
          <p:cNvPr id="12" name="Triangle rectangle 11"/>
          <p:cNvSpPr/>
          <p:nvPr/>
        </p:nvSpPr>
        <p:spPr>
          <a:xfrm rot="10800000" flipH="1">
            <a:off x="1814513" y="4098925"/>
            <a:ext cx="1173162" cy="266700"/>
          </a:xfrm>
          <a:prstGeom prst="rtTriangle">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a:p>
        </p:txBody>
      </p:sp>
      <p:grpSp>
        <p:nvGrpSpPr>
          <p:cNvPr id="17" name="Groupe 16"/>
          <p:cNvGrpSpPr>
            <a:grpSpLocks/>
          </p:cNvGrpSpPr>
          <p:nvPr/>
        </p:nvGrpSpPr>
        <p:grpSpPr bwMode="auto">
          <a:xfrm>
            <a:off x="1403350" y="5883275"/>
            <a:ext cx="7735888" cy="560388"/>
            <a:chOff x="1403648" y="5883867"/>
            <a:chExt cx="7056784" cy="559514"/>
          </a:xfrm>
        </p:grpSpPr>
        <p:grpSp>
          <p:nvGrpSpPr>
            <p:cNvPr id="34828" name="Groupe 6"/>
            <p:cNvGrpSpPr>
              <a:grpSpLocks/>
            </p:cNvGrpSpPr>
            <p:nvPr/>
          </p:nvGrpSpPr>
          <p:grpSpPr bwMode="auto">
            <a:xfrm>
              <a:off x="4211960" y="5883867"/>
              <a:ext cx="1563561" cy="530478"/>
              <a:chOff x="3008439" y="5958674"/>
              <a:chExt cx="1563561" cy="530478"/>
            </a:xfrm>
          </p:grpSpPr>
          <p:sp>
            <p:nvSpPr>
              <p:cNvPr id="13" name="Triangle rectangle 12"/>
              <p:cNvSpPr/>
              <p:nvPr/>
            </p:nvSpPr>
            <p:spPr>
              <a:xfrm rot="16200000">
                <a:off x="2898252" y="6068491"/>
                <a:ext cx="530983" cy="31135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a:p>
            </p:txBody>
          </p:sp>
          <p:sp>
            <p:nvSpPr>
              <p:cNvPr id="34831" name="ZoneTexte 5"/>
              <p:cNvSpPr txBox="1">
                <a:spLocks noChangeArrowheads="1"/>
              </p:cNvSpPr>
              <p:nvPr/>
            </p:nvSpPr>
            <p:spPr bwMode="auto">
              <a:xfrm>
                <a:off x="3319292" y="6102690"/>
                <a:ext cx="432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a:t>
                </a:r>
              </a:p>
            </p:txBody>
          </p:sp>
          <p:sp>
            <p:nvSpPr>
              <p:cNvPr id="15" name="Triangle rectangle 14"/>
              <p:cNvSpPr/>
              <p:nvPr/>
            </p:nvSpPr>
            <p:spPr>
              <a:xfrm rot="10800000" flipH="1">
                <a:off x="3666973" y="6159972"/>
                <a:ext cx="905088" cy="255188"/>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a:p>
            </p:txBody>
          </p:sp>
        </p:grpSp>
        <p:sp>
          <p:nvSpPr>
            <p:cNvPr id="34829" name="ZoneTexte 15"/>
            <p:cNvSpPr txBox="1">
              <a:spLocks noChangeArrowheads="1"/>
            </p:cNvSpPr>
            <p:nvPr/>
          </p:nvSpPr>
          <p:spPr bwMode="auto">
            <a:xfrm>
              <a:off x="1403648" y="5981716"/>
              <a:ext cx="7056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Niveau de vie maximal tel que	                </a:t>
              </a:r>
              <a:r>
                <a:rPr lang="fr-FR" altLang="fr-FR" sz="2400"/>
                <a:t>     </a:t>
              </a:r>
              <a:r>
                <a:rPr lang="fr-FR" altLang="fr-FR" sz="2400" b="1">
                  <a:solidFill>
                    <a:srgbClr val="C00000"/>
                  </a:solidFill>
                </a:rPr>
                <a:t>=&gt;   </a:t>
              </a:r>
              <a:r>
                <a:rPr lang="fr-FR" altLang="fr-FR" sz="2400" b="1" u="sng">
                  <a:solidFill>
                    <a:srgbClr val="C00000"/>
                  </a:solidFill>
                </a:rPr>
                <a:t> </a:t>
              </a:r>
              <a:r>
                <a:rPr lang="fr-FR" altLang="fr-FR" sz="1800" b="1" u="sng">
                  <a:solidFill>
                    <a:srgbClr val="C00000"/>
                  </a:solidFill>
                </a:rPr>
                <a:t>51</a:t>
              </a:r>
              <a:r>
                <a:rPr lang="fr-FR" altLang="fr-FR" sz="900" b="1" u="sng">
                  <a:solidFill>
                    <a:srgbClr val="C00000"/>
                  </a:solidFill>
                </a:rPr>
                <a:t> </a:t>
              </a:r>
              <a:r>
                <a:rPr lang="fr-FR" altLang="fr-FR" sz="1800" b="1" u="sng">
                  <a:solidFill>
                    <a:srgbClr val="C00000"/>
                  </a:solidFill>
                </a:rPr>
                <a:t>000 €</a:t>
              </a:r>
              <a:r>
                <a:rPr lang="fr-FR" altLang="fr-FR" sz="1200" b="1" u="sng">
                  <a:solidFill>
                    <a:srgbClr val="C00000"/>
                  </a:solidFill>
                </a:rPr>
                <a:t>2010</a:t>
              </a:r>
              <a:r>
                <a:rPr lang="fr-FR" altLang="fr-FR" sz="1800" b="1" u="sng">
                  <a:solidFill>
                    <a:srgbClr val="C00000"/>
                  </a:solidFill>
                </a:rPr>
                <a:t>/an</a:t>
              </a:r>
            </a:p>
          </p:txBody>
        </p:sp>
      </p:grpSp>
      <p:sp>
        <p:nvSpPr>
          <p:cNvPr id="20" name="ZoneTexte 19"/>
          <p:cNvSpPr txBox="1"/>
          <p:nvPr/>
        </p:nvSpPr>
        <p:spPr>
          <a:xfrm>
            <a:off x="0" y="395288"/>
            <a:ext cx="9144000" cy="369887"/>
          </a:xfrm>
          <a:prstGeom prst="rect">
            <a:avLst/>
          </a:prstGeom>
          <a:gradFill flip="none" rotWithShape="1">
            <a:gsLst>
              <a:gs pos="0">
                <a:schemeClr val="accent2">
                  <a:lumMod val="40000"/>
                  <a:lumOff val="60000"/>
                </a:schemeClr>
              </a:gs>
              <a:gs pos="100000">
                <a:schemeClr val="bg1"/>
              </a:gs>
            </a:gsLst>
            <a:lin ang="2700000" scaled="1"/>
            <a:tileRect/>
          </a:gradFill>
        </p:spPr>
        <p:txBody>
          <a:bodyPr>
            <a:spAutoFit/>
          </a:bodyPr>
          <a:lstStyle>
            <a:defPPr>
              <a:defRPr lang="fr-FR"/>
            </a:defPPr>
            <a:lvl1pPr>
              <a:defRPr b="1" i="1">
                <a:solidFill>
                  <a:schemeClr val="accent2">
                    <a:lumMod val="50000"/>
                  </a:schemeClr>
                </a:solidFill>
              </a:defRPr>
            </a:lvl1pPr>
          </a:lstStyle>
          <a:p>
            <a:pPr fontAlgn="auto">
              <a:spcBef>
                <a:spcPts val="0"/>
              </a:spcBef>
              <a:spcAft>
                <a:spcPts val="0"/>
              </a:spcAft>
              <a:defRPr/>
            </a:pPr>
            <a:r>
              <a:rPr lang="fr-FR" dirty="0">
                <a:latin typeface="+mn-lt"/>
                <a:cs typeface="+mn-cs"/>
              </a:rPr>
              <a:t>C) Un Scénario de « Décroissance » (parmi bien d’autres) </a:t>
            </a:r>
          </a:p>
        </p:txBody>
      </p:sp>
      <p:sp>
        <p:nvSpPr>
          <p:cNvPr id="21" name="ZoneTexte 20"/>
          <p:cNvSpPr txBox="1"/>
          <p:nvPr/>
        </p:nvSpPr>
        <p:spPr>
          <a:xfrm>
            <a:off x="5940425" y="0"/>
            <a:ext cx="3198813" cy="27622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 Mars 2015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bwMode="auto">
          <a:xfrm>
            <a:off x="0" y="0"/>
            <a:ext cx="9144000" cy="404813"/>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lgn="l" eaLnBrk="1" fontAlgn="auto" hangingPunct="1">
              <a:spcAft>
                <a:spcPts val="0"/>
              </a:spcAft>
              <a:buFont typeface="+mj-lt"/>
              <a:buAutoNum type="romanUcPeriod"/>
              <a:defRPr/>
            </a:pPr>
            <a:r>
              <a:rPr lang="fr-FR" sz="2400" dirty="0">
                <a:solidFill>
                  <a:schemeClr val="accent1"/>
                </a:solidFill>
              </a:rPr>
              <a:t>La « Décroissance », éléments de (</a:t>
            </a:r>
            <a:r>
              <a:rPr lang="fr-FR" sz="2400" dirty="0" err="1">
                <a:solidFill>
                  <a:schemeClr val="accent1"/>
                </a:solidFill>
              </a:rPr>
              <a:t>re</a:t>
            </a:r>
            <a:r>
              <a:rPr lang="fr-FR" sz="2400" dirty="0">
                <a:solidFill>
                  <a:schemeClr val="accent1"/>
                </a:solidFill>
              </a:rPr>
              <a:t>)cadrage</a:t>
            </a:r>
          </a:p>
        </p:txBody>
      </p:sp>
      <p:sp>
        <p:nvSpPr>
          <p:cNvPr id="1741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17664599-815A-4D13-9B17-C22B11AAE306}" type="slidenum">
              <a:rPr lang="fr-FR" altLang="fr-FR" smtClean="0"/>
              <a:pPr algn="r" fontAlgn="base">
                <a:spcBef>
                  <a:spcPct val="0"/>
                </a:spcBef>
                <a:spcAft>
                  <a:spcPct val="0"/>
                </a:spcAft>
                <a:defRPr/>
              </a:pPr>
              <a:t>5</a:t>
            </a:fld>
            <a:endParaRPr lang="fr-FR" altLang="fr-FR"/>
          </a:p>
        </p:txBody>
      </p:sp>
      <p:sp>
        <p:nvSpPr>
          <p:cNvPr id="5" name="ZoneTexte 4"/>
          <p:cNvSpPr txBox="1"/>
          <p:nvPr/>
        </p:nvSpPr>
        <p:spPr>
          <a:xfrm>
            <a:off x="1331912" y="404664"/>
            <a:ext cx="7807325" cy="4662815"/>
          </a:xfrm>
          <a:prstGeom prst="rect">
            <a:avLst/>
          </a:prstGeom>
          <a:noFill/>
        </p:spPr>
        <p:txBody>
          <a:bodyPr wrap="square">
            <a:spAutoFit/>
          </a:bodyPr>
          <a:lstStyle/>
          <a:p>
            <a:pPr algn="ctr" fontAlgn="auto">
              <a:spcBef>
                <a:spcPts val="0"/>
              </a:spcBef>
              <a:spcAft>
                <a:spcPts val="0"/>
              </a:spcAft>
              <a:defRPr/>
            </a:pPr>
            <a:r>
              <a:rPr lang="fr-FR" sz="2400" dirty="0">
                <a:solidFill>
                  <a:schemeClr val="accent2">
                    <a:lumMod val="75000"/>
                  </a:schemeClr>
                </a:solidFill>
                <a:latin typeface="+mn-lt"/>
                <a:cs typeface="+mn-cs"/>
              </a:rPr>
              <a:t>« </a:t>
            </a:r>
            <a:r>
              <a:rPr lang="fr-FR" sz="2400" i="1" dirty="0">
                <a:solidFill>
                  <a:schemeClr val="accent2">
                    <a:lumMod val="75000"/>
                  </a:schemeClr>
                </a:solidFill>
                <a:latin typeface="+mn-lt"/>
                <a:cs typeface="+mn-cs"/>
              </a:rPr>
              <a:t>Décroissance</a:t>
            </a:r>
            <a:r>
              <a:rPr lang="fr-FR" sz="2400" dirty="0">
                <a:solidFill>
                  <a:schemeClr val="accent2">
                    <a:lumMod val="75000"/>
                  </a:schemeClr>
                </a:solidFill>
                <a:latin typeface="+mn-lt"/>
                <a:cs typeface="+mn-cs"/>
              </a:rPr>
              <a:t> », quèsaco?</a:t>
            </a: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itchFamily="2" charset="2"/>
              <a:buChar char="Ø"/>
              <a:defRPr/>
            </a:pPr>
            <a:r>
              <a:rPr lang="fr-FR" dirty="0">
                <a:latin typeface="+mn-lt"/>
                <a:cs typeface="+mn-cs"/>
              </a:rPr>
              <a:t>Un mot, un </a:t>
            </a:r>
            <a:r>
              <a:rPr lang="fr-FR" b="1" i="1" dirty="0">
                <a:latin typeface="+mn-lt"/>
                <a:cs typeface="+mn-cs"/>
              </a:rPr>
              <a:t>slogan</a:t>
            </a:r>
          </a:p>
          <a:p>
            <a:pPr marL="285750" indent="-285750" fontAlgn="auto">
              <a:spcBef>
                <a:spcPts val="0"/>
              </a:spcBef>
              <a:spcAft>
                <a:spcPts val="0"/>
              </a:spcAft>
              <a:buFont typeface="Wingdings" pitchFamily="2" charset="2"/>
              <a:buChar char="Ø"/>
              <a:defRPr/>
            </a:pPr>
            <a:endParaRPr lang="fr-FR" sz="800" dirty="0">
              <a:latin typeface="+mn-lt"/>
              <a:cs typeface="+mn-cs"/>
            </a:endParaRPr>
          </a:p>
          <a:p>
            <a:pPr marL="285750" indent="-285750" fontAlgn="auto">
              <a:spcBef>
                <a:spcPts val="0"/>
              </a:spcBef>
              <a:spcAft>
                <a:spcPts val="0"/>
              </a:spcAft>
              <a:buFont typeface="Wingdings" pitchFamily="2" charset="2"/>
              <a:buChar char="Ø"/>
              <a:defRPr/>
            </a:pPr>
            <a:r>
              <a:rPr lang="fr-FR" dirty="0">
                <a:latin typeface="+mn-lt"/>
                <a:cs typeface="+mn-cs"/>
              </a:rPr>
              <a:t>Un </a:t>
            </a:r>
            <a:r>
              <a:rPr lang="fr-FR" b="1" i="1" dirty="0">
                <a:latin typeface="+mn-lt"/>
                <a:cs typeface="+mn-cs"/>
              </a:rPr>
              <a:t>mouvement social </a:t>
            </a:r>
            <a:r>
              <a:rPr lang="fr-FR" dirty="0">
                <a:latin typeface="+mn-lt"/>
                <a:cs typeface="+mn-cs"/>
              </a:rPr>
              <a:t>émergeant</a:t>
            </a:r>
          </a:p>
          <a:p>
            <a:pPr marL="285750" indent="-285750" fontAlgn="auto">
              <a:spcBef>
                <a:spcPts val="0"/>
              </a:spcBef>
              <a:spcAft>
                <a:spcPts val="0"/>
              </a:spcAft>
              <a:buFont typeface="Wingdings" pitchFamily="2" charset="2"/>
              <a:buChar char="Ø"/>
              <a:defRPr/>
            </a:pPr>
            <a:endParaRPr lang="fr-FR" sz="800" dirty="0">
              <a:latin typeface="+mn-lt"/>
              <a:cs typeface="+mn-cs"/>
            </a:endParaRPr>
          </a:p>
          <a:p>
            <a:pPr marL="285750" indent="-285750" fontAlgn="auto">
              <a:spcBef>
                <a:spcPts val="0"/>
              </a:spcBef>
              <a:spcAft>
                <a:spcPts val="0"/>
              </a:spcAft>
              <a:buFont typeface="Wingdings" pitchFamily="2" charset="2"/>
              <a:buChar char="Ø"/>
              <a:defRPr/>
            </a:pPr>
            <a:r>
              <a:rPr lang="fr-FR" dirty="0">
                <a:latin typeface="+mn-lt"/>
                <a:cs typeface="+mn-cs"/>
              </a:rPr>
              <a:t>Un </a:t>
            </a:r>
            <a:r>
              <a:rPr lang="fr-FR" b="1" i="1" dirty="0">
                <a:latin typeface="+mn-lt"/>
                <a:cs typeface="+mn-cs"/>
              </a:rPr>
              <a:t>projet politique </a:t>
            </a:r>
            <a:r>
              <a:rPr lang="fr-FR" dirty="0">
                <a:latin typeface="+mn-lt"/>
                <a:cs typeface="+mn-cs"/>
              </a:rPr>
              <a:t>complexe, multidimensionnel, en développement…</a:t>
            </a:r>
            <a:endParaRPr lang="fr-FR" sz="1600" dirty="0">
              <a:latin typeface="+mn-lt"/>
              <a:cs typeface="+mn-cs"/>
            </a:endParaRPr>
          </a:p>
          <a:p>
            <a:pPr fontAlgn="auto">
              <a:spcBef>
                <a:spcPts val="0"/>
              </a:spcBef>
              <a:spcAft>
                <a:spcPts val="0"/>
              </a:spcAft>
              <a:defRPr/>
            </a:pPr>
            <a:endParaRPr lang="fr-FR" sz="800" dirty="0">
              <a:latin typeface="+mn-lt"/>
              <a:cs typeface="+mn-cs"/>
            </a:endParaRP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Partant du questionnent du bien-fondé de la « croissance économique »</a:t>
            </a:r>
          </a:p>
          <a:p>
            <a:pPr marL="285750" indent="-285750" fontAlgn="auto">
              <a:spcBef>
                <a:spcPts val="0"/>
              </a:spcBef>
              <a:spcAft>
                <a:spcPts val="0"/>
              </a:spcAft>
              <a:buFont typeface="Arial" panose="020B0604020202020204" pitchFamily="34" charset="0"/>
              <a:buChar char="•"/>
              <a:defRPr/>
            </a:pPr>
            <a:endParaRPr lang="fr-FR" sz="400" dirty="0">
              <a:latin typeface="+mn-lt"/>
              <a:cs typeface="+mn-cs"/>
            </a:endParaRPr>
          </a:p>
          <a:p>
            <a:pPr marL="1200150" lvl="2" indent="-285750" fontAlgn="auto">
              <a:spcBef>
                <a:spcPts val="0"/>
              </a:spcBef>
              <a:spcAft>
                <a:spcPts val="0"/>
              </a:spcAft>
              <a:buFont typeface="Symbol"/>
              <a:buChar char="Þ"/>
              <a:defRPr/>
            </a:pPr>
            <a:r>
              <a:rPr lang="fr-FR" sz="1600" dirty="0"/>
              <a:t>D’un point de vue « </a:t>
            </a:r>
            <a:r>
              <a:rPr lang="fr-FR" sz="1600" i="1" dirty="0" err="1">
                <a:solidFill>
                  <a:schemeClr val="bg2">
                    <a:lumMod val="25000"/>
                  </a:schemeClr>
                </a:solidFill>
              </a:rPr>
              <a:t>bio-physique</a:t>
            </a:r>
            <a:r>
              <a:rPr lang="fr-FR" sz="1600" dirty="0"/>
              <a:t> »  </a:t>
            </a:r>
          </a:p>
          <a:p>
            <a:pPr lvl="1" fontAlgn="auto">
              <a:spcBef>
                <a:spcPts val="0"/>
              </a:spcBef>
              <a:spcAft>
                <a:spcPts val="0"/>
              </a:spcAft>
              <a:defRPr/>
            </a:pPr>
            <a:r>
              <a:rPr lang="fr-FR" sz="1400" i="1" dirty="0">
                <a:solidFill>
                  <a:srgbClr val="648317"/>
                </a:solidFill>
              </a:rPr>
              <a:t>	« Frontières planétaires », « Peak </a:t>
            </a:r>
            <a:r>
              <a:rPr lang="fr-FR" sz="1400" i="1" dirty="0" err="1">
                <a:solidFill>
                  <a:srgbClr val="648317"/>
                </a:solidFill>
              </a:rPr>
              <a:t>everything</a:t>
            </a:r>
            <a:r>
              <a:rPr lang="fr-FR" sz="1400" i="1" dirty="0">
                <a:solidFill>
                  <a:srgbClr val="648317"/>
                </a:solidFill>
              </a:rPr>
              <a:t> », « </a:t>
            </a:r>
            <a:r>
              <a:rPr lang="fr-FR" sz="1400" i="1" dirty="0" err="1">
                <a:solidFill>
                  <a:srgbClr val="648317"/>
                </a:solidFill>
              </a:rPr>
              <a:t>Limits</a:t>
            </a:r>
            <a:r>
              <a:rPr lang="fr-FR" sz="1400" i="1" dirty="0">
                <a:solidFill>
                  <a:srgbClr val="648317"/>
                </a:solidFill>
              </a:rPr>
              <a:t> to </a:t>
            </a:r>
            <a:r>
              <a:rPr lang="fr-FR" sz="1400" i="1" dirty="0" err="1">
                <a:solidFill>
                  <a:srgbClr val="648317"/>
                </a:solidFill>
              </a:rPr>
              <a:t>growth</a:t>
            </a:r>
            <a:r>
              <a:rPr lang="fr-FR" sz="1400" i="1" dirty="0">
                <a:solidFill>
                  <a:srgbClr val="648317"/>
                </a:solidFill>
              </a:rPr>
              <a:t> »?</a:t>
            </a:r>
          </a:p>
          <a:p>
            <a:pPr marL="742950" lvl="1" indent="-285750" fontAlgn="auto">
              <a:spcBef>
                <a:spcPts val="0"/>
              </a:spcBef>
              <a:spcAft>
                <a:spcPts val="0"/>
              </a:spcAft>
              <a:buFont typeface="Symbol"/>
              <a:buChar char="Þ"/>
              <a:defRPr/>
            </a:pPr>
            <a:endParaRPr lang="fr-FR" sz="400" dirty="0"/>
          </a:p>
          <a:p>
            <a:pPr marL="1200150" lvl="2" indent="-285750" fontAlgn="auto">
              <a:spcBef>
                <a:spcPts val="0"/>
              </a:spcBef>
              <a:spcAft>
                <a:spcPts val="0"/>
              </a:spcAft>
              <a:buFont typeface="Symbol"/>
              <a:buChar char="Þ"/>
              <a:defRPr/>
            </a:pPr>
            <a:r>
              <a:rPr lang="fr-FR" sz="1600" dirty="0"/>
              <a:t>D’un point de vue « </a:t>
            </a:r>
            <a:r>
              <a:rPr lang="fr-FR" sz="1600" i="1" dirty="0">
                <a:solidFill>
                  <a:schemeClr val="bg2">
                    <a:lumMod val="25000"/>
                  </a:schemeClr>
                </a:solidFill>
              </a:rPr>
              <a:t>culture</a:t>
            </a:r>
            <a:r>
              <a:rPr lang="fr-FR" sz="1600" b="1" i="1" dirty="0">
                <a:solidFill>
                  <a:schemeClr val="bg2">
                    <a:lumMod val="25000"/>
                  </a:schemeClr>
                </a:solidFill>
              </a:rPr>
              <a:t>l</a:t>
            </a:r>
            <a:r>
              <a:rPr lang="fr-FR" sz="1600" i="1" dirty="0"/>
              <a:t> »</a:t>
            </a:r>
            <a:r>
              <a:rPr lang="fr-FR" sz="1600" dirty="0"/>
              <a:t> </a:t>
            </a:r>
            <a:endParaRPr lang="fr-FR" sz="1000" i="1" dirty="0"/>
          </a:p>
          <a:p>
            <a:pPr lvl="1" fontAlgn="auto">
              <a:spcBef>
                <a:spcPts val="0"/>
              </a:spcBef>
              <a:spcAft>
                <a:spcPts val="0"/>
              </a:spcAft>
              <a:defRPr/>
            </a:pPr>
            <a:r>
              <a:rPr lang="fr-FR" sz="1400" i="1" dirty="0">
                <a:solidFill>
                  <a:schemeClr val="accent1">
                    <a:lumMod val="75000"/>
                  </a:schemeClr>
                </a:solidFill>
              </a:rPr>
              <a:t>	</a:t>
            </a:r>
            <a:r>
              <a:rPr lang="fr-FR" sz="1400" i="1" dirty="0">
                <a:solidFill>
                  <a:srgbClr val="648317"/>
                </a:solidFill>
              </a:rPr>
              <a:t>Croissance du PIB &amp; Société de consommation  VS.  bien-être et « bien-vivre » ?</a:t>
            </a:r>
          </a:p>
          <a:p>
            <a:pPr fontAlgn="auto">
              <a:spcBef>
                <a:spcPts val="0"/>
              </a:spcBef>
              <a:spcAft>
                <a:spcPts val="0"/>
              </a:spcAft>
              <a:defRPr/>
            </a:pPr>
            <a:endParaRPr lang="fr-FR" sz="1100" dirty="0">
              <a:latin typeface="+mn-lt"/>
              <a:cs typeface="+mn-cs"/>
            </a:endParaRP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Propose une mutation paradigmatique, un </a:t>
            </a:r>
            <a:r>
              <a:rPr lang="fr-FR" sz="1600" b="1" dirty="0">
                <a:latin typeface="+mn-lt"/>
                <a:cs typeface="+mn-cs"/>
              </a:rPr>
              <a:t>changement </a:t>
            </a:r>
            <a:r>
              <a:rPr lang="fr-FR" sz="1600" b="1" u="sng" dirty="0">
                <a:latin typeface="+mn-lt"/>
                <a:cs typeface="+mn-cs"/>
              </a:rPr>
              <a:t>culturel</a:t>
            </a:r>
            <a:r>
              <a:rPr lang="fr-FR" sz="1600" dirty="0">
                <a:latin typeface="+mn-lt"/>
                <a:cs typeface="+mn-cs"/>
              </a:rPr>
              <a:t> pour une transition vers une société «</a:t>
            </a:r>
            <a:r>
              <a:rPr lang="fr-FR" sz="1600" i="1" dirty="0">
                <a:latin typeface="+mn-lt"/>
                <a:cs typeface="+mn-cs"/>
              </a:rPr>
              <a:t> d’abondance frugale</a:t>
            </a:r>
            <a:r>
              <a:rPr lang="fr-FR" sz="1600" dirty="0">
                <a:latin typeface="+mn-lt"/>
                <a:cs typeface="+mn-cs"/>
              </a:rPr>
              <a:t> » </a:t>
            </a:r>
            <a:r>
              <a:rPr lang="fr-FR" sz="1200" dirty="0">
                <a:solidFill>
                  <a:schemeClr val="accent2">
                    <a:lumMod val="50000"/>
                  </a:schemeClr>
                </a:solidFill>
                <a:latin typeface="+mn-lt"/>
                <a:cs typeface="+mn-cs"/>
              </a:rPr>
              <a:t>(Latouche, 2007)  	</a:t>
            </a:r>
            <a:r>
              <a:rPr lang="fr-FR" sz="1600" b="1" dirty="0">
                <a:solidFill>
                  <a:srgbClr val="960000"/>
                </a:solidFill>
                <a:latin typeface="+mn-lt"/>
                <a:cs typeface="+mn-cs"/>
              </a:rPr>
              <a:t>-&gt;</a:t>
            </a:r>
            <a:r>
              <a:rPr lang="fr-FR" sz="1600" b="1" i="1" dirty="0">
                <a:solidFill>
                  <a:srgbClr val="960000"/>
                </a:solidFill>
                <a:latin typeface="+mn-lt"/>
                <a:cs typeface="+mn-cs"/>
              </a:rPr>
              <a:t> questionnement des « besoins »</a:t>
            </a: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Symbol"/>
              <a:buChar char="Þ"/>
              <a:defRPr/>
            </a:pPr>
            <a:endParaRPr lang="fr-FR" sz="1600" dirty="0">
              <a:latin typeface="+mn-lt"/>
              <a:cs typeface="+mn-cs"/>
            </a:endParaRPr>
          </a:p>
          <a:p>
            <a:pPr marL="285750" indent="-285750" fontAlgn="auto">
              <a:spcBef>
                <a:spcPts val="0"/>
              </a:spcBef>
              <a:spcAft>
                <a:spcPts val="0"/>
              </a:spcAft>
              <a:buFont typeface="Arial" panose="020B0604020202020204" pitchFamily="34" charset="0"/>
              <a:buChar char="•"/>
              <a:defRPr/>
            </a:pPr>
            <a:r>
              <a:rPr lang="fr-FR" dirty="0">
                <a:solidFill>
                  <a:srgbClr val="960000"/>
                </a:solidFill>
              </a:rPr>
              <a:t>Ambition:</a:t>
            </a:r>
          </a:p>
        </p:txBody>
      </p:sp>
      <p:sp>
        <p:nvSpPr>
          <p:cNvPr id="7" name="ZoneTexte 6"/>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
        <p:nvSpPr>
          <p:cNvPr id="3" name="Rectangle 2"/>
          <p:cNvSpPr/>
          <p:nvPr/>
        </p:nvSpPr>
        <p:spPr>
          <a:xfrm>
            <a:off x="1334988" y="825899"/>
            <a:ext cx="4664867" cy="369332"/>
          </a:xfrm>
          <a:prstGeom prst="rect">
            <a:avLst/>
          </a:prstGeom>
        </p:spPr>
        <p:txBody>
          <a:bodyPr wrap="none">
            <a:spAutoFit/>
          </a:bodyPr>
          <a:lstStyle/>
          <a:p>
            <a:pPr marL="285750" indent="-285750" fontAlgn="auto">
              <a:spcBef>
                <a:spcPts val="0"/>
              </a:spcBef>
              <a:spcAft>
                <a:spcPts val="0"/>
              </a:spcAft>
              <a:buFont typeface="Wingdings" panose="05000000000000000000" pitchFamily="2" charset="2"/>
              <a:buChar char="Ø"/>
              <a:defRPr/>
            </a:pPr>
            <a:r>
              <a:rPr lang="fr-FR" dirty="0"/>
              <a:t>Ce n’est pas « en soi » la décroissance du PIB</a:t>
            </a:r>
          </a:p>
        </p:txBody>
      </p:sp>
      <p:sp>
        <p:nvSpPr>
          <p:cNvPr id="4" name="Rectangle 3"/>
          <p:cNvSpPr/>
          <p:nvPr/>
        </p:nvSpPr>
        <p:spPr>
          <a:xfrm>
            <a:off x="1403648" y="5035252"/>
            <a:ext cx="4229579" cy="1246495"/>
          </a:xfrm>
          <a:prstGeom prst="rect">
            <a:avLst/>
          </a:prstGeom>
        </p:spPr>
        <p:txBody>
          <a:bodyPr wrap="square">
            <a:spAutoFit/>
          </a:bodyPr>
          <a:lstStyle/>
          <a:p>
            <a:pPr algn="just" fontAlgn="auto">
              <a:spcBef>
                <a:spcPts val="0"/>
              </a:spcBef>
              <a:spcAft>
                <a:spcPts val="0"/>
              </a:spcAft>
              <a:defRPr/>
            </a:pPr>
            <a:r>
              <a:rPr lang="fr-FR" sz="1500" dirty="0">
                <a:solidFill>
                  <a:schemeClr val="bg2">
                    <a:lumMod val="25000"/>
                  </a:schemeClr>
                </a:solidFill>
              </a:rPr>
              <a:t>Une </a:t>
            </a:r>
            <a:r>
              <a:rPr lang="fr-FR" sz="1500" b="1" dirty="0">
                <a:solidFill>
                  <a:schemeClr val="bg2">
                    <a:lumMod val="25000"/>
                  </a:schemeClr>
                </a:solidFill>
              </a:rPr>
              <a:t>réduction</a:t>
            </a:r>
            <a:r>
              <a:rPr lang="fr-FR" sz="1500" dirty="0">
                <a:solidFill>
                  <a:schemeClr val="bg2">
                    <a:lumMod val="25000"/>
                  </a:schemeClr>
                </a:solidFill>
              </a:rPr>
              <a:t> </a:t>
            </a:r>
            <a:r>
              <a:rPr lang="fr-FR" sz="1500" i="1" dirty="0">
                <a:solidFill>
                  <a:schemeClr val="bg2">
                    <a:lumMod val="25000"/>
                  </a:schemeClr>
                </a:solidFill>
              </a:rPr>
              <a:t>volontaire</a:t>
            </a:r>
            <a:r>
              <a:rPr lang="fr-FR" sz="1500" dirty="0">
                <a:solidFill>
                  <a:schemeClr val="bg2">
                    <a:lumMod val="25000"/>
                  </a:schemeClr>
                </a:solidFill>
              </a:rPr>
              <a:t>, </a:t>
            </a:r>
            <a:r>
              <a:rPr lang="fr-FR" sz="1500" i="1" dirty="0">
                <a:solidFill>
                  <a:schemeClr val="bg2">
                    <a:lumMod val="25000"/>
                  </a:schemeClr>
                </a:solidFill>
              </a:rPr>
              <a:t>démocratique</a:t>
            </a:r>
            <a:r>
              <a:rPr lang="fr-FR" sz="1500" dirty="0">
                <a:solidFill>
                  <a:schemeClr val="bg2">
                    <a:lumMod val="25000"/>
                  </a:schemeClr>
                </a:solidFill>
              </a:rPr>
              <a:t>, </a:t>
            </a:r>
            <a:r>
              <a:rPr lang="fr-FR" sz="1500" i="1" dirty="0">
                <a:solidFill>
                  <a:schemeClr val="bg2">
                    <a:lumMod val="25000"/>
                  </a:schemeClr>
                </a:solidFill>
              </a:rPr>
              <a:t>socialement soutenable et équitable</a:t>
            </a:r>
            <a:r>
              <a:rPr lang="fr-FR" sz="1500" dirty="0">
                <a:solidFill>
                  <a:schemeClr val="bg2">
                    <a:lumMod val="25000"/>
                  </a:schemeClr>
                </a:solidFill>
              </a:rPr>
              <a:t> </a:t>
            </a:r>
            <a:r>
              <a:rPr lang="fr-FR" sz="1500" b="1" dirty="0">
                <a:solidFill>
                  <a:schemeClr val="bg2">
                    <a:lumMod val="25000"/>
                  </a:schemeClr>
                </a:solidFill>
              </a:rPr>
              <a:t>de la production et de la consommation </a:t>
            </a:r>
            <a:r>
              <a:rPr lang="fr-FR" sz="1500" dirty="0">
                <a:solidFill>
                  <a:schemeClr val="bg2">
                    <a:lumMod val="25000"/>
                  </a:schemeClr>
                </a:solidFill>
              </a:rPr>
              <a:t>dans les pays à haut niveau de consommation, jusqu’à un niveau environnementalement </a:t>
            </a:r>
            <a:r>
              <a:rPr lang="fr-FR" sz="1500" i="1" dirty="0">
                <a:solidFill>
                  <a:schemeClr val="bg2">
                    <a:lumMod val="25000"/>
                  </a:schemeClr>
                </a:solidFill>
              </a:rPr>
              <a:t>soutenable</a:t>
            </a:r>
            <a:r>
              <a:rPr lang="fr-FR" sz="1500" dirty="0">
                <a:solidFill>
                  <a:schemeClr val="bg2">
                    <a:lumMod val="25000"/>
                  </a:schemeClr>
                </a:solidFill>
              </a:rPr>
              <a:t> et généralisable.</a:t>
            </a:r>
            <a:endParaRPr lang="fr-FR" sz="1500" dirty="0"/>
          </a:p>
        </p:txBody>
      </p:sp>
      <p:pic>
        <p:nvPicPr>
          <p:cNvPr id="10" name="Espace réservé du contenu 4" descr="Capture d’écran 2014-09-30 à 15.18.33.p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2478" y1="8406" x2="97574" y2="8406"/>
                        <a14:foregroundMark x1="9185" y1="5217" x2="8492" y2="87536"/>
                        <a14:foregroundMark x1="88562" y1="97681" x2="89255" y2="90725"/>
                        <a14:foregroundMark x1="91334" y1="93333" x2="97747" y2="92754"/>
                        <a14:foregroundMark x1="62218" y1="95652" x2="75563" y2="94203"/>
                        <a14:foregroundMark x1="80069" y1="92754" x2="86828" y2="92464"/>
                        <a14:backgroundMark x1="96014" y1="97681" x2="90121" y2="97681"/>
                        <a14:backgroundMark x1="97054" y1="97391" x2="90121" y2="92754"/>
                        <a14:backgroundMark x1="97574" y1="94783" x2="95841" y2="93333"/>
                        <a14:backgroundMark x1="90121" y1="97391" x2="78510" y2="96522"/>
                      </a14:backgroundRemoval>
                    </a14:imgEffect>
                  </a14:imgLayer>
                </a14:imgProps>
              </a:ext>
              <a:ext uri="{28A0092B-C50C-407E-A947-70E740481C1C}">
                <a14:useLocalDpi xmlns:a14="http://schemas.microsoft.com/office/drawing/2010/main" val="0"/>
              </a:ext>
            </a:extLst>
          </a:blip>
          <a:srcRect l="-2580" r="-1652"/>
          <a:stretch/>
        </p:blipFill>
        <p:spPr bwMode="auto">
          <a:xfrm>
            <a:off x="5708851" y="4437112"/>
            <a:ext cx="3430386" cy="211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fade">
                                      <p:cBhvr>
                                        <p:cTn id="35" dur="500"/>
                                        <p:tgtEl>
                                          <p:spTgt spid="5">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4" end="14"/>
                                            </p:txEl>
                                          </p:spTgt>
                                        </p:tgtEl>
                                        <p:attrNameLst>
                                          <p:attrName>style.visibility</p:attrName>
                                        </p:attrNameLst>
                                      </p:cBhvr>
                                      <p:to>
                                        <p:strVal val="visible"/>
                                      </p:to>
                                    </p:set>
                                    <p:animEffect transition="in" filter="fade">
                                      <p:cBhvr>
                                        <p:cTn id="38" dur="500"/>
                                        <p:tgtEl>
                                          <p:spTgt spid="5">
                                            <p:txEl>
                                              <p:pRg st="14" end="1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16" end="16"/>
                                            </p:txEl>
                                          </p:spTgt>
                                        </p:tgtEl>
                                        <p:attrNameLst>
                                          <p:attrName>style.visibility</p:attrName>
                                        </p:attrNameLst>
                                      </p:cBhvr>
                                      <p:to>
                                        <p:strVal val="visible"/>
                                      </p:to>
                                    </p:set>
                                    <p:animEffect transition="in" filter="fade">
                                      <p:cBhvr>
                                        <p:cTn id="43" dur="500"/>
                                        <p:tgtEl>
                                          <p:spTgt spid="5">
                                            <p:txEl>
                                              <p:pRg st="16" end="1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9" end="19"/>
                                            </p:txEl>
                                          </p:spTgt>
                                        </p:tgtEl>
                                        <p:attrNameLst>
                                          <p:attrName>style.visibility</p:attrName>
                                        </p:attrNameLst>
                                      </p:cBhvr>
                                      <p:to>
                                        <p:strVal val="visible"/>
                                      </p:to>
                                    </p:set>
                                    <p:animEffect transition="in" filter="fade">
                                      <p:cBhvr>
                                        <p:cTn id="48" dur="500"/>
                                        <p:tgtEl>
                                          <p:spTgt spid="5">
                                            <p:txEl>
                                              <p:pRg st="19" end="1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461664"/>
          </a:xfrm>
          <a:solidFill>
            <a:schemeClr val="tx2">
              <a:lumMod val="75000"/>
            </a:schemeClr>
          </a:solidFill>
        </p:spPr>
        <p:txBody>
          <a:bodyPr rtlCol="0">
            <a:noAutofit/>
          </a:bodyPr>
          <a:lstStyle/>
          <a:p>
            <a:pPr marL="742950" indent="-742950" algn="l" eaLnBrk="1" fontAlgn="auto" hangingPunct="1">
              <a:spcAft>
                <a:spcPts val="0"/>
              </a:spcAft>
              <a:buFont typeface="+mj-lt"/>
              <a:buAutoNum type="romanUcPeriod" startAt="2"/>
              <a:defRPr/>
            </a:pPr>
            <a:r>
              <a:rPr lang="fr-FR" sz="2400" dirty="0">
                <a:solidFill>
                  <a:schemeClr val="accent1"/>
                </a:solidFill>
              </a:rPr>
              <a:t>Modélisation et prospective: de l’esprit à la méthode</a:t>
            </a:r>
          </a:p>
        </p:txBody>
      </p:sp>
      <p:sp>
        <p:nvSpPr>
          <p:cNvPr id="3" name="Espace réservé du contenu 2"/>
          <p:cNvSpPr>
            <a:spLocks noGrp="1"/>
          </p:cNvSpPr>
          <p:nvPr>
            <p:ph idx="1"/>
          </p:nvPr>
        </p:nvSpPr>
        <p:spPr>
          <a:xfrm>
            <a:off x="1331640" y="692696"/>
            <a:ext cx="7416824" cy="6048672"/>
          </a:xfrm>
        </p:spPr>
        <p:txBody>
          <a:bodyPr rtlCol="0">
            <a:noAutofit/>
          </a:bodyPr>
          <a:lstStyle/>
          <a:p>
            <a:pPr eaLnBrk="1" fontAlgn="auto" hangingPunct="1">
              <a:spcAft>
                <a:spcPts val="0"/>
              </a:spcAft>
              <a:buFont typeface="Wingdings" panose="05000000000000000000" pitchFamily="2" charset="2"/>
              <a:buChar char="Ø"/>
              <a:defRPr/>
            </a:pPr>
            <a:r>
              <a:rPr lang="fr-FR" sz="2000" dirty="0"/>
              <a:t>« Prospective »: </a:t>
            </a:r>
          </a:p>
          <a:p>
            <a:pPr marL="0" indent="0" eaLnBrk="1" fontAlgn="auto" hangingPunct="1">
              <a:spcAft>
                <a:spcPts val="0"/>
              </a:spcAft>
              <a:buNone/>
              <a:defRPr/>
            </a:pPr>
            <a:endParaRPr lang="fr-FR" sz="1200" dirty="0"/>
          </a:p>
          <a:p>
            <a:pPr marL="0" indent="0" algn="just" eaLnBrk="1" fontAlgn="auto" hangingPunct="1">
              <a:spcAft>
                <a:spcPts val="0"/>
              </a:spcAft>
              <a:buNone/>
              <a:defRPr/>
            </a:pPr>
            <a:r>
              <a:rPr lang="fr-FR" sz="1800" dirty="0"/>
              <a:t>« …</a:t>
            </a:r>
            <a:r>
              <a:rPr lang="fr-FR" sz="1800" i="1" dirty="0"/>
              <a:t>éclairer l’action présente à la lumière des futurs </a:t>
            </a:r>
            <a:r>
              <a:rPr lang="fr-FR" sz="1800" i="1" dirty="0">
                <a:solidFill>
                  <a:srgbClr val="C00000"/>
                </a:solidFill>
              </a:rPr>
              <a:t>possibles </a:t>
            </a:r>
            <a:r>
              <a:rPr lang="fr-FR" sz="1800" i="1" dirty="0"/>
              <a:t>et </a:t>
            </a:r>
            <a:r>
              <a:rPr lang="fr-FR" sz="1800" i="1" dirty="0">
                <a:solidFill>
                  <a:srgbClr val="C00000"/>
                </a:solidFill>
              </a:rPr>
              <a:t>souhaitables</a:t>
            </a:r>
            <a:r>
              <a:rPr lang="fr-FR" sz="1800" dirty="0"/>
              <a:t> » </a:t>
            </a:r>
            <a:r>
              <a:rPr lang="fr-FR" sz="2000" dirty="0"/>
              <a:t> </a:t>
            </a:r>
          </a:p>
          <a:p>
            <a:pPr marL="0" indent="0" algn="r" eaLnBrk="1" fontAlgn="auto" hangingPunct="1">
              <a:spcAft>
                <a:spcPts val="0"/>
              </a:spcAft>
              <a:buNone/>
              <a:defRPr/>
            </a:pPr>
            <a:r>
              <a:rPr lang="fr-FR" sz="1100" dirty="0">
                <a:solidFill>
                  <a:schemeClr val="accent2">
                    <a:lumMod val="50000"/>
                  </a:schemeClr>
                </a:solidFill>
              </a:rPr>
              <a:t>(</a:t>
            </a:r>
            <a:r>
              <a:rPr lang="fr-FR" sz="1100" dirty="0" err="1">
                <a:solidFill>
                  <a:schemeClr val="accent2">
                    <a:lumMod val="50000"/>
                  </a:schemeClr>
                </a:solidFill>
              </a:rPr>
              <a:t>M.Godet</a:t>
            </a:r>
            <a:r>
              <a:rPr lang="fr-FR" sz="1100" dirty="0">
                <a:solidFill>
                  <a:schemeClr val="accent2">
                    <a:lumMod val="50000"/>
                  </a:schemeClr>
                </a:solidFill>
              </a:rPr>
              <a:t>)</a:t>
            </a:r>
            <a:endParaRPr lang="fr-FR" sz="1800" dirty="0">
              <a:solidFill>
                <a:schemeClr val="accent2">
                  <a:lumMod val="50000"/>
                </a:schemeClr>
              </a:solidFill>
            </a:endParaRPr>
          </a:p>
          <a:p>
            <a:pPr marL="0" indent="0" eaLnBrk="1" fontAlgn="auto" hangingPunct="1">
              <a:spcAft>
                <a:spcPts val="0"/>
              </a:spcAft>
              <a:buNone/>
              <a:defRPr/>
            </a:pPr>
            <a:endParaRPr lang="fr-FR" sz="1400" dirty="0"/>
          </a:p>
          <a:p>
            <a:pPr eaLnBrk="1" fontAlgn="auto" hangingPunct="1">
              <a:spcAft>
                <a:spcPts val="0"/>
              </a:spcAft>
              <a:buFont typeface="Symbol"/>
              <a:buChar char="Þ"/>
              <a:defRPr/>
            </a:pPr>
            <a:r>
              <a:rPr lang="fr-FR" sz="1800" dirty="0"/>
              <a:t>Deux dimensions intrinsèques : </a:t>
            </a:r>
          </a:p>
          <a:p>
            <a:pPr marL="0" indent="0" eaLnBrk="1" fontAlgn="auto" hangingPunct="1">
              <a:spcAft>
                <a:spcPts val="0"/>
              </a:spcAft>
              <a:buNone/>
              <a:defRPr/>
            </a:pPr>
            <a:endParaRPr lang="fr-FR" sz="800" dirty="0"/>
          </a:p>
          <a:p>
            <a:pPr lvl="1" eaLnBrk="1" fontAlgn="auto" hangingPunct="1">
              <a:spcAft>
                <a:spcPts val="0"/>
              </a:spcAft>
              <a:defRPr/>
            </a:pPr>
            <a:r>
              <a:rPr lang="fr-FR" sz="1800" dirty="0"/>
              <a:t>Une dimension </a:t>
            </a:r>
            <a:r>
              <a:rPr lang="fr-FR" sz="1800" i="1" dirty="0">
                <a:solidFill>
                  <a:srgbClr val="960000"/>
                </a:solidFill>
              </a:rPr>
              <a:t>exploratoire</a:t>
            </a:r>
            <a:r>
              <a:rPr lang="fr-FR" sz="1800" dirty="0"/>
              <a:t>  	</a:t>
            </a:r>
            <a:r>
              <a:rPr lang="fr-FR" sz="1600" i="1" dirty="0">
                <a:solidFill>
                  <a:schemeClr val="accent1">
                    <a:lumMod val="50000"/>
                  </a:schemeClr>
                </a:solidFill>
              </a:rPr>
              <a:t>« Et si…? »</a:t>
            </a:r>
          </a:p>
          <a:p>
            <a:pPr marL="457200" lvl="1" indent="0" eaLnBrk="1" fontAlgn="auto" hangingPunct="1">
              <a:spcAft>
                <a:spcPts val="0"/>
              </a:spcAft>
              <a:buNone/>
              <a:defRPr/>
            </a:pPr>
            <a:endParaRPr lang="fr-FR" sz="1000" i="1" dirty="0">
              <a:solidFill>
                <a:schemeClr val="accent1">
                  <a:lumMod val="50000"/>
                </a:schemeClr>
              </a:solidFill>
            </a:endParaRPr>
          </a:p>
          <a:p>
            <a:pPr marL="457200" lvl="1" indent="0" eaLnBrk="1" fontAlgn="auto" hangingPunct="1">
              <a:spcAft>
                <a:spcPts val="0"/>
              </a:spcAft>
              <a:buNone/>
              <a:defRPr/>
            </a:pPr>
            <a:r>
              <a:rPr lang="fr-FR" sz="1400" dirty="0"/>
              <a:t>Se méfier des idées préconçues, élargir et réinterroger  les cadres, considérer que tout peut toujours être remis en question </a:t>
            </a:r>
            <a:r>
              <a:rPr lang="fr-FR" sz="1100" dirty="0">
                <a:solidFill>
                  <a:schemeClr val="accent2">
                    <a:lumMod val="50000"/>
                  </a:schemeClr>
                </a:solidFill>
              </a:rPr>
              <a:t>(Boubon-Busset,1959; </a:t>
            </a:r>
            <a:r>
              <a:rPr lang="fr-FR" sz="1100" dirty="0" err="1">
                <a:solidFill>
                  <a:schemeClr val="accent2">
                    <a:lumMod val="50000"/>
                  </a:schemeClr>
                </a:solidFill>
              </a:rPr>
              <a:t>Masset</a:t>
            </a:r>
            <a:r>
              <a:rPr lang="fr-FR" sz="1100" dirty="0">
                <a:solidFill>
                  <a:schemeClr val="accent2">
                    <a:lumMod val="50000"/>
                  </a:schemeClr>
                </a:solidFill>
              </a:rPr>
              <a:t>, 1959)</a:t>
            </a:r>
          </a:p>
          <a:p>
            <a:pPr marL="457200" lvl="1" indent="0" eaLnBrk="1" fontAlgn="auto" hangingPunct="1">
              <a:spcAft>
                <a:spcPts val="0"/>
              </a:spcAft>
              <a:buNone/>
              <a:defRPr/>
            </a:pPr>
            <a:r>
              <a:rPr lang="fr-FR" sz="1400" dirty="0"/>
              <a:t>Une «</a:t>
            </a:r>
            <a:r>
              <a:rPr lang="fr-FR" sz="1400" i="1" dirty="0"/>
              <a:t> indiscipline intellectuelle</a:t>
            </a:r>
            <a:r>
              <a:rPr lang="fr-FR" sz="1400" dirty="0"/>
              <a:t> » </a:t>
            </a:r>
            <a:r>
              <a:rPr lang="fr-FR" sz="1100" dirty="0">
                <a:solidFill>
                  <a:schemeClr val="accent2">
                    <a:lumMod val="50000"/>
                  </a:schemeClr>
                </a:solidFill>
              </a:rPr>
              <a:t>(Massé, 1973)</a:t>
            </a:r>
          </a:p>
          <a:p>
            <a:pPr marL="457200" lvl="1" indent="0" eaLnBrk="1" fontAlgn="auto" hangingPunct="1">
              <a:spcAft>
                <a:spcPts val="0"/>
              </a:spcAft>
              <a:buNone/>
              <a:defRPr/>
            </a:pPr>
            <a:endParaRPr lang="fr-FR" sz="1100" dirty="0">
              <a:solidFill>
                <a:schemeClr val="accent2">
                  <a:lumMod val="50000"/>
                </a:schemeClr>
              </a:solidFill>
            </a:endParaRPr>
          </a:p>
          <a:p>
            <a:pPr marL="0" indent="0" algn="ctr" fontAlgn="auto">
              <a:spcBef>
                <a:spcPts val="0"/>
              </a:spcBef>
              <a:spcAft>
                <a:spcPts val="0"/>
              </a:spcAft>
              <a:buNone/>
              <a:defRPr/>
            </a:pPr>
            <a:r>
              <a:rPr lang="fr-FR" sz="1600" i="1" dirty="0">
                <a:solidFill>
                  <a:schemeClr val="accent1">
                    <a:lumMod val="75000"/>
                  </a:schemeClr>
                </a:solidFill>
              </a:rPr>
              <a:t>« Une des « règles du jeu » en matière de prospective est de se donner le droit </a:t>
            </a:r>
          </a:p>
          <a:p>
            <a:pPr marL="0" indent="0" algn="ctr" fontAlgn="auto">
              <a:spcBef>
                <a:spcPts val="0"/>
              </a:spcBef>
              <a:spcAft>
                <a:spcPts val="0"/>
              </a:spcAft>
              <a:buNone/>
              <a:defRPr/>
            </a:pPr>
            <a:r>
              <a:rPr lang="fr-FR" sz="1600" i="1" dirty="0">
                <a:solidFill>
                  <a:schemeClr val="accent1">
                    <a:lumMod val="75000"/>
                  </a:schemeClr>
                </a:solidFill>
              </a:rPr>
              <a:t>de tout ré-imaginer, de tout remettre en cause et de tout reconstruire »</a:t>
            </a:r>
          </a:p>
          <a:p>
            <a:pPr marL="0" indent="0" algn="ctr" fontAlgn="auto">
              <a:spcBef>
                <a:spcPts val="0"/>
              </a:spcBef>
              <a:spcAft>
                <a:spcPts val="0"/>
              </a:spcAft>
              <a:buNone/>
              <a:defRPr/>
            </a:pPr>
            <a:r>
              <a:rPr lang="fr-FR" sz="1200" dirty="0">
                <a:solidFill>
                  <a:schemeClr val="accent2">
                    <a:lumMod val="75000"/>
                  </a:schemeClr>
                </a:solidFill>
              </a:rPr>
              <a:t>(B. Schwartz, </a:t>
            </a:r>
            <a:r>
              <a:rPr lang="fr-FR" sz="1200" i="1" dirty="0">
                <a:solidFill>
                  <a:schemeClr val="accent2">
                    <a:lumMod val="75000"/>
                  </a:schemeClr>
                </a:solidFill>
              </a:rPr>
              <a:t>Réflex. prospectives,</a:t>
            </a:r>
            <a:r>
              <a:rPr lang="fr-FR" sz="1200" dirty="0">
                <a:solidFill>
                  <a:schemeClr val="accent2">
                    <a:lumMod val="75000"/>
                  </a:schemeClr>
                </a:solidFill>
              </a:rPr>
              <a:t>1969, p. 3)</a:t>
            </a:r>
          </a:p>
          <a:p>
            <a:pPr marL="457200" lvl="1" indent="0" eaLnBrk="1" fontAlgn="auto" hangingPunct="1">
              <a:spcAft>
                <a:spcPts val="0"/>
              </a:spcAft>
              <a:buNone/>
              <a:defRPr/>
            </a:pPr>
            <a:endParaRPr lang="fr-FR" sz="900" dirty="0">
              <a:solidFill>
                <a:srgbClr val="FF0000"/>
              </a:solidFill>
            </a:endParaRPr>
          </a:p>
          <a:p>
            <a:pPr marL="457200" lvl="1" indent="0" eaLnBrk="1" fontAlgn="auto" hangingPunct="1">
              <a:spcAft>
                <a:spcPts val="0"/>
              </a:spcAft>
              <a:buNone/>
              <a:defRPr/>
            </a:pPr>
            <a:endParaRPr lang="fr-FR" sz="600" dirty="0">
              <a:solidFill>
                <a:schemeClr val="accent2">
                  <a:lumMod val="50000"/>
                </a:schemeClr>
              </a:solidFill>
            </a:endParaRPr>
          </a:p>
          <a:p>
            <a:pPr lvl="1" eaLnBrk="1" fontAlgn="auto" hangingPunct="1">
              <a:spcAft>
                <a:spcPts val="0"/>
              </a:spcAft>
              <a:defRPr/>
            </a:pPr>
            <a:r>
              <a:rPr lang="fr-FR" sz="1800" dirty="0"/>
              <a:t>Une finalité </a:t>
            </a:r>
            <a:r>
              <a:rPr lang="fr-FR" sz="1800" i="1" dirty="0">
                <a:solidFill>
                  <a:srgbClr val="960000"/>
                </a:solidFill>
              </a:rPr>
              <a:t>normative 	</a:t>
            </a:r>
            <a:r>
              <a:rPr lang="fr-FR" sz="1600" i="1" dirty="0">
                <a:solidFill>
                  <a:schemeClr val="accent1">
                    <a:lumMod val="50000"/>
                  </a:schemeClr>
                </a:solidFill>
              </a:rPr>
              <a:t>« Une anticipation au service de l’action » </a:t>
            </a:r>
          </a:p>
          <a:p>
            <a:pPr marL="457200" lvl="1" indent="0" eaLnBrk="1" fontAlgn="auto" hangingPunct="1">
              <a:spcAft>
                <a:spcPts val="0"/>
              </a:spcAft>
              <a:buNone/>
              <a:defRPr/>
            </a:pPr>
            <a:endParaRPr lang="fr-FR" sz="1000" i="1" dirty="0">
              <a:solidFill>
                <a:schemeClr val="accent1">
                  <a:lumMod val="50000"/>
                </a:schemeClr>
              </a:solidFill>
            </a:endParaRPr>
          </a:p>
          <a:p>
            <a:pPr marL="457200" lvl="1" indent="0" eaLnBrk="1" fontAlgn="auto" hangingPunct="1">
              <a:spcAft>
                <a:spcPts val="0"/>
              </a:spcAft>
              <a:buNone/>
              <a:defRPr/>
            </a:pPr>
            <a:r>
              <a:rPr lang="fr-FR" sz="1400" dirty="0"/>
              <a:t>Définir collectivement les « bonnes » questions, et le « </a:t>
            </a:r>
            <a:r>
              <a:rPr lang="fr-FR" sz="1400" i="1" dirty="0"/>
              <a:t>souhaitable</a:t>
            </a:r>
            <a:r>
              <a:rPr lang="fr-FR" sz="1400" dirty="0"/>
              <a:t> »</a:t>
            </a:r>
          </a:p>
          <a:p>
            <a:pPr marL="457200" lvl="1" indent="0" eaLnBrk="1" fontAlgn="auto" hangingPunct="1">
              <a:spcAft>
                <a:spcPts val="0"/>
              </a:spcAft>
              <a:buNone/>
              <a:defRPr/>
            </a:pPr>
            <a:r>
              <a:rPr lang="fr-FR" sz="1400" dirty="0"/>
              <a:t>Pas de pseudo-neutralité/objectivité (impossible) mais systèmes de valeurs doivent être </a:t>
            </a:r>
            <a:r>
              <a:rPr lang="fr-FR" sz="1400" i="1" dirty="0"/>
              <a:t>explicites</a:t>
            </a:r>
            <a:r>
              <a:rPr lang="fr-FR" sz="1400" dirty="0"/>
              <a:t> -&gt; critère de </a:t>
            </a:r>
            <a:r>
              <a:rPr lang="fr-FR" sz="1400" i="1" dirty="0"/>
              <a:t>transparence</a:t>
            </a:r>
          </a:p>
          <a:p>
            <a:pPr marL="457200" lvl="1" indent="0" eaLnBrk="1" fontAlgn="auto" hangingPunct="1">
              <a:spcAft>
                <a:spcPts val="0"/>
              </a:spcAft>
              <a:buNone/>
              <a:defRPr/>
            </a:pPr>
            <a:r>
              <a:rPr lang="fr-FR" sz="1400" dirty="0"/>
              <a:t>Nécessaire </a:t>
            </a:r>
            <a:r>
              <a:rPr lang="fr-FR" sz="1400" u="sng" dirty="0"/>
              <a:t>appropriation</a:t>
            </a:r>
            <a:r>
              <a:rPr lang="fr-FR" sz="1400" dirty="0"/>
              <a:t> par les acteurs pour être efficace</a:t>
            </a:r>
            <a:endParaRPr lang="fr-FR" sz="1400" i="1" dirty="0"/>
          </a:p>
          <a:p>
            <a:pPr marL="457200" lvl="1" indent="0" eaLnBrk="1" fontAlgn="auto" hangingPunct="1">
              <a:spcAft>
                <a:spcPts val="0"/>
              </a:spcAft>
              <a:buNone/>
              <a:defRPr/>
            </a:pPr>
            <a:endParaRPr lang="fr-FR" sz="1400" b="1" dirty="0">
              <a:solidFill>
                <a:srgbClr val="FFC000"/>
              </a:solidFill>
            </a:endParaRPr>
          </a:p>
          <a:p>
            <a:pPr marL="457200" lvl="1" indent="0" algn="ctr" eaLnBrk="1" fontAlgn="auto" hangingPunct="1">
              <a:spcAft>
                <a:spcPts val="0"/>
              </a:spcAft>
              <a:buNone/>
              <a:defRPr/>
            </a:pPr>
            <a:endParaRPr lang="fr-FR" sz="1400" b="1" dirty="0">
              <a:solidFill>
                <a:srgbClr val="FFC000"/>
              </a:solidFill>
            </a:endParaRPr>
          </a:p>
          <a:p>
            <a:pPr marL="457200" lvl="1" indent="0" algn="ctr" eaLnBrk="1" fontAlgn="auto" hangingPunct="1">
              <a:spcAft>
                <a:spcPts val="0"/>
              </a:spcAft>
              <a:buNone/>
              <a:defRPr/>
            </a:pPr>
            <a:endParaRPr lang="fr-FR" sz="1400" b="1" dirty="0">
              <a:solidFill>
                <a:srgbClr val="FFC000"/>
              </a:solidFill>
            </a:endParaRPr>
          </a:p>
          <a:p>
            <a:pPr marL="457200" lvl="1" indent="0" eaLnBrk="1" fontAlgn="auto" hangingPunct="1">
              <a:spcAft>
                <a:spcPts val="0"/>
              </a:spcAft>
              <a:buNone/>
              <a:defRPr/>
            </a:pPr>
            <a:endParaRPr lang="fr-FR" sz="1400" dirty="0">
              <a:solidFill>
                <a:srgbClr val="FFC000"/>
              </a:solidFill>
            </a:endParaRPr>
          </a:p>
          <a:p>
            <a:pPr marL="0" indent="0" eaLnBrk="1" fontAlgn="auto" hangingPunct="1">
              <a:spcAft>
                <a:spcPts val="0"/>
              </a:spcAft>
              <a:buNone/>
              <a:defRPr/>
            </a:pPr>
            <a:endParaRPr lang="fr-FR" sz="1400" dirty="0"/>
          </a:p>
          <a:p>
            <a:pPr marL="0" indent="0" eaLnBrk="1" fontAlgn="auto" hangingPunct="1">
              <a:spcAft>
                <a:spcPts val="0"/>
              </a:spcAft>
              <a:buNone/>
              <a:defRPr/>
            </a:pPr>
            <a:endParaRPr lang="fr-FR" sz="1800" dirty="0"/>
          </a:p>
        </p:txBody>
      </p:sp>
      <p:sp>
        <p:nvSpPr>
          <p:cNvPr id="14340" name="Espace réservé du numéro de diapositive 3"/>
          <p:cNvSpPr>
            <a:spLocks noGrp="1"/>
          </p:cNvSpPr>
          <p:nvPr>
            <p:ph type="sldNum" sz="quarter" idx="12"/>
          </p:nvPr>
        </p:nvSpPr>
        <p:spPr bwMode="auto">
          <a:xfrm>
            <a:off x="8459788" y="6308725"/>
            <a:ext cx="442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367158-2079-4AAB-A630-32CE0FBCE2F9}" type="slidenum">
              <a:rPr lang="fr-FR" altLang="fr-FR" smtClean="0"/>
              <a:pPr fontAlgn="base">
                <a:spcBef>
                  <a:spcPct val="0"/>
                </a:spcBef>
                <a:spcAft>
                  <a:spcPct val="0"/>
                </a:spcAft>
                <a:defRPr/>
              </a:pPr>
              <a:t>6</a:t>
            </a:fld>
            <a:endParaRPr lang="fr-FR" altLang="fr-FR"/>
          </a:p>
        </p:txBody>
      </p:sp>
      <p:sp>
        <p:nvSpPr>
          <p:cNvPr id="6" name="ZoneTexte 5"/>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Tree>
    <p:extLst>
      <p:ext uri="{BB962C8B-B14F-4D97-AF65-F5344CB8AC3E}">
        <p14:creationId xmlns:p14="http://schemas.microsoft.com/office/powerpoint/2010/main" val="1268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7" end="17"/>
                                            </p:txEl>
                                          </p:spTgt>
                                        </p:tgtEl>
                                        <p:attrNameLst>
                                          <p:attrName>style.visibility</p:attrName>
                                        </p:attrNameLst>
                                      </p:cBhvr>
                                      <p:to>
                                        <p:strVal val="visible"/>
                                      </p:to>
                                    </p:set>
                                    <p:animEffect transition="in" filter="fade">
                                      <p:cBhvr>
                                        <p:cTn id="13" dur="500"/>
                                        <p:tgtEl>
                                          <p:spTgt spid="3">
                                            <p:txEl>
                                              <p:pRg st="17" end="1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500"/>
                                        <p:tgtEl>
                                          <p:spTgt spid="3">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4" end="14"/>
                                            </p:txEl>
                                          </p:spTgt>
                                        </p:tgtEl>
                                        <p:attrNameLst>
                                          <p:attrName>style.visibility</p:attrName>
                                        </p:attrNameLst>
                                      </p:cBhvr>
                                      <p:to>
                                        <p:strVal val="visible"/>
                                      </p:to>
                                    </p:set>
                                    <p:animEffect transition="in" filter="fade">
                                      <p:cBhvr>
                                        <p:cTn id="30" dur="500"/>
                                        <p:tgtEl>
                                          <p:spTgt spid="3">
                                            <p:txEl>
                                              <p:pRg st="14" end="1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9" end="19"/>
                                            </p:txEl>
                                          </p:spTgt>
                                        </p:tgtEl>
                                        <p:attrNameLst>
                                          <p:attrName>style.visibility</p:attrName>
                                        </p:attrNameLst>
                                      </p:cBhvr>
                                      <p:to>
                                        <p:strVal val="visible"/>
                                      </p:to>
                                    </p:set>
                                    <p:animEffect transition="in" filter="fade">
                                      <p:cBhvr>
                                        <p:cTn id="35" dur="500"/>
                                        <p:tgtEl>
                                          <p:spTgt spid="3">
                                            <p:txEl>
                                              <p:pRg st="19" end="1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20" end="20"/>
                                            </p:txEl>
                                          </p:spTgt>
                                        </p:tgtEl>
                                        <p:attrNameLst>
                                          <p:attrName>style.visibility</p:attrName>
                                        </p:attrNameLst>
                                      </p:cBhvr>
                                      <p:to>
                                        <p:strVal val="visible"/>
                                      </p:to>
                                    </p:set>
                                    <p:animEffect transition="in" filter="fade">
                                      <p:cBhvr>
                                        <p:cTn id="38" dur="500"/>
                                        <p:tgtEl>
                                          <p:spTgt spid="3">
                                            <p:txEl>
                                              <p:pRg st="20" end="2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animEffect transition="in" filter="fade">
                                      <p:cBhvr>
                                        <p:cTn id="41"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0"/>
            <a:ext cx="9144000" cy="461665"/>
          </a:xfrm>
          <a:solidFill>
            <a:schemeClr val="tx2">
              <a:lumMod val="75000"/>
            </a:schemeClr>
          </a:solidFill>
        </p:spPr>
        <p:txBody>
          <a:bodyPr rtlCol="0">
            <a:noAutofit/>
          </a:bodyPr>
          <a:lstStyle/>
          <a:p>
            <a:pPr marL="742950" indent="-742950" algn="l" eaLnBrk="1" fontAlgn="auto" hangingPunct="1">
              <a:spcAft>
                <a:spcPts val="0"/>
              </a:spcAft>
              <a:buFont typeface="+mj-lt"/>
              <a:buAutoNum type="romanUcPeriod" startAt="2"/>
              <a:defRPr/>
            </a:pPr>
            <a:r>
              <a:rPr lang="fr-FR" sz="2400" dirty="0">
                <a:solidFill>
                  <a:schemeClr val="accent1"/>
                </a:solidFill>
              </a:rPr>
              <a:t>Modélisation et prospective: de l’esprit à la méthode</a:t>
            </a:r>
          </a:p>
        </p:txBody>
      </p:sp>
      <p:sp>
        <p:nvSpPr>
          <p:cNvPr id="22531"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A76CCC2A-D8BB-47A6-BBF9-6EE0938A6AE4}" type="slidenum">
              <a:rPr lang="fr-FR" altLang="fr-FR" smtClean="0"/>
              <a:pPr algn="r" fontAlgn="base">
                <a:spcBef>
                  <a:spcPct val="0"/>
                </a:spcBef>
                <a:spcAft>
                  <a:spcPct val="0"/>
                </a:spcAft>
                <a:defRPr/>
              </a:pPr>
              <a:t>7</a:t>
            </a:fld>
            <a:endParaRPr lang="fr-FR" altLang="fr-FR"/>
          </a:p>
        </p:txBody>
      </p:sp>
      <p:sp>
        <p:nvSpPr>
          <p:cNvPr id="21" name="ZoneTexte 20"/>
          <p:cNvSpPr txBox="1"/>
          <p:nvPr/>
        </p:nvSpPr>
        <p:spPr>
          <a:xfrm>
            <a:off x="1331640" y="831850"/>
            <a:ext cx="7812360" cy="4293483"/>
          </a:xfrm>
          <a:prstGeom prst="rect">
            <a:avLst/>
          </a:prstGeom>
          <a:noFill/>
        </p:spPr>
        <p:txBody>
          <a:bodyPr wrap="square">
            <a:spAutoFit/>
          </a:bodyPr>
          <a:lstStyle/>
          <a:p>
            <a:pPr marL="285750" indent="-285750" fontAlgn="auto">
              <a:spcBef>
                <a:spcPts val="0"/>
              </a:spcBef>
              <a:spcAft>
                <a:spcPts val="0"/>
              </a:spcAft>
              <a:buFont typeface="Wingdings"/>
              <a:buChar char="Ø"/>
              <a:defRPr/>
            </a:pPr>
            <a:endParaRPr lang="fr-FR" sz="1600" dirty="0"/>
          </a:p>
          <a:p>
            <a:pPr marL="342900" indent="-342900" fontAlgn="auto">
              <a:spcBef>
                <a:spcPts val="0"/>
              </a:spcBef>
              <a:spcAft>
                <a:spcPts val="0"/>
              </a:spcAft>
              <a:buFont typeface="Wingdings" panose="05000000000000000000" pitchFamily="2" charset="2"/>
              <a:buChar char="Ø"/>
              <a:defRPr/>
            </a:pPr>
            <a:r>
              <a:rPr lang="fr-FR" dirty="0">
                <a:solidFill>
                  <a:srgbClr val="960000"/>
                </a:solidFill>
              </a:rPr>
              <a:t>La modélisation : </a:t>
            </a:r>
            <a:r>
              <a:rPr lang="fr-FR" sz="1600" dirty="0"/>
              <a:t>Un</a:t>
            </a:r>
            <a:r>
              <a:rPr lang="fr-FR" sz="1600" b="1" dirty="0"/>
              <a:t> outil </a:t>
            </a:r>
            <a:r>
              <a:rPr lang="fr-FR" sz="1600" dirty="0"/>
              <a:t>pour faciliter un processus de </a:t>
            </a:r>
            <a:r>
              <a:rPr lang="fr-FR" sz="1600" u="sng" dirty="0"/>
              <a:t>compréhension commune </a:t>
            </a:r>
            <a:r>
              <a:rPr lang="fr-FR" sz="1600" dirty="0"/>
              <a:t>		    et de </a:t>
            </a:r>
            <a:r>
              <a:rPr lang="fr-FR" sz="1600" u="sng" dirty="0"/>
              <a:t>délibération collective</a:t>
            </a:r>
            <a:r>
              <a:rPr lang="fr-FR" sz="1600" dirty="0"/>
              <a:t>   (≠ « consensus » !)</a:t>
            </a:r>
          </a:p>
          <a:p>
            <a:pPr fontAlgn="auto">
              <a:spcBef>
                <a:spcPts val="0"/>
              </a:spcBef>
              <a:spcAft>
                <a:spcPts val="0"/>
              </a:spcAft>
              <a:defRPr/>
            </a:pPr>
            <a:endParaRPr lang="fr-FR" sz="1600" u="sng" dirty="0"/>
          </a:p>
          <a:p>
            <a:pPr marL="285750" indent="-285750" fontAlgn="auto">
              <a:spcBef>
                <a:spcPts val="0"/>
              </a:spcBef>
              <a:spcAft>
                <a:spcPts val="0"/>
              </a:spcAft>
              <a:buFont typeface="Wingdings"/>
              <a:buChar char="Ø"/>
              <a:defRPr/>
            </a:pPr>
            <a:r>
              <a:rPr lang="fr-FR" dirty="0">
                <a:solidFill>
                  <a:srgbClr val="960000"/>
                </a:solidFill>
              </a:rPr>
              <a:t>Modèle</a:t>
            </a:r>
            <a:r>
              <a:rPr lang="fr-FR" sz="2000" dirty="0"/>
              <a:t>  </a:t>
            </a:r>
            <a:r>
              <a:rPr lang="fr-FR" sz="1600" dirty="0"/>
              <a:t>= </a:t>
            </a:r>
            <a:r>
              <a:rPr lang="fr-FR" sz="1600" i="1" dirty="0"/>
              <a:t>représentation </a:t>
            </a:r>
            <a:r>
              <a:rPr lang="fr-FR" sz="1600" i="1" dirty="0">
                <a:solidFill>
                  <a:schemeClr val="accent5">
                    <a:lumMod val="50000"/>
                  </a:schemeClr>
                </a:solidFill>
              </a:rPr>
              <a:t>simplifiée</a:t>
            </a:r>
            <a:r>
              <a:rPr lang="fr-FR" sz="1600" i="1" dirty="0"/>
              <a:t> d’une réalité </a:t>
            </a:r>
            <a:r>
              <a:rPr lang="fr-FR" sz="1600" i="1" dirty="0">
                <a:solidFill>
                  <a:schemeClr val="accent5">
                    <a:lumMod val="50000"/>
                  </a:schemeClr>
                </a:solidFill>
              </a:rPr>
              <a:t>complexe ou compliquée </a:t>
            </a:r>
            <a:r>
              <a:rPr lang="fr-FR" sz="1600" i="1" dirty="0"/>
              <a:t>	   	       dont le rôle principal est d’apporter de </a:t>
            </a:r>
            <a:r>
              <a:rPr lang="fr-FR" sz="1600" b="1" i="1" dirty="0"/>
              <a:t>l’intelligibilité</a:t>
            </a:r>
          </a:p>
          <a:p>
            <a:pPr marL="285750" indent="-285750" fontAlgn="auto">
              <a:spcBef>
                <a:spcPts val="0"/>
              </a:spcBef>
              <a:spcAft>
                <a:spcPts val="0"/>
              </a:spcAft>
              <a:buFont typeface="Wingdings"/>
              <a:buChar char="Ø"/>
              <a:defRPr/>
            </a:pPr>
            <a:endParaRPr lang="fr-FR" sz="1000" dirty="0"/>
          </a:p>
          <a:p>
            <a:pPr marL="285750" indent="-285750" algn="ctr" fontAlgn="auto">
              <a:spcBef>
                <a:spcPts val="0"/>
              </a:spcBef>
              <a:spcAft>
                <a:spcPts val="0"/>
              </a:spcAft>
              <a:buFont typeface="Symbol"/>
              <a:buChar char="Þ"/>
              <a:defRPr/>
            </a:pPr>
            <a:r>
              <a:rPr lang="fr-FR" sz="1600" dirty="0">
                <a:solidFill>
                  <a:srgbClr val="960000"/>
                </a:solidFill>
              </a:rPr>
              <a:t>Dilemme représentativité/intelligibilité</a:t>
            </a:r>
          </a:p>
          <a:p>
            <a:pPr marL="171450" indent="-171450" algn="ctr" fontAlgn="auto">
              <a:spcBef>
                <a:spcPts val="0"/>
              </a:spcBef>
              <a:spcAft>
                <a:spcPts val="0"/>
              </a:spcAft>
              <a:buFont typeface="Symbol"/>
              <a:buChar char="Þ"/>
              <a:defRPr/>
            </a:pPr>
            <a:endParaRPr lang="fr-FR" sz="500" i="1" dirty="0"/>
          </a:p>
          <a:p>
            <a:pPr fontAlgn="auto">
              <a:spcBef>
                <a:spcPts val="0"/>
              </a:spcBef>
              <a:spcAft>
                <a:spcPts val="0"/>
              </a:spcAft>
              <a:defRPr/>
            </a:pPr>
            <a:endParaRPr lang="fr-FR" sz="1600" dirty="0"/>
          </a:p>
          <a:p>
            <a:pPr fontAlgn="auto">
              <a:spcBef>
                <a:spcPts val="0"/>
              </a:spcBef>
              <a:spcAft>
                <a:spcPts val="0"/>
              </a:spcAft>
              <a:defRPr/>
            </a:pPr>
            <a:endParaRPr lang="fr-FR" sz="1600" dirty="0"/>
          </a:p>
          <a:p>
            <a:pPr marL="742950" lvl="1" indent="-285750" fontAlgn="auto">
              <a:spcBef>
                <a:spcPts val="0"/>
              </a:spcBef>
              <a:spcAft>
                <a:spcPts val="0"/>
              </a:spcAft>
              <a:buFont typeface="Symbol"/>
              <a:buChar char="Þ"/>
              <a:defRPr/>
            </a:pPr>
            <a:r>
              <a:rPr lang="fr-FR" sz="1600" dirty="0"/>
              <a:t>Un modèle de prospective doit rester conceptuellement simple</a:t>
            </a:r>
          </a:p>
          <a:p>
            <a:pPr lvl="1" fontAlgn="auto">
              <a:spcBef>
                <a:spcPts val="0"/>
              </a:spcBef>
              <a:spcAft>
                <a:spcPts val="0"/>
              </a:spcAft>
              <a:defRPr/>
            </a:pPr>
            <a:endParaRPr lang="fr-FR" sz="600" dirty="0"/>
          </a:p>
          <a:p>
            <a:pPr marL="742950" lvl="1" indent="-285750" fontAlgn="auto">
              <a:spcBef>
                <a:spcPts val="0"/>
              </a:spcBef>
              <a:spcAft>
                <a:spcPts val="0"/>
              </a:spcAft>
              <a:buFont typeface="Symbol"/>
              <a:buChar char="Þ"/>
              <a:defRPr/>
            </a:pPr>
            <a:r>
              <a:rPr lang="fr-FR" sz="1600" dirty="0"/>
              <a:t>Hypothèses doivent être explicitées au maximum (critère de transparence)</a:t>
            </a:r>
          </a:p>
          <a:p>
            <a:pPr marL="742950" lvl="1" indent="-285750" fontAlgn="auto">
              <a:spcBef>
                <a:spcPts val="0"/>
              </a:spcBef>
              <a:spcAft>
                <a:spcPts val="0"/>
              </a:spcAft>
              <a:buFont typeface="Symbol"/>
              <a:buChar char="Þ"/>
              <a:defRPr/>
            </a:pPr>
            <a:endParaRPr lang="fr-FR" sz="600" dirty="0"/>
          </a:p>
          <a:p>
            <a:pPr marL="742950" lvl="1" indent="-285750" fontAlgn="auto">
              <a:spcBef>
                <a:spcPts val="0"/>
              </a:spcBef>
              <a:spcAft>
                <a:spcPts val="0"/>
              </a:spcAft>
              <a:buFont typeface="Symbol"/>
              <a:buChar char="Þ"/>
              <a:defRPr/>
            </a:pPr>
            <a:r>
              <a:rPr lang="fr-FR" sz="1600" dirty="0"/>
              <a:t>Dimension exploratoire: relaxer et ouvrir les hypothèses (en particulier pour l’économique, le culturel, le politique évidemment )</a:t>
            </a:r>
            <a:endParaRPr lang="fr-FR" sz="1000" dirty="0"/>
          </a:p>
          <a:p>
            <a:pPr lvl="1" fontAlgn="auto">
              <a:spcBef>
                <a:spcPts val="0"/>
              </a:spcBef>
              <a:spcAft>
                <a:spcPts val="0"/>
              </a:spcAft>
              <a:defRPr/>
            </a:pPr>
            <a:r>
              <a:rPr lang="fr-FR" sz="1600" dirty="0"/>
              <a:t>	</a:t>
            </a:r>
            <a:r>
              <a:rPr lang="fr-FR" sz="1600" i="1" u="sng" dirty="0">
                <a:solidFill>
                  <a:schemeClr val="accent1">
                    <a:lumMod val="75000"/>
                  </a:schemeClr>
                </a:solidFill>
              </a:rPr>
              <a:t>Ex</a:t>
            </a:r>
            <a:r>
              <a:rPr lang="fr-FR" sz="1600" i="1" dirty="0">
                <a:solidFill>
                  <a:schemeClr val="accent1">
                    <a:lumMod val="75000"/>
                  </a:schemeClr>
                </a:solidFill>
              </a:rPr>
              <a:t>: </a:t>
            </a:r>
            <a:r>
              <a:rPr lang="fr-FR" sz="1600" i="1" dirty="0" err="1">
                <a:solidFill>
                  <a:schemeClr val="accent1">
                    <a:lumMod val="75000"/>
                  </a:schemeClr>
                </a:solidFill>
              </a:rPr>
              <a:t>exogénéité</a:t>
            </a:r>
            <a:r>
              <a:rPr lang="fr-FR" sz="1600" i="1" dirty="0">
                <a:solidFill>
                  <a:schemeClr val="accent1">
                    <a:lumMod val="75000"/>
                  </a:schemeClr>
                </a:solidFill>
              </a:rPr>
              <a:t> des paramètres politiques, culturels, comportementaux… </a:t>
            </a:r>
          </a:p>
          <a:p>
            <a:pPr marL="285750" indent="-285750" fontAlgn="auto">
              <a:spcBef>
                <a:spcPts val="0"/>
              </a:spcBef>
              <a:spcAft>
                <a:spcPts val="0"/>
              </a:spcAft>
              <a:buFont typeface="Wingdings"/>
              <a:buChar char="Ø"/>
              <a:defRPr/>
            </a:pPr>
            <a:endParaRPr lang="fr-FR" sz="1600" dirty="0"/>
          </a:p>
        </p:txBody>
      </p:sp>
      <p:sp>
        <p:nvSpPr>
          <p:cNvPr id="8" name="ZoneTexte 7"/>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Tree>
    <p:extLst>
      <p:ext uri="{BB962C8B-B14F-4D97-AF65-F5344CB8AC3E}">
        <p14:creationId xmlns:p14="http://schemas.microsoft.com/office/powerpoint/2010/main" val="6540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9" end="9"/>
                                            </p:txEl>
                                          </p:spTgt>
                                        </p:tgtEl>
                                        <p:attrNameLst>
                                          <p:attrName>style.visibility</p:attrName>
                                        </p:attrNameLst>
                                      </p:cBhvr>
                                      <p:to>
                                        <p:strVal val="visible"/>
                                      </p:to>
                                    </p:set>
                                    <p:animEffect transition="in" filter="fade">
                                      <p:cBhvr>
                                        <p:cTn id="7" dur="500"/>
                                        <p:tgtEl>
                                          <p:spTgt spid="21">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1" end="11"/>
                                            </p:txEl>
                                          </p:spTgt>
                                        </p:tgtEl>
                                        <p:attrNameLst>
                                          <p:attrName>style.visibility</p:attrName>
                                        </p:attrNameLst>
                                      </p:cBhvr>
                                      <p:to>
                                        <p:strVal val="visible"/>
                                      </p:to>
                                    </p:set>
                                    <p:animEffect transition="in" filter="fade">
                                      <p:cBhvr>
                                        <p:cTn id="12" dur="500"/>
                                        <p:tgtEl>
                                          <p:spTgt spid="21">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3" end="13"/>
                                            </p:txEl>
                                          </p:spTgt>
                                        </p:tgtEl>
                                        <p:attrNameLst>
                                          <p:attrName>style.visibility</p:attrName>
                                        </p:attrNameLst>
                                      </p:cBhvr>
                                      <p:to>
                                        <p:strVal val="visible"/>
                                      </p:to>
                                    </p:set>
                                    <p:animEffect transition="in" filter="fade">
                                      <p:cBhvr>
                                        <p:cTn id="17" dur="500"/>
                                        <p:tgtEl>
                                          <p:spTgt spid="21">
                                            <p:txEl>
                                              <p:pRg st="13" end="1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xEl>
                                              <p:pRg st="14" end="14"/>
                                            </p:txEl>
                                          </p:spTgt>
                                        </p:tgtEl>
                                        <p:attrNameLst>
                                          <p:attrName>style.visibility</p:attrName>
                                        </p:attrNameLst>
                                      </p:cBhvr>
                                      <p:to>
                                        <p:strVal val="visible"/>
                                      </p:to>
                                    </p:set>
                                    <p:animEffect transition="in" filter="fade">
                                      <p:cBhvr>
                                        <p:cTn id="20" dur="500"/>
                                        <p:tgtEl>
                                          <p:spTgt spid="2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bwMode="auto">
          <a:xfrm>
            <a:off x="0" y="0"/>
            <a:ext cx="9144000" cy="461665"/>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742950" indent="-742950" algn="l" eaLnBrk="1" fontAlgn="auto" hangingPunct="1">
              <a:spcAft>
                <a:spcPts val="0"/>
              </a:spcAft>
              <a:buFont typeface="+mj-lt"/>
              <a:buAutoNum type="romanUcPeriod" startAt="2"/>
              <a:defRPr/>
            </a:pPr>
            <a:r>
              <a:rPr lang="fr-FR" sz="2400">
                <a:solidFill>
                  <a:schemeClr val="accent1"/>
                </a:solidFill>
              </a:rPr>
              <a:t>Modélisation et prospective: de l’esprit à la méthode</a:t>
            </a:r>
            <a:endParaRPr lang="fr-FR" sz="2400" dirty="0">
              <a:solidFill>
                <a:schemeClr val="accent1"/>
              </a:solidFill>
            </a:endParaRPr>
          </a:p>
        </p:txBody>
      </p:sp>
      <p:sp>
        <p:nvSpPr>
          <p:cNvPr id="26627"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AAFF0551-E3DC-4C38-990E-C8A7CF0477B8}" type="slidenum">
              <a:rPr lang="fr-FR" altLang="fr-FR" smtClean="0"/>
              <a:pPr algn="r" fontAlgn="base">
                <a:spcBef>
                  <a:spcPct val="0"/>
                </a:spcBef>
                <a:spcAft>
                  <a:spcPct val="0"/>
                </a:spcAft>
                <a:defRPr/>
              </a:pPr>
              <a:t>8</a:t>
            </a:fld>
            <a:endParaRPr lang="fr-FR" altLang="fr-FR"/>
          </a:p>
        </p:txBody>
      </p:sp>
      <p:sp>
        <p:nvSpPr>
          <p:cNvPr id="21" name="ZoneTexte 20"/>
          <p:cNvSpPr txBox="1"/>
          <p:nvPr/>
        </p:nvSpPr>
        <p:spPr>
          <a:xfrm>
            <a:off x="1289388" y="504964"/>
            <a:ext cx="7854612" cy="6332503"/>
          </a:xfrm>
          <a:prstGeom prst="rect">
            <a:avLst/>
          </a:prstGeom>
          <a:noFill/>
        </p:spPr>
        <p:txBody>
          <a:bodyPr wrap="square">
            <a:spAutoFit/>
          </a:bodyPr>
          <a:lstStyle/>
          <a:p>
            <a:pPr marL="285750" indent="-285750" algn="ctr" fontAlgn="auto">
              <a:spcBef>
                <a:spcPts val="0"/>
              </a:spcBef>
              <a:spcAft>
                <a:spcPts val="0"/>
              </a:spcAft>
              <a:buFont typeface="Arial" pitchFamily="34" charset="0"/>
              <a:buChar char="•"/>
              <a:defRPr/>
            </a:pPr>
            <a:r>
              <a:rPr lang="fr-FR" sz="2000" b="1" i="1" u="sng" dirty="0">
                <a:solidFill>
                  <a:schemeClr val="accent2">
                    <a:lumMod val="75000"/>
                  </a:schemeClr>
                </a:solidFill>
                <a:latin typeface="+mn-lt"/>
                <a:cs typeface="+mn-cs"/>
              </a:rPr>
              <a:t>Comment traduire la « Décroissance » dans un modèle?</a:t>
            </a:r>
          </a:p>
          <a:p>
            <a:pPr marL="285750" indent="-285750" fontAlgn="auto">
              <a:spcBef>
                <a:spcPts val="0"/>
              </a:spcBef>
              <a:spcAft>
                <a:spcPts val="0"/>
              </a:spcAft>
              <a:buFont typeface="Arial" pitchFamily="34" charset="0"/>
              <a:buChar char="•"/>
              <a:defRPr/>
            </a:pPr>
            <a:endParaRPr lang="fr-FR" sz="500" dirty="0">
              <a:latin typeface="+mn-lt"/>
              <a:cs typeface="+mn-cs"/>
            </a:endParaRPr>
          </a:p>
          <a:p>
            <a:pPr marL="285750" indent="-285750" fontAlgn="auto">
              <a:spcBef>
                <a:spcPts val="0"/>
              </a:spcBef>
              <a:spcAft>
                <a:spcPts val="0"/>
              </a:spcAft>
              <a:buFont typeface="Symbol"/>
              <a:buChar char="Þ"/>
              <a:defRPr/>
            </a:pPr>
            <a:r>
              <a:rPr lang="fr-FR" sz="2000" dirty="0">
                <a:solidFill>
                  <a:srgbClr val="C00000"/>
                </a:solidFill>
                <a:latin typeface="+mn-lt"/>
                <a:cs typeface="+mn-cs"/>
              </a:rPr>
              <a:t>A partir des propositions concrètes issues du mouvement social (GAP):</a:t>
            </a:r>
          </a:p>
          <a:p>
            <a:pPr marL="285750" indent="-285750" fontAlgn="auto">
              <a:spcBef>
                <a:spcPts val="0"/>
              </a:spcBef>
              <a:spcAft>
                <a:spcPts val="0"/>
              </a:spcAft>
              <a:buFont typeface="Symbol"/>
              <a:buChar char="Þ"/>
              <a:defRPr/>
            </a:pPr>
            <a:endParaRPr lang="fr-FR" sz="2000" dirty="0">
              <a:solidFill>
                <a:srgbClr val="C00000"/>
              </a:solidFill>
              <a:latin typeface="+mn-lt"/>
              <a:cs typeface="+mn-cs"/>
            </a:endParaRPr>
          </a:p>
          <a:p>
            <a:pPr marL="285750" indent="-285750" fontAlgn="auto">
              <a:spcBef>
                <a:spcPts val="0"/>
              </a:spcBef>
              <a:spcAft>
                <a:spcPts val="0"/>
              </a:spcAft>
              <a:buFont typeface="Symbol"/>
              <a:buChar char="Þ"/>
              <a:defRPr/>
            </a:pPr>
            <a:endParaRPr lang="fr-FR" sz="2000" dirty="0">
              <a:solidFill>
                <a:srgbClr val="C00000"/>
              </a:solidFill>
              <a:latin typeface="+mn-lt"/>
              <a:cs typeface="+mn-cs"/>
            </a:endParaRPr>
          </a:p>
          <a:p>
            <a:pPr marL="285750" indent="-285750" fontAlgn="auto">
              <a:spcBef>
                <a:spcPts val="0"/>
              </a:spcBef>
              <a:spcAft>
                <a:spcPts val="0"/>
              </a:spcAft>
              <a:buFont typeface="Symbol"/>
              <a:buChar char="Þ"/>
              <a:defRPr/>
            </a:pPr>
            <a:endParaRPr lang="fr-FR" sz="1100" dirty="0">
              <a:solidFill>
                <a:srgbClr val="C00000"/>
              </a:solidFill>
              <a:latin typeface="+mn-lt"/>
              <a:cs typeface="+mn-cs"/>
            </a:endParaRPr>
          </a:p>
          <a:p>
            <a:pPr fontAlgn="auto">
              <a:spcBef>
                <a:spcPts val="0"/>
              </a:spcBef>
              <a:spcAft>
                <a:spcPts val="0"/>
              </a:spcAft>
              <a:defRPr/>
            </a:pPr>
            <a:endParaRPr lang="en-US" sz="11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400" b="1" i="1" dirty="0">
              <a:solidFill>
                <a:schemeClr val="accent2">
                  <a:lumMod val="50000"/>
                </a:schemeClr>
              </a:solidFill>
              <a:latin typeface="+mn-lt"/>
              <a:cs typeface="+mn-cs"/>
            </a:endParaRPr>
          </a:p>
          <a:p>
            <a:pPr fontAlgn="auto">
              <a:spcBef>
                <a:spcPts val="0"/>
              </a:spcBef>
              <a:spcAft>
                <a:spcPts val="0"/>
              </a:spcAft>
              <a:defRPr/>
            </a:pPr>
            <a:endParaRPr lang="fr-FR" sz="1050" b="1" i="1" dirty="0">
              <a:solidFill>
                <a:schemeClr val="accent2">
                  <a:lumMod val="50000"/>
                </a:schemeClr>
              </a:solidFill>
              <a:latin typeface="+mn-lt"/>
              <a:cs typeface="+mn-cs"/>
            </a:endParaRPr>
          </a:p>
          <a:p>
            <a:pPr marL="285750" indent="-285750" fontAlgn="auto">
              <a:spcBef>
                <a:spcPts val="0"/>
              </a:spcBef>
              <a:spcAft>
                <a:spcPts val="0"/>
              </a:spcAft>
              <a:buFont typeface="Symbol"/>
              <a:buChar char="Þ"/>
              <a:defRPr/>
            </a:pPr>
            <a:r>
              <a:rPr lang="fr-FR" dirty="0">
                <a:latin typeface="+mn-lt"/>
                <a:cs typeface="+mn-cs"/>
              </a:rPr>
              <a:t>Qui émergent de considérations </a:t>
            </a:r>
            <a:r>
              <a:rPr lang="fr-FR" b="1" i="1" dirty="0">
                <a:latin typeface="+mn-lt"/>
                <a:cs typeface="+mn-cs"/>
              </a:rPr>
              <a:t>systémiques</a:t>
            </a:r>
          </a:p>
          <a:p>
            <a:pPr fontAlgn="auto">
              <a:spcBef>
                <a:spcPts val="0"/>
              </a:spcBef>
              <a:spcAft>
                <a:spcPts val="0"/>
              </a:spcAft>
              <a:defRPr/>
            </a:pPr>
            <a:r>
              <a:rPr lang="fr-FR" b="1" dirty="0">
                <a:latin typeface="+mn-lt"/>
                <a:cs typeface="+mn-cs"/>
              </a:rPr>
              <a:t>     --&gt;</a:t>
            </a:r>
            <a:r>
              <a:rPr lang="fr-FR" dirty="0">
                <a:latin typeface="+mn-lt"/>
                <a:cs typeface="+mn-cs"/>
              </a:rPr>
              <a:t> Analyser les </a:t>
            </a:r>
            <a:r>
              <a:rPr lang="fr-FR" b="1" i="1" dirty="0">
                <a:latin typeface="+mn-lt"/>
                <a:cs typeface="+mn-cs"/>
              </a:rPr>
              <a:t>combinaisons</a:t>
            </a:r>
            <a:r>
              <a:rPr lang="fr-FR" dirty="0">
                <a:latin typeface="+mn-lt"/>
                <a:cs typeface="+mn-cs"/>
              </a:rPr>
              <a:t> de ces propositions de </a:t>
            </a:r>
            <a:r>
              <a:rPr lang="fr-FR" i="1" u="sng" dirty="0">
                <a:latin typeface="+mn-lt"/>
                <a:cs typeface="+mn-cs"/>
              </a:rPr>
              <a:t>≠ nature et échelle </a:t>
            </a:r>
            <a:endParaRPr lang="fr-FR" dirty="0">
              <a:latin typeface="+mn-lt"/>
              <a:cs typeface="+mn-cs"/>
            </a:endParaRPr>
          </a:p>
        </p:txBody>
      </p:sp>
      <p:sp>
        <p:nvSpPr>
          <p:cNvPr id="8" name="ZoneTexte 7"/>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
        <p:nvSpPr>
          <p:cNvPr id="5" name="Rectangle 4"/>
          <p:cNvSpPr/>
          <p:nvPr/>
        </p:nvSpPr>
        <p:spPr>
          <a:xfrm>
            <a:off x="1333848" y="1362891"/>
            <a:ext cx="7699375" cy="4616648"/>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US" sz="1400" b="1" i="1" dirty="0">
                <a:solidFill>
                  <a:schemeClr val="accent2">
                    <a:lumMod val="50000"/>
                  </a:schemeClr>
                </a:solidFill>
              </a:rPr>
              <a:t>Propositions </a:t>
            </a:r>
            <a:r>
              <a:rPr lang="en-US" sz="1400" b="1" i="1" dirty="0" err="1">
                <a:solidFill>
                  <a:schemeClr val="accent2">
                    <a:lumMod val="50000"/>
                  </a:schemeClr>
                </a:solidFill>
              </a:rPr>
              <a:t>Fiscales</a:t>
            </a:r>
            <a:r>
              <a:rPr lang="en-US" sz="1400" b="1" i="1" dirty="0">
                <a:solidFill>
                  <a:schemeClr val="accent2">
                    <a:lumMod val="50000"/>
                  </a:schemeClr>
                </a:solidFill>
              </a:rPr>
              <a:t>: </a:t>
            </a:r>
            <a:endParaRPr lang="fr-FR" sz="1400" b="1" i="1" dirty="0">
              <a:solidFill>
                <a:schemeClr val="accent2">
                  <a:lumMod val="50000"/>
                </a:schemeClr>
              </a:solidFill>
            </a:endParaRP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Impôts</a:t>
            </a:r>
            <a:r>
              <a:rPr lang="en-US" sz="1400" dirty="0">
                <a:solidFill>
                  <a:schemeClr val="tx1">
                    <a:lumMod val="65000"/>
                    <a:lumOff val="35000"/>
                  </a:schemeClr>
                </a:solidFill>
              </a:rPr>
              <a:t> </a:t>
            </a:r>
            <a:r>
              <a:rPr lang="en-US" sz="1400" dirty="0" err="1">
                <a:solidFill>
                  <a:schemeClr val="tx1">
                    <a:lumMod val="65000"/>
                    <a:lumOff val="35000"/>
                  </a:schemeClr>
                </a:solidFill>
              </a:rPr>
              <a:t>ou</a:t>
            </a:r>
            <a:r>
              <a:rPr lang="en-US" sz="1400" dirty="0">
                <a:solidFill>
                  <a:schemeClr val="tx1">
                    <a:lumMod val="65000"/>
                    <a:lumOff val="35000"/>
                  </a:schemeClr>
                </a:solidFill>
              </a:rPr>
              <a:t> quotas </a:t>
            </a:r>
            <a:r>
              <a:rPr lang="en-US" sz="1400" dirty="0" err="1">
                <a:solidFill>
                  <a:schemeClr val="tx1">
                    <a:lumMod val="65000"/>
                    <a:lumOff val="35000"/>
                  </a:schemeClr>
                </a:solidFill>
              </a:rPr>
              <a:t>sur</a:t>
            </a:r>
            <a:r>
              <a:rPr lang="en-US" sz="1400" dirty="0">
                <a:solidFill>
                  <a:schemeClr val="tx1">
                    <a:lumMod val="65000"/>
                    <a:lumOff val="35000"/>
                  </a:schemeClr>
                </a:solidFill>
              </a:rPr>
              <a:t> </a:t>
            </a:r>
            <a:r>
              <a:rPr lang="en-US" sz="1400" dirty="0" err="1">
                <a:solidFill>
                  <a:schemeClr val="tx1">
                    <a:lumMod val="65000"/>
                    <a:lumOff val="35000"/>
                  </a:schemeClr>
                </a:solidFill>
              </a:rPr>
              <a:t>consommation</a:t>
            </a:r>
            <a:r>
              <a:rPr lang="en-US" sz="1400" dirty="0">
                <a:solidFill>
                  <a:schemeClr val="tx1">
                    <a:lumMod val="65000"/>
                    <a:lumOff val="35000"/>
                  </a:schemeClr>
                </a:solidFill>
              </a:rPr>
              <a:t>  de </a:t>
            </a:r>
            <a:r>
              <a:rPr lang="en-US" sz="1400" dirty="0" err="1">
                <a:solidFill>
                  <a:schemeClr val="tx1">
                    <a:lumMod val="65000"/>
                    <a:lumOff val="35000"/>
                  </a:schemeClr>
                </a:solidFill>
              </a:rPr>
              <a:t>ressources</a:t>
            </a:r>
            <a:r>
              <a:rPr lang="en-US" sz="1400" dirty="0">
                <a:solidFill>
                  <a:schemeClr val="tx1">
                    <a:lumMod val="65000"/>
                    <a:lumOff val="35000"/>
                  </a:schemeClr>
                </a:solidFill>
              </a:rPr>
              <a:t> et production de </a:t>
            </a:r>
            <a:r>
              <a:rPr lang="en-US" sz="1400" dirty="0" err="1">
                <a:solidFill>
                  <a:schemeClr val="tx1">
                    <a:lumMod val="65000"/>
                    <a:lumOff val="35000"/>
                  </a:schemeClr>
                </a:solidFill>
              </a:rPr>
              <a:t>déchets</a:t>
            </a:r>
            <a:endParaRPr lang="en-US" sz="1400" dirty="0">
              <a:solidFill>
                <a:schemeClr val="tx1">
                  <a:lumMod val="65000"/>
                  <a:lumOff val="35000"/>
                </a:schemeClr>
              </a:solidFill>
            </a:endParaRP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Tarification</a:t>
            </a:r>
            <a:r>
              <a:rPr lang="en-US" sz="1400" dirty="0">
                <a:solidFill>
                  <a:schemeClr val="tx1">
                    <a:lumMod val="65000"/>
                    <a:lumOff val="35000"/>
                  </a:schemeClr>
                </a:solidFill>
              </a:rPr>
              <a:t> progressive pour </a:t>
            </a:r>
            <a:r>
              <a:rPr lang="en-US" sz="1400" dirty="0" err="1">
                <a:solidFill>
                  <a:schemeClr val="tx1">
                    <a:lumMod val="65000"/>
                    <a:lumOff val="35000"/>
                  </a:schemeClr>
                </a:solidFill>
              </a:rPr>
              <a:t>énergie</a:t>
            </a:r>
            <a:r>
              <a:rPr lang="en-US" sz="1400" dirty="0">
                <a:solidFill>
                  <a:schemeClr val="tx1">
                    <a:lumMod val="65000"/>
                    <a:lumOff val="35000"/>
                  </a:schemeClr>
                </a:solidFill>
              </a:rPr>
              <a:t>, eau, transports, …</a:t>
            </a:r>
            <a:endParaRPr lang="fr-FR" sz="1400" dirty="0">
              <a:solidFill>
                <a:schemeClr val="tx1">
                  <a:lumMod val="65000"/>
                  <a:lumOff val="35000"/>
                </a:schemeClr>
              </a:solidFill>
            </a:endParaRP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Impôts</a:t>
            </a:r>
            <a:r>
              <a:rPr lang="en-US" sz="1400" dirty="0">
                <a:solidFill>
                  <a:schemeClr val="tx1">
                    <a:lumMod val="65000"/>
                    <a:lumOff val="35000"/>
                  </a:schemeClr>
                </a:solidFill>
              </a:rPr>
              <a:t>, interdiction </a:t>
            </a:r>
            <a:r>
              <a:rPr lang="en-US" sz="1400" dirty="0" err="1">
                <a:solidFill>
                  <a:schemeClr val="tx1">
                    <a:lumMod val="65000"/>
                    <a:lumOff val="35000"/>
                  </a:schemeClr>
                </a:solidFill>
              </a:rPr>
              <a:t>ou</a:t>
            </a:r>
            <a:r>
              <a:rPr lang="en-US" sz="1400" dirty="0">
                <a:solidFill>
                  <a:schemeClr val="tx1">
                    <a:lumMod val="65000"/>
                    <a:lumOff val="35000"/>
                  </a:schemeClr>
                </a:solidFill>
              </a:rPr>
              <a:t> </a:t>
            </a:r>
            <a:r>
              <a:rPr lang="en-US" sz="1400" dirty="0" err="1">
                <a:solidFill>
                  <a:schemeClr val="tx1">
                    <a:lumMod val="65000"/>
                    <a:lumOff val="35000"/>
                  </a:schemeClr>
                </a:solidFill>
              </a:rPr>
              <a:t>régulation</a:t>
            </a:r>
            <a:r>
              <a:rPr lang="en-US" sz="1400" dirty="0">
                <a:solidFill>
                  <a:schemeClr val="tx1">
                    <a:lumMod val="65000"/>
                    <a:lumOff val="35000"/>
                  </a:schemeClr>
                </a:solidFill>
              </a:rPr>
              <a:t> de la </a:t>
            </a:r>
            <a:r>
              <a:rPr lang="en-US" sz="1400" dirty="0" err="1">
                <a:solidFill>
                  <a:schemeClr val="tx1">
                    <a:lumMod val="65000"/>
                    <a:lumOff val="35000"/>
                  </a:schemeClr>
                </a:solidFill>
              </a:rPr>
              <a:t>publicité</a:t>
            </a:r>
            <a:endParaRPr lang="fr-FR" sz="1400" dirty="0">
              <a:solidFill>
                <a:schemeClr val="tx1">
                  <a:lumMod val="65000"/>
                  <a:lumOff val="35000"/>
                </a:schemeClr>
              </a:solidFill>
            </a:endParaRPr>
          </a:p>
          <a:p>
            <a:pPr fontAlgn="auto">
              <a:spcBef>
                <a:spcPts val="0"/>
              </a:spcBef>
              <a:spcAft>
                <a:spcPts val="0"/>
              </a:spcAft>
              <a:defRPr/>
            </a:pPr>
            <a:r>
              <a:rPr lang="en-US" sz="1400" b="1" i="1" dirty="0">
                <a:solidFill>
                  <a:schemeClr val="accent2">
                    <a:lumMod val="50000"/>
                  </a:schemeClr>
                </a:solidFill>
              </a:rPr>
              <a:t>Reorientation /</a:t>
            </a:r>
            <a:r>
              <a:rPr lang="en-US" sz="1400" b="1" i="1" dirty="0" err="1">
                <a:solidFill>
                  <a:schemeClr val="accent2">
                    <a:lumMod val="50000"/>
                  </a:schemeClr>
                </a:solidFill>
              </a:rPr>
              <a:t>redéfinition</a:t>
            </a:r>
            <a:r>
              <a:rPr lang="en-US" sz="1400" b="1" i="1" dirty="0">
                <a:solidFill>
                  <a:schemeClr val="accent2">
                    <a:lumMod val="50000"/>
                  </a:schemeClr>
                </a:solidFill>
              </a:rPr>
              <a:t> </a:t>
            </a:r>
            <a:r>
              <a:rPr lang="fr-FR" sz="1400" b="1" i="1" dirty="0">
                <a:solidFill>
                  <a:schemeClr val="accent2">
                    <a:lumMod val="50000"/>
                  </a:schemeClr>
                </a:solidFill>
              </a:rPr>
              <a:t>du progrès technique</a:t>
            </a: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Moratoire</a:t>
            </a:r>
            <a:r>
              <a:rPr lang="en-US" sz="1400" dirty="0">
                <a:solidFill>
                  <a:schemeClr val="tx1">
                    <a:lumMod val="65000"/>
                    <a:lumOff val="35000"/>
                  </a:schemeClr>
                </a:solidFill>
              </a:rPr>
              <a:t> </a:t>
            </a:r>
            <a:r>
              <a:rPr lang="en-US" sz="1400" dirty="0" err="1">
                <a:solidFill>
                  <a:schemeClr val="tx1">
                    <a:lumMod val="65000"/>
                    <a:lumOff val="35000"/>
                  </a:schemeClr>
                </a:solidFill>
              </a:rPr>
              <a:t>sélectif</a:t>
            </a:r>
            <a:r>
              <a:rPr lang="en-US" sz="1400" dirty="0">
                <a:solidFill>
                  <a:schemeClr val="tx1">
                    <a:lumMod val="65000"/>
                    <a:lumOff val="35000"/>
                  </a:schemeClr>
                </a:solidFill>
              </a:rPr>
              <a:t> </a:t>
            </a:r>
            <a:r>
              <a:rPr lang="en-US" sz="1400" dirty="0" err="1">
                <a:solidFill>
                  <a:schemeClr val="tx1">
                    <a:lumMod val="65000"/>
                    <a:lumOff val="35000"/>
                  </a:schemeClr>
                </a:solidFill>
              </a:rPr>
              <a:t>sur</a:t>
            </a:r>
            <a:r>
              <a:rPr lang="en-US" sz="1400" dirty="0">
                <a:solidFill>
                  <a:schemeClr val="tx1">
                    <a:lumMod val="65000"/>
                    <a:lumOff val="35000"/>
                  </a:schemeClr>
                </a:solidFill>
              </a:rPr>
              <a:t> </a:t>
            </a:r>
            <a:r>
              <a:rPr lang="en-US" sz="1400" dirty="0" err="1">
                <a:solidFill>
                  <a:schemeClr val="tx1">
                    <a:lumMod val="65000"/>
                    <a:lumOff val="35000"/>
                  </a:schemeClr>
                </a:solidFill>
              </a:rPr>
              <a:t>certaines</a:t>
            </a:r>
            <a:r>
              <a:rPr lang="en-US" sz="1400" dirty="0">
                <a:solidFill>
                  <a:schemeClr val="tx1">
                    <a:lumMod val="65000"/>
                    <a:lumOff val="35000"/>
                  </a:schemeClr>
                </a:solidFill>
              </a:rPr>
              <a:t> technologies et </a:t>
            </a:r>
            <a:r>
              <a:rPr lang="en-US" sz="1400" dirty="0" err="1">
                <a:solidFill>
                  <a:schemeClr val="tx1">
                    <a:lumMod val="65000"/>
                    <a:lumOff val="35000"/>
                  </a:schemeClr>
                </a:solidFill>
              </a:rPr>
              <a:t>grands</a:t>
            </a:r>
            <a:r>
              <a:rPr lang="en-US" sz="1400" dirty="0">
                <a:solidFill>
                  <a:schemeClr val="tx1">
                    <a:lumMod val="65000"/>
                    <a:lumOff val="35000"/>
                  </a:schemeClr>
                </a:solidFill>
              </a:rPr>
              <a:t> </a:t>
            </a:r>
            <a:r>
              <a:rPr lang="en-US" sz="1400" dirty="0" err="1">
                <a:solidFill>
                  <a:schemeClr val="tx1">
                    <a:lumMod val="65000"/>
                    <a:lumOff val="35000"/>
                  </a:schemeClr>
                </a:solidFill>
              </a:rPr>
              <a:t>projets</a:t>
            </a:r>
            <a:r>
              <a:rPr lang="en-US" sz="1400" dirty="0">
                <a:solidFill>
                  <a:schemeClr val="tx1">
                    <a:lumMod val="65000"/>
                    <a:lumOff val="35000"/>
                  </a:schemeClr>
                </a:solidFill>
              </a:rPr>
              <a:t> </a:t>
            </a:r>
            <a:r>
              <a:rPr lang="en-US" sz="1400" dirty="0" err="1">
                <a:solidFill>
                  <a:schemeClr val="tx1">
                    <a:lumMod val="65000"/>
                    <a:lumOff val="35000"/>
                  </a:schemeClr>
                </a:solidFill>
              </a:rPr>
              <a:t>d’infrastructures</a:t>
            </a:r>
            <a:endParaRPr lang="fr-FR" sz="1400" dirty="0">
              <a:solidFill>
                <a:schemeClr val="tx1">
                  <a:lumMod val="65000"/>
                  <a:lumOff val="35000"/>
                </a:schemeClr>
              </a:solidFill>
            </a:endParaRPr>
          </a:p>
          <a:p>
            <a:pPr marL="800100" lvl="1" indent="-342900" fontAlgn="auto">
              <a:spcBef>
                <a:spcPts val="0"/>
              </a:spcBef>
              <a:spcAft>
                <a:spcPts val="0"/>
              </a:spcAft>
              <a:buFont typeface="Arial" panose="020B0604020202020204" pitchFamily="34" charset="0"/>
              <a:buChar char="•"/>
              <a:defRPr/>
            </a:pPr>
            <a:r>
              <a:rPr lang="en-US" sz="1400" dirty="0">
                <a:solidFill>
                  <a:schemeClr val="tx1">
                    <a:lumMod val="65000"/>
                    <a:lumOff val="35000"/>
                  </a:schemeClr>
                </a:solidFill>
              </a:rPr>
              <a:t>Eco-conception, </a:t>
            </a:r>
            <a:r>
              <a:rPr lang="en-US" sz="1400" dirty="0" err="1">
                <a:solidFill>
                  <a:schemeClr val="tx1">
                    <a:lumMod val="65000"/>
                    <a:lumOff val="35000"/>
                  </a:schemeClr>
                </a:solidFill>
              </a:rPr>
              <a:t>réparation</a:t>
            </a:r>
            <a:r>
              <a:rPr lang="en-US" sz="1400" dirty="0">
                <a:solidFill>
                  <a:schemeClr val="tx1">
                    <a:lumMod val="65000"/>
                    <a:lumOff val="35000"/>
                  </a:schemeClr>
                </a:solidFill>
              </a:rPr>
              <a:t>, </a:t>
            </a:r>
            <a:r>
              <a:rPr lang="en-US" sz="1400" dirty="0" err="1">
                <a:solidFill>
                  <a:schemeClr val="tx1">
                    <a:lumMod val="65000"/>
                    <a:lumOff val="35000"/>
                  </a:schemeClr>
                </a:solidFill>
              </a:rPr>
              <a:t>réutilisation</a:t>
            </a:r>
            <a:r>
              <a:rPr lang="en-US" sz="1400" dirty="0">
                <a:solidFill>
                  <a:schemeClr val="tx1">
                    <a:lumMod val="65000"/>
                    <a:lumOff val="35000"/>
                  </a:schemeClr>
                </a:solidFill>
              </a:rPr>
              <a:t>, </a:t>
            </a:r>
            <a:r>
              <a:rPr lang="en-US" sz="1400" dirty="0" err="1">
                <a:solidFill>
                  <a:schemeClr val="tx1">
                    <a:lumMod val="65000"/>
                    <a:lumOff val="35000"/>
                  </a:schemeClr>
                </a:solidFill>
              </a:rPr>
              <a:t>recyclage</a:t>
            </a:r>
            <a:r>
              <a:rPr lang="en-US" sz="1400" dirty="0">
                <a:solidFill>
                  <a:schemeClr val="tx1">
                    <a:lumMod val="65000"/>
                    <a:lumOff val="35000"/>
                  </a:schemeClr>
                </a:solidFill>
              </a:rPr>
              <a:t> (</a:t>
            </a:r>
            <a:r>
              <a:rPr lang="en-US" sz="1400" dirty="0" err="1">
                <a:solidFill>
                  <a:schemeClr val="tx1">
                    <a:lumMod val="65000"/>
                    <a:lumOff val="35000"/>
                  </a:schemeClr>
                </a:solidFill>
              </a:rPr>
              <a:t>durabilité</a:t>
            </a:r>
            <a:r>
              <a:rPr lang="en-US" sz="1400" dirty="0">
                <a:solidFill>
                  <a:schemeClr val="tx1">
                    <a:lumMod val="65000"/>
                    <a:lumOff val="35000"/>
                  </a:schemeClr>
                </a:solidFill>
              </a:rPr>
              <a:t> vs. obsolescence) </a:t>
            </a:r>
            <a:endParaRPr lang="fr-FR" sz="1400" dirty="0">
              <a:solidFill>
                <a:schemeClr val="tx1">
                  <a:lumMod val="65000"/>
                  <a:lumOff val="35000"/>
                </a:schemeClr>
              </a:solidFill>
            </a:endParaRPr>
          </a:p>
          <a:p>
            <a:pPr marL="800100" lvl="1" indent="-342900" fontAlgn="auto">
              <a:spcBef>
                <a:spcPts val="0"/>
              </a:spcBef>
              <a:spcAft>
                <a:spcPts val="0"/>
              </a:spcAft>
              <a:buFont typeface="Arial" panose="020B0604020202020204" pitchFamily="34" charset="0"/>
              <a:buChar char="•"/>
              <a:defRPr/>
            </a:pPr>
            <a:r>
              <a:rPr lang="en-US" sz="1400" dirty="0">
                <a:solidFill>
                  <a:schemeClr val="tx1">
                    <a:lumMod val="65000"/>
                    <a:lumOff val="35000"/>
                  </a:schemeClr>
                </a:solidFill>
              </a:rPr>
              <a:t>Transition du </a:t>
            </a:r>
            <a:r>
              <a:rPr lang="en-US" sz="1400" dirty="0" err="1">
                <a:solidFill>
                  <a:schemeClr val="tx1">
                    <a:lumMod val="65000"/>
                    <a:lumOff val="35000"/>
                  </a:schemeClr>
                </a:solidFill>
              </a:rPr>
              <a:t>modèle</a:t>
            </a:r>
            <a:r>
              <a:rPr lang="en-US" sz="1400" dirty="0">
                <a:solidFill>
                  <a:schemeClr val="tx1">
                    <a:lumMod val="65000"/>
                    <a:lumOff val="35000"/>
                  </a:schemeClr>
                </a:solidFill>
              </a:rPr>
              <a:t> </a:t>
            </a:r>
            <a:r>
              <a:rPr lang="en-US" sz="1400" dirty="0" err="1">
                <a:solidFill>
                  <a:schemeClr val="tx1">
                    <a:lumMod val="65000"/>
                    <a:lumOff val="35000"/>
                  </a:schemeClr>
                </a:solidFill>
              </a:rPr>
              <a:t>d’agriculture</a:t>
            </a:r>
            <a:r>
              <a:rPr lang="en-US" sz="1400" dirty="0">
                <a:solidFill>
                  <a:schemeClr val="tx1">
                    <a:lumMod val="65000"/>
                    <a:lumOff val="35000"/>
                  </a:schemeClr>
                </a:solidFill>
              </a:rPr>
              <a:t> intensive </a:t>
            </a:r>
            <a:r>
              <a:rPr lang="en-US" sz="1400" dirty="0" err="1">
                <a:solidFill>
                  <a:schemeClr val="tx1">
                    <a:lumMod val="65000"/>
                    <a:lumOff val="35000"/>
                  </a:schemeClr>
                </a:solidFill>
              </a:rPr>
              <a:t>vers</a:t>
            </a:r>
            <a:r>
              <a:rPr lang="en-US" sz="1400" dirty="0">
                <a:solidFill>
                  <a:schemeClr val="tx1">
                    <a:lumMod val="65000"/>
                    <a:lumOff val="35000"/>
                  </a:schemeClr>
                </a:solidFill>
              </a:rPr>
              <a:t> agroécologie et agriculture </a:t>
            </a:r>
            <a:r>
              <a:rPr lang="en-US" sz="1400" dirty="0" err="1">
                <a:solidFill>
                  <a:schemeClr val="tx1">
                    <a:lumMod val="65000"/>
                    <a:lumOff val="35000"/>
                  </a:schemeClr>
                </a:solidFill>
              </a:rPr>
              <a:t>paysanne</a:t>
            </a:r>
            <a:r>
              <a:rPr lang="en-US" sz="1400" dirty="0">
                <a:solidFill>
                  <a:schemeClr val="tx1">
                    <a:lumMod val="65000"/>
                    <a:lumOff val="35000"/>
                  </a:schemeClr>
                </a:solidFill>
              </a:rPr>
              <a:t> </a:t>
            </a:r>
            <a:r>
              <a:rPr lang="en-US" sz="1400" dirty="0" err="1">
                <a:solidFill>
                  <a:schemeClr val="tx1">
                    <a:lumMod val="65000"/>
                    <a:lumOff val="35000"/>
                  </a:schemeClr>
                </a:solidFill>
              </a:rPr>
              <a:t>biologique</a:t>
            </a:r>
            <a:r>
              <a:rPr lang="en-US" sz="1400" dirty="0">
                <a:solidFill>
                  <a:schemeClr val="tx1">
                    <a:lumMod val="65000"/>
                    <a:lumOff val="35000"/>
                  </a:schemeClr>
                </a:solidFill>
              </a:rPr>
              <a:t>.</a:t>
            </a:r>
            <a:endParaRPr lang="fr-FR" sz="1400" dirty="0">
              <a:solidFill>
                <a:schemeClr val="tx1">
                  <a:lumMod val="65000"/>
                  <a:lumOff val="35000"/>
                </a:schemeClr>
              </a:solidFill>
            </a:endParaRPr>
          </a:p>
          <a:p>
            <a:pPr fontAlgn="auto">
              <a:spcBef>
                <a:spcPts val="0"/>
              </a:spcBef>
              <a:spcAft>
                <a:spcPts val="0"/>
              </a:spcAft>
              <a:defRPr/>
            </a:pPr>
            <a:r>
              <a:rPr lang="fr-FR" sz="1400" b="1" i="1" dirty="0">
                <a:solidFill>
                  <a:schemeClr val="accent2">
                    <a:lumMod val="50000"/>
                  </a:schemeClr>
                </a:solidFill>
              </a:rPr>
              <a:t>Comportements, modes de vie et organisation sociale</a:t>
            </a:r>
          </a:p>
          <a:p>
            <a:pPr marL="800100" lvl="1" indent="-342900" fontAlgn="auto">
              <a:spcBef>
                <a:spcPts val="0"/>
              </a:spcBef>
              <a:spcAft>
                <a:spcPts val="0"/>
              </a:spcAft>
              <a:buFont typeface="Arial" panose="020B0604020202020204" pitchFamily="34" charset="0"/>
              <a:buChar char="•"/>
              <a:defRPr/>
            </a:pPr>
            <a:r>
              <a:rPr lang="fr-FR" sz="1400" dirty="0">
                <a:solidFill>
                  <a:schemeClr val="tx1">
                    <a:lumMod val="65000"/>
                    <a:lumOff val="35000"/>
                  </a:schemeClr>
                </a:solidFill>
              </a:rPr>
              <a:t>Coopératives, entreprises sociales et solidaires</a:t>
            </a: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Sobriété</a:t>
            </a:r>
            <a:r>
              <a:rPr lang="en-US" sz="1400" dirty="0">
                <a:solidFill>
                  <a:schemeClr val="tx1">
                    <a:lumMod val="65000"/>
                    <a:lumOff val="35000"/>
                  </a:schemeClr>
                </a:solidFill>
              </a:rPr>
              <a:t>, </a:t>
            </a:r>
            <a:r>
              <a:rPr lang="en-US" sz="1400" dirty="0" err="1">
                <a:solidFill>
                  <a:schemeClr val="tx1">
                    <a:lumMod val="65000"/>
                    <a:lumOff val="35000"/>
                  </a:schemeClr>
                </a:solidFill>
              </a:rPr>
              <a:t>simplicité</a:t>
            </a:r>
            <a:r>
              <a:rPr lang="en-US" sz="1400" dirty="0">
                <a:solidFill>
                  <a:schemeClr val="tx1">
                    <a:lumMod val="65000"/>
                    <a:lumOff val="35000"/>
                  </a:schemeClr>
                </a:solidFill>
              </a:rPr>
              <a:t> </a:t>
            </a:r>
            <a:r>
              <a:rPr lang="en-US" sz="1400" dirty="0" err="1">
                <a:solidFill>
                  <a:schemeClr val="tx1">
                    <a:lumMod val="65000"/>
                    <a:lumOff val="35000"/>
                  </a:schemeClr>
                </a:solidFill>
              </a:rPr>
              <a:t>volontaire</a:t>
            </a:r>
            <a:endParaRPr lang="en-US" sz="1400" dirty="0">
              <a:solidFill>
                <a:schemeClr val="tx1">
                  <a:lumMod val="65000"/>
                  <a:lumOff val="35000"/>
                </a:schemeClr>
              </a:solidFill>
            </a:endParaRP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Mise</a:t>
            </a:r>
            <a:r>
              <a:rPr lang="en-US" sz="1400" dirty="0">
                <a:solidFill>
                  <a:schemeClr val="tx1">
                    <a:lumMod val="65000"/>
                    <a:lumOff val="35000"/>
                  </a:schemeClr>
                </a:solidFill>
              </a:rPr>
              <a:t> </a:t>
            </a:r>
            <a:r>
              <a:rPr lang="en-US" sz="1400" dirty="0" err="1">
                <a:solidFill>
                  <a:schemeClr val="tx1">
                    <a:lumMod val="65000"/>
                    <a:lumOff val="35000"/>
                  </a:schemeClr>
                </a:solidFill>
              </a:rPr>
              <a:t>en</a:t>
            </a:r>
            <a:r>
              <a:rPr lang="en-US" sz="1400" dirty="0">
                <a:solidFill>
                  <a:schemeClr val="tx1">
                    <a:lumMod val="65000"/>
                    <a:lumOff val="35000"/>
                  </a:schemeClr>
                </a:solidFill>
              </a:rPr>
              <a:t> </a:t>
            </a:r>
            <a:r>
              <a:rPr lang="en-US" sz="1400" dirty="0" err="1">
                <a:solidFill>
                  <a:schemeClr val="tx1">
                    <a:lumMod val="65000"/>
                    <a:lumOff val="35000"/>
                  </a:schemeClr>
                </a:solidFill>
              </a:rPr>
              <a:t>commun</a:t>
            </a:r>
            <a:r>
              <a:rPr lang="en-US" sz="1400" dirty="0">
                <a:solidFill>
                  <a:schemeClr val="tx1">
                    <a:lumMod val="65000"/>
                    <a:lumOff val="35000"/>
                  </a:schemeClr>
                </a:solidFill>
              </a:rPr>
              <a:t> et </a:t>
            </a:r>
            <a:r>
              <a:rPr lang="en-US" sz="1400" dirty="0" err="1">
                <a:solidFill>
                  <a:schemeClr val="tx1">
                    <a:lumMod val="65000"/>
                    <a:lumOff val="35000"/>
                  </a:schemeClr>
                </a:solidFill>
              </a:rPr>
              <a:t>partage</a:t>
            </a:r>
            <a:r>
              <a:rPr lang="en-US" sz="1400" dirty="0">
                <a:solidFill>
                  <a:schemeClr val="tx1">
                    <a:lumMod val="65000"/>
                    <a:lumOff val="35000"/>
                  </a:schemeClr>
                </a:solidFill>
              </a:rPr>
              <a:t> : habitat, </a:t>
            </a:r>
            <a:r>
              <a:rPr lang="en-US" sz="1400" dirty="0" err="1">
                <a:solidFill>
                  <a:schemeClr val="tx1">
                    <a:lumMod val="65000"/>
                    <a:lumOff val="35000"/>
                  </a:schemeClr>
                </a:solidFill>
              </a:rPr>
              <a:t>véhicules</a:t>
            </a:r>
            <a:r>
              <a:rPr lang="en-US" sz="1400" dirty="0">
                <a:solidFill>
                  <a:schemeClr val="tx1">
                    <a:lumMod val="65000"/>
                    <a:lumOff val="35000"/>
                  </a:schemeClr>
                </a:solidFill>
              </a:rPr>
              <a:t>, </a:t>
            </a:r>
            <a:r>
              <a:rPr lang="en-US" sz="1400" dirty="0" err="1">
                <a:solidFill>
                  <a:schemeClr val="tx1">
                    <a:lumMod val="65000"/>
                    <a:lumOff val="35000"/>
                  </a:schemeClr>
                </a:solidFill>
              </a:rPr>
              <a:t>outils</a:t>
            </a:r>
            <a:r>
              <a:rPr lang="en-US" sz="1400" dirty="0">
                <a:solidFill>
                  <a:schemeClr val="tx1">
                    <a:lumMod val="65000"/>
                    <a:lumOff val="35000"/>
                  </a:schemeClr>
                </a:solidFill>
              </a:rPr>
              <a:t>, etc.</a:t>
            </a:r>
          </a:p>
          <a:p>
            <a:pPr marL="800100" lvl="1" indent="-342900" fontAlgn="auto">
              <a:spcBef>
                <a:spcPts val="0"/>
              </a:spcBef>
              <a:spcAft>
                <a:spcPts val="0"/>
              </a:spcAft>
              <a:buFont typeface="Arial" panose="020B0604020202020204" pitchFamily="34" charset="0"/>
              <a:buChar char="•"/>
              <a:defRPr/>
            </a:pPr>
            <a:r>
              <a:rPr lang="fr-FR" sz="1400" dirty="0">
                <a:solidFill>
                  <a:schemeClr val="tx1">
                    <a:lumMod val="65000"/>
                    <a:lumOff val="35000"/>
                  </a:schemeClr>
                </a:solidFill>
              </a:rPr>
              <a:t>Réduction et partage du temps de travail</a:t>
            </a:r>
            <a:endParaRPr lang="fr-FR" dirty="0">
              <a:solidFill>
                <a:schemeClr val="tx1">
                  <a:lumMod val="65000"/>
                  <a:lumOff val="35000"/>
                </a:schemeClr>
              </a:solidFill>
            </a:endParaRPr>
          </a:p>
          <a:p>
            <a:pPr fontAlgn="auto">
              <a:spcBef>
                <a:spcPts val="0"/>
              </a:spcBef>
              <a:spcAft>
                <a:spcPts val="0"/>
              </a:spcAft>
              <a:defRPr/>
            </a:pPr>
            <a:r>
              <a:rPr lang="en-US" sz="1400" b="1" i="1" dirty="0">
                <a:solidFill>
                  <a:schemeClr val="accent2">
                    <a:lumMod val="50000"/>
                  </a:schemeClr>
                </a:solidFill>
              </a:rPr>
              <a:t>Institutions</a:t>
            </a:r>
            <a:endParaRPr lang="fr-FR" sz="1400" b="1" i="1" dirty="0">
              <a:solidFill>
                <a:schemeClr val="accent2">
                  <a:lumMod val="50000"/>
                </a:schemeClr>
              </a:solidFill>
            </a:endParaRP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Revenu</a:t>
            </a:r>
            <a:r>
              <a:rPr lang="en-US" sz="1400" dirty="0">
                <a:solidFill>
                  <a:schemeClr val="tx1">
                    <a:lumMod val="65000"/>
                    <a:lumOff val="35000"/>
                  </a:schemeClr>
                </a:solidFill>
              </a:rPr>
              <a:t> </a:t>
            </a:r>
            <a:r>
              <a:rPr lang="en-US" sz="1400" dirty="0" err="1">
                <a:solidFill>
                  <a:schemeClr val="tx1">
                    <a:lumMod val="65000"/>
                    <a:lumOff val="35000"/>
                  </a:schemeClr>
                </a:solidFill>
              </a:rPr>
              <a:t>Inconditionnel</a:t>
            </a:r>
            <a:r>
              <a:rPr lang="en-US" sz="1400" dirty="0">
                <a:solidFill>
                  <a:schemeClr val="tx1">
                    <a:lumMod val="65000"/>
                    <a:lumOff val="35000"/>
                  </a:schemeClr>
                </a:solidFill>
              </a:rPr>
              <a:t> (RI) </a:t>
            </a:r>
            <a:r>
              <a:rPr lang="en-US" sz="1400" dirty="0" err="1">
                <a:solidFill>
                  <a:schemeClr val="tx1">
                    <a:lumMod val="65000"/>
                    <a:lumOff val="35000"/>
                  </a:schemeClr>
                </a:solidFill>
              </a:rPr>
              <a:t>ou</a:t>
            </a:r>
            <a:r>
              <a:rPr lang="en-US" sz="1400" dirty="0">
                <a:solidFill>
                  <a:schemeClr val="tx1">
                    <a:lumMod val="65000"/>
                    <a:lumOff val="35000"/>
                  </a:schemeClr>
                </a:solidFill>
              </a:rPr>
              <a:t> Dotation </a:t>
            </a:r>
            <a:r>
              <a:rPr lang="en-US" sz="1400" dirty="0" err="1">
                <a:solidFill>
                  <a:schemeClr val="tx1">
                    <a:lumMod val="65000"/>
                    <a:lumOff val="35000"/>
                  </a:schemeClr>
                </a:solidFill>
              </a:rPr>
              <a:t>Inconditionnelle</a:t>
            </a:r>
            <a:r>
              <a:rPr lang="en-US" sz="1400" dirty="0">
                <a:solidFill>
                  <a:schemeClr val="tx1">
                    <a:lumMod val="65000"/>
                    <a:lumOff val="35000"/>
                  </a:schemeClr>
                </a:solidFill>
              </a:rPr>
              <a:t> </a:t>
            </a:r>
            <a:r>
              <a:rPr lang="en-US" sz="1400" dirty="0" err="1">
                <a:solidFill>
                  <a:schemeClr val="tx1">
                    <a:lumMod val="65000"/>
                    <a:lumOff val="35000"/>
                  </a:schemeClr>
                </a:solidFill>
              </a:rPr>
              <a:t>d’Autonomie</a:t>
            </a:r>
            <a:r>
              <a:rPr lang="en-US" sz="1400" dirty="0">
                <a:solidFill>
                  <a:schemeClr val="tx1">
                    <a:lumMod val="65000"/>
                    <a:lumOff val="35000"/>
                  </a:schemeClr>
                </a:solidFill>
              </a:rPr>
              <a:t> (DIA), </a:t>
            </a:r>
            <a:r>
              <a:rPr lang="en-US" sz="1400" dirty="0" err="1">
                <a:solidFill>
                  <a:schemeClr val="tx1">
                    <a:lumMod val="65000"/>
                    <a:lumOff val="35000"/>
                  </a:schemeClr>
                </a:solidFill>
              </a:rPr>
              <a:t>revenu</a:t>
            </a:r>
            <a:r>
              <a:rPr lang="en-US" sz="1400" dirty="0">
                <a:solidFill>
                  <a:schemeClr val="tx1">
                    <a:lumMod val="65000"/>
                    <a:lumOff val="35000"/>
                  </a:schemeClr>
                </a:solidFill>
              </a:rPr>
              <a:t> maximal</a:t>
            </a:r>
          </a:p>
          <a:p>
            <a:pPr marL="800100" lvl="1" indent="-342900" fontAlgn="auto">
              <a:spcBef>
                <a:spcPts val="0"/>
              </a:spcBef>
              <a:spcAft>
                <a:spcPts val="0"/>
              </a:spcAft>
              <a:buFont typeface="Arial" panose="020B0604020202020204" pitchFamily="34" charset="0"/>
              <a:buChar char="•"/>
              <a:defRPr/>
            </a:pPr>
            <a:r>
              <a:rPr lang="fr-FR" sz="1400" dirty="0">
                <a:solidFill>
                  <a:schemeClr val="tx1">
                    <a:lumMod val="65000"/>
                    <a:lumOff val="35000"/>
                  </a:schemeClr>
                </a:solidFill>
              </a:rPr>
              <a:t>Monnaies locales complémentaires fondantes</a:t>
            </a:r>
          </a:p>
          <a:p>
            <a:pPr marL="800100" lvl="1" indent="-342900" fontAlgn="auto">
              <a:spcBef>
                <a:spcPts val="0"/>
              </a:spcBef>
              <a:spcAft>
                <a:spcPts val="0"/>
              </a:spcAft>
              <a:buFont typeface="Arial" panose="020B0604020202020204" pitchFamily="34" charset="0"/>
              <a:buChar char="•"/>
              <a:defRPr/>
            </a:pPr>
            <a:r>
              <a:rPr lang="en-US" sz="1400" dirty="0" err="1">
                <a:solidFill>
                  <a:schemeClr val="tx1">
                    <a:lumMod val="65000"/>
                    <a:lumOff val="35000"/>
                  </a:schemeClr>
                </a:solidFill>
              </a:rPr>
              <a:t>Reforme</a:t>
            </a:r>
            <a:r>
              <a:rPr lang="en-US" sz="1400" dirty="0">
                <a:solidFill>
                  <a:schemeClr val="tx1">
                    <a:lumMod val="65000"/>
                    <a:lumOff val="35000"/>
                  </a:schemeClr>
                </a:solidFill>
              </a:rPr>
              <a:t> du </a:t>
            </a:r>
            <a:r>
              <a:rPr lang="en-US" sz="1400" dirty="0" err="1">
                <a:solidFill>
                  <a:schemeClr val="tx1">
                    <a:lumMod val="65000"/>
                    <a:lumOff val="35000"/>
                  </a:schemeClr>
                </a:solidFill>
              </a:rPr>
              <a:t>système</a:t>
            </a:r>
            <a:r>
              <a:rPr lang="en-US" sz="1400" dirty="0">
                <a:solidFill>
                  <a:schemeClr val="tx1">
                    <a:lumMod val="65000"/>
                    <a:lumOff val="35000"/>
                  </a:schemeClr>
                </a:solidFill>
              </a:rPr>
              <a:t> </a:t>
            </a:r>
            <a:r>
              <a:rPr lang="en-US" sz="1400" dirty="0" err="1">
                <a:solidFill>
                  <a:schemeClr val="tx1">
                    <a:lumMod val="65000"/>
                    <a:lumOff val="35000"/>
                  </a:schemeClr>
                </a:solidFill>
              </a:rPr>
              <a:t>monétaire</a:t>
            </a:r>
            <a:r>
              <a:rPr lang="en-US" sz="1400" dirty="0">
                <a:solidFill>
                  <a:schemeClr val="tx1">
                    <a:lumMod val="65000"/>
                    <a:lumOff val="35000"/>
                  </a:schemeClr>
                </a:solidFill>
              </a:rPr>
              <a:t> et </a:t>
            </a:r>
            <a:r>
              <a:rPr lang="en-US" sz="1400" dirty="0" err="1">
                <a:solidFill>
                  <a:schemeClr val="tx1">
                    <a:lumMod val="65000"/>
                    <a:lumOff val="35000"/>
                  </a:schemeClr>
                </a:solidFill>
              </a:rPr>
              <a:t>bancaire</a:t>
            </a:r>
            <a:r>
              <a:rPr lang="en-US" sz="1400" dirty="0">
                <a:solidFill>
                  <a:schemeClr val="tx1">
                    <a:lumMod val="65000"/>
                    <a:lumOff val="35000"/>
                  </a:schemeClr>
                </a:solidFill>
              </a:rPr>
              <a:t>, 100% reserve banking </a:t>
            </a:r>
          </a:p>
          <a:p>
            <a:pPr fontAlgn="auto">
              <a:spcBef>
                <a:spcPts val="0"/>
              </a:spcBef>
              <a:spcAft>
                <a:spcPts val="0"/>
              </a:spcAft>
              <a:defRPr/>
            </a:pPr>
            <a:r>
              <a:rPr lang="en-US" sz="1400" b="1" i="1" dirty="0">
                <a:solidFill>
                  <a:schemeClr val="accent2">
                    <a:lumMod val="50000"/>
                  </a:schemeClr>
                </a:solidFill>
              </a:rPr>
              <a:t>Structure </a:t>
            </a:r>
            <a:endParaRPr lang="fr-FR" sz="1400" b="1" i="1" dirty="0">
              <a:solidFill>
                <a:schemeClr val="accent2">
                  <a:lumMod val="50000"/>
                </a:schemeClr>
              </a:solidFill>
            </a:endParaRPr>
          </a:p>
          <a:p>
            <a:pPr marL="800100" lvl="1" indent="-342900" fontAlgn="auto">
              <a:spcBef>
                <a:spcPts val="0"/>
              </a:spcBef>
              <a:spcAft>
                <a:spcPts val="0"/>
              </a:spcAft>
              <a:buFont typeface="Arial" panose="020B0604020202020204" pitchFamily="34" charset="0"/>
              <a:buChar char="•"/>
              <a:defRPr/>
            </a:pPr>
            <a:r>
              <a:rPr lang="fr-FR" sz="1400" dirty="0" err="1">
                <a:solidFill>
                  <a:schemeClr val="tx1">
                    <a:lumMod val="65000"/>
                    <a:lumOff val="35000"/>
                  </a:schemeClr>
                </a:solidFill>
              </a:rPr>
              <a:t>Re-localisation</a:t>
            </a:r>
            <a:r>
              <a:rPr lang="fr-FR" sz="1400" dirty="0">
                <a:solidFill>
                  <a:schemeClr val="tx1">
                    <a:lumMod val="65000"/>
                    <a:lumOff val="35000"/>
                  </a:schemeClr>
                </a:solidFill>
              </a:rPr>
              <a:t> de l’économie</a:t>
            </a:r>
          </a:p>
          <a:p>
            <a:pPr marL="800100" lvl="1" indent="-342900" fontAlgn="auto">
              <a:spcBef>
                <a:spcPts val="0"/>
              </a:spcBef>
              <a:spcAft>
                <a:spcPts val="0"/>
              </a:spcAft>
              <a:buFont typeface="Arial" panose="020B0604020202020204" pitchFamily="34" charset="0"/>
              <a:buChar char="•"/>
              <a:defRPr/>
            </a:pPr>
            <a:r>
              <a:rPr lang="en-US" sz="1400" dirty="0">
                <a:solidFill>
                  <a:schemeClr val="tx1">
                    <a:lumMod val="65000"/>
                    <a:lumOff val="35000"/>
                  </a:schemeClr>
                </a:solidFill>
              </a:rPr>
              <a:t>(Etc.)</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26" end="26"/>
                                            </p:txEl>
                                          </p:spTgt>
                                        </p:tgtEl>
                                        <p:attrNameLst>
                                          <p:attrName>style.visibility</p:attrName>
                                        </p:attrNameLst>
                                      </p:cBhvr>
                                      <p:to>
                                        <p:strVal val="visible"/>
                                      </p:to>
                                    </p:set>
                                    <p:animEffect transition="in" filter="fade">
                                      <p:cBhvr>
                                        <p:cTn id="15" dur="500"/>
                                        <p:tgtEl>
                                          <p:spTgt spid="21">
                                            <p:txEl>
                                              <p:pRg st="26" end="2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xEl>
                                              <p:pRg st="27" end="27"/>
                                            </p:txEl>
                                          </p:spTgt>
                                        </p:tgtEl>
                                        <p:attrNameLst>
                                          <p:attrName>style.visibility</p:attrName>
                                        </p:attrNameLst>
                                      </p:cBhvr>
                                      <p:to>
                                        <p:strVal val="visible"/>
                                      </p:to>
                                    </p:set>
                                    <p:animEffect transition="in" filter="fade">
                                      <p:cBhvr>
                                        <p:cTn id="18" dur="500"/>
                                        <p:tgtEl>
                                          <p:spTgt spid="21">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bwMode="auto">
          <a:xfrm>
            <a:off x="0" y="0"/>
            <a:ext cx="9144000" cy="461665"/>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742950" indent="-742950" algn="l" eaLnBrk="1" fontAlgn="auto" hangingPunct="1">
              <a:spcAft>
                <a:spcPts val="0"/>
              </a:spcAft>
              <a:buFont typeface="+mj-lt"/>
              <a:buAutoNum type="romanUcPeriod" startAt="2"/>
              <a:defRPr/>
            </a:pPr>
            <a:r>
              <a:rPr lang="fr-FR" sz="2400">
                <a:solidFill>
                  <a:schemeClr val="accent1"/>
                </a:solidFill>
              </a:rPr>
              <a:t>Modélisation et prospective: de l’esprit à la méthode</a:t>
            </a:r>
            <a:endParaRPr lang="fr-FR" sz="2400" dirty="0">
              <a:solidFill>
                <a:schemeClr val="accent1"/>
              </a:solidFill>
            </a:endParaRPr>
          </a:p>
        </p:txBody>
      </p:sp>
      <p:sp>
        <p:nvSpPr>
          <p:cNvPr id="14" name="Titre 1"/>
          <p:cNvSpPr>
            <a:spLocks noGrp="1"/>
          </p:cNvSpPr>
          <p:nvPr>
            <p:ph type="title"/>
          </p:nvPr>
        </p:nvSpPr>
        <p:spPr>
          <a:xfrm>
            <a:off x="0" y="0"/>
            <a:ext cx="9144000" cy="404813"/>
          </a:xfrm>
          <a:solidFill>
            <a:schemeClr val="tx2">
              <a:lumMod val="75000"/>
            </a:schemeClr>
          </a:solidFill>
        </p:spPr>
        <p:txBody>
          <a:bodyPr rtlCol="0">
            <a:noAutofit/>
          </a:bodyPr>
          <a:lstStyle/>
          <a:p>
            <a:pPr marL="742950" indent="-742950" algn="l" eaLnBrk="1" fontAlgn="auto" hangingPunct="1">
              <a:spcAft>
                <a:spcPts val="0"/>
              </a:spcAft>
              <a:buFont typeface="+mj-lt"/>
              <a:buAutoNum type="romanUcPeriod" startAt="2"/>
              <a:defRPr/>
            </a:pPr>
            <a:r>
              <a:rPr lang="fr-FR" sz="2400" dirty="0">
                <a:solidFill>
                  <a:schemeClr val="accent1"/>
                </a:solidFill>
              </a:rPr>
              <a:t>Modélisation et prospective: de l’esprit à la méthode</a:t>
            </a:r>
          </a:p>
        </p:txBody>
      </p:sp>
      <p:sp>
        <p:nvSpPr>
          <p:cNvPr id="28675" name="Espace réservé du numéro de diapositive 3"/>
          <p:cNvSpPr>
            <a:spLocks noGrp="1"/>
          </p:cNvSpPr>
          <p:nvPr>
            <p:ph type="sldNum" sz="quarter" idx="12"/>
          </p:nvPr>
        </p:nvSpPr>
        <p:spPr bwMode="auto">
          <a:xfrm>
            <a:off x="8350250" y="6305550"/>
            <a:ext cx="587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A2544594-71BB-4E9C-9931-37FFBE6CF49B}" type="slidenum">
              <a:rPr lang="fr-FR" altLang="fr-FR" smtClean="0"/>
              <a:pPr algn="r" fontAlgn="base">
                <a:spcBef>
                  <a:spcPct val="0"/>
                </a:spcBef>
                <a:spcAft>
                  <a:spcPct val="0"/>
                </a:spcAft>
                <a:defRPr/>
              </a:pPr>
              <a:t>9</a:t>
            </a:fld>
            <a:endParaRPr lang="fr-FR" altLang="fr-FR"/>
          </a:p>
        </p:txBody>
      </p:sp>
      <p:sp>
        <p:nvSpPr>
          <p:cNvPr id="2867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8678" name="Rectangle 22"/>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21" name="ZoneTexte 20"/>
          <p:cNvSpPr txBox="1"/>
          <p:nvPr/>
        </p:nvSpPr>
        <p:spPr>
          <a:xfrm>
            <a:off x="1258888" y="507429"/>
            <a:ext cx="7794625" cy="7694414"/>
          </a:xfrm>
          <a:prstGeom prst="rect">
            <a:avLst/>
          </a:prstGeom>
          <a:noFill/>
        </p:spPr>
        <p:txBody>
          <a:bodyPr wrap="square">
            <a:spAutoFit/>
          </a:bodyPr>
          <a:lstStyle/>
          <a:p>
            <a:pPr marL="342900" indent="-342900" algn="ctr" fontAlgn="auto">
              <a:spcBef>
                <a:spcPts val="0"/>
              </a:spcBef>
              <a:spcAft>
                <a:spcPts val="0"/>
              </a:spcAft>
              <a:buFont typeface="Arial" panose="020B0604020202020204" pitchFamily="34" charset="0"/>
              <a:buChar char="•"/>
              <a:defRPr/>
            </a:pPr>
            <a:r>
              <a:rPr lang="fr-FR" sz="2000" b="1" i="1" u="sng" dirty="0">
                <a:solidFill>
                  <a:schemeClr val="accent2">
                    <a:lumMod val="75000"/>
                  </a:schemeClr>
                </a:solidFill>
              </a:rPr>
              <a:t>Comment traduire la « Décroissance » dans un modèle?</a:t>
            </a:r>
          </a:p>
          <a:p>
            <a:pPr algn="ctr" fontAlgn="auto">
              <a:spcBef>
                <a:spcPts val="0"/>
              </a:spcBef>
              <a:spcAft>
                <a:spcPts val="0"/>
              </a:spcAft>
              <a:defRPr/>
            </a:pPr>
            <a:endParaRPr lang="fr-FR" sz="500" b="1" i="1" u="sng" dirty="0">
              <a:solidFill>
                <a:schemeClr val="accent2">
                  <a:lumMod val="75000"/>
                </a:schemeClr>
              </a:solidFill>
            </a:endParaRPr>
          </a:p>
          <a:p>
            <a:pPr marL="285750" indent="-285750" fontAlgn="auto">
              <a:spcBef>
                <a:spcPts val="0"/>
              </a:spcBef>
              <a:spcAft>
                <a:spcPts val="0"/>
              </a:spcAft>
              <a:buFont typeface="Symbol"/>
              <a:buChar char="Þ"/>
              <a:defRPr/>
            </a:pPr>
            <a:r>
              <a:rPr lang="fr-FR" sz="2000" dirty="0">
                <a:solidFill>
                  <a:schemeClr val="accent5">
                    <a:lumMod val="60000"/>
                    <a:lumOff val="40000"/>
                  </a:schemeClr>
                </a:solidFill>
              </a:rPr>
              <a:t>A partir des propositions concrètes issues du mouvement social (GAP)</a:t>
            </a:r>
          </a:p>
          <a:p>
            <a:pPr marL="285750" indent="-285750" fontAlgn="auto">
              <a:spcBef>
                <a:spcPts val="0"/>
              </a:spcBef>
              <a:spcAft>
                <a:spcPts val="0"/>
              </a:spcAft>
              <a:buFont typeface="Symbol"/>
              <a:buChar char="Þ"/>
              <a:defRPr/>
            </a:pPr>
            <a:r>
              <a:rPr lang="fr-FR" sz="2000" dirty="0">
                <a:solidFill>
                  <a:srgbClr val="C00000"/>
                </a:solidFill>
              </a:rPr>
              <a:t>A partir d’enquêtes et groupes de discussion </a:t>
            </a:r>
            <a:r>
              <a:rPr lang="fr-FR" sz="2000" dirty="0" err="1">
                <a:solidFill>
                  <a:srgbClr val="C00000"/>
                </a:solidFill>
              </a:rPr>
              <a:t>ac</a:t>
            </a:r>
            <a:r>
              <a:rPr lang="fr-FR" sz="2000" dirty="0">
                <a:solidFill>
                  <a:srgbClr val="C00000"/>
                </a:solidFill>
              </a:rPr>
              <a:t> acteurs du mouvement</a:t>
            </a:r>
          </a:p>
          <a:p>
            <a:pPr fontAlgn="auto">
              <a:spcBef>
                <a:spcPts val="0"/>
              </a:spcBef>
              <a:spcAft>
                <a:spcPts val="0"/>
              </a:spcAft>
              <a:defRPr/>
            </a:pPr>
            <a:endParaRPr lang="fr-FR" sz="800" dirty="0">
              <a:solidFill>
                <a:srgbClr val="C00000"/>
              </a:solidFill>
            </a:endParaRPr>
          </a:p>
          <a:p>
            <a:pPr marL="285750" indent="-285750" fontAlgn="auto">
              <a:spcBef>
                <a:spcPts val="0"/>
              </a:spcBef>
              <a:spcAft>
                <a:spcPts val="0"/>
              </a:spcAft>
              <a:buFont typeface="Arial" panose="020B0604020202020204" pitchFamily="34" charset="0"/>
              <a:buChar char="•"/>
              <a:defRPr/>
            </a:pPr>
            <a:r>
              <a:rPr lang="fr-FR" sz="1600" b="1" u="sng" dirty="0">
                <a:latin typeface="+mn-lt"/>
                <a:cs typeface="+mn-cs"/>
              </a:rPr>
              <a:t>Objectif:</a:t>
            </a:r>
            <a:r>
              <a:rPr lang="fr-FR" sz="1600" b="1" dirty="0">
                <a:latin typeface="+mn-lt"/>
                <a:cs typeface="+mn-cs"/>
              </a:rPr>
              <a:t>  </a:t>
            </a:r>
            <a:r>
              <a:rPr lang="fr-FR" sz="1600" dirty="0">
                <a:latin typeface="+mn-lt"/>
                <a:cs typeface="+mn-cs"/>
              </a:rPr>
              <a:t>discussion et</a:t>
            </a:r>
            <a:r>
              <a:rPr lang="fr-FR" sz="1600" b="1" dirty="0">
                <a:latin typeface="+mn-lt"/>
                <a:cs typeface="+mn-cs"/>
              </a:rPr>
              <a:t> </a:t>
            </a:r>
            <a:r>
              <a:rPr lang="fr-FR" sz="1600" dirty="0">
                <a:latin typeface="+mn-lt"/>
                <a:cs typeface="+mn-cs"/>
              </a:rPr>
              <a:t>construction collective de scénarios d’évolution des « modes de vie », et des consommations finales de biens et services associés  </a:t>
            </a:r>
          </a:p>
          <a:p>
            <a:pPr algn="ctr" fontAlgn="auto">
              <a:spcBef>
                <a:spcPts val="0"/>
              </a:spcBef>
              <a:spcAft>
                <a:spcPts val="0"/>
              </a:spcAft>
              <a:defRPr/>
            </a:pPr>
            <a:r>
              <a:rPr lang="fr-FR" sz="1600" dirty="0">
                <a:latin typeface="+mn-lt"/>
                <a:cs typeface="+mn-cs"/>
              </a:rPr>
              <a:t>=&gt;</a:t>
            </a:r>
            <a:r>
              <a:rPr lang="fr-FR" sz="1600" i="1" dirty="0">
                <a:latin typeface="+mn-lt"/>
                <a:cs typeface="+mn-cs"/>
              </a:rPr>
              <a:t> </a:t>
            </a:r>
            <a:r>
              <a:rPr lang="fr-FR" sz="1600" i="1" dirty="0" err="1">
                <a:latin typeface="+mn-lt"/>
                <a:cs typeface="+mn-cs"/>
              </a:rPr>
              <a:t>Elicitation</a:t>
            </a:r>
            <a:r>
              <a:rPr lang="fr-FR" sz="1600" i="1" dirty="0">
                <a:latin typeface="+mn-lt"/>
                <a:cs typeface="+mn-cs"/>
              </a:rPr>
              <a:t> de « visions décroissantes »</a:t>
            </a:r>
          </a:p>
          <a:p>
            <a:pPr marL="285750" indent="-285750" fontAlgn="auto">
              <a:spcBef>
                <a:spcPts val="0"/>
              </a:spcBef>
              <a:spcAft>
                <a:spcPts val="0"/>
              </a:spcAft>
              <a:buFont typeface="Arial" panose="020B0604020202020204" pitchFamily="34" charset="0"/>
              <a:buChar char="•"/>
              <a:defRPr/>
            </a:pPr>
            <a:endParaRPr lang="fr-FR" sz="300" dirty="0">
              <a:latin typeface="+mn-lt"/>
              <a:cs typeface="+mn-cs"/>
            </a:endParaRP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A partir d’une classification détaillée des produits ou fonctions de consommation </a:t>
            </a:r>
            <a:r>
              <a:rPr lang="fr-FR" sz="1200" dirty="0">
                <a:latin typeface="+mn-lt"/>
                <a:cs typeface="+mn-cs"/>
              </a:rPr>
              <a:t>(COICOP)</a:t>
            </a: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Pour chaque produit ou fonction: </a:t>
            </a:r>
          </a:p>
          <a:p>
            <a:pPr marL="742950" lvl="1" indent="-285750" fontAlgn="auto">
              <a:spcBef>
                <a:spcPts val="0"/>
              </a:spcBef>
              <a:spcAft>
                <a:spcPts val="0"/>
              </a:spcAft>
              <a:buFont typeface="Wingdings" panose="05000000000000000000" pitchFamily="2" charset="2"/>
              <a:buChar char="Ø"/>
              <a:defRPr/>
            </a:pPr>
            <a:r>
              <a:rPr lang="fr-FR" sz="1600" i="1" dirty="0">
                <a:solidFill>
                  <a:schemeClr val="accent1">
                    <a:lumMod val="50000"/>
                  </a:schemeClr>
                </a:solidFill>
                <a:latin typeface="+mn-lt"/>
                <a:cs typeface="+mn-cs"/>
              </a:rPr>
              <a:t>Dans votre vision d’une société souhaitable, quelle évolution de la consommation moyenne (par personne ou par ménage) par rapport au niveau actuel?</a:t>
            </a:r>
            <a:r>
              <a:rPr lang="fr-FR" sz="1600" dirty="0">
                <a:solidFill>
                  <a:schemeClr val="accent1">
                    <a:lumMod val="50000"/>
                  </a:schemeClr>
                </a:solidFill>
                <a:latin typeface="+mn-lt"/>
                <a:cs typeface="+mn-cs"/>
              </a:rPr>
              <a:t> </a:t>
            </a:r>
          </a:p>
          <a:p>
            <a:pPr lvl="1" fontAlgn="auto">
              <a:spcBef>
                <a:spcPts val="0"/>
              </a:spcBef>
              <a:spcAft>
                <a:spcPts val="0"/>
              </a:spcAft>
              <a:defRPr/>
            </a:pPr>
            <a:endParaRPr lang="fr-FR" sz="800" dirty="0">
              <a:solidFill>
                <a:schemeClr val="accent1">
                  <a:lumMod val="50000"/>
                </a:schemeClr>
              </a:solidFill>
              <a:latin typeface="+mn-lt"/>
              <a:cs typeface="+mn-cs"/>
            </a:endParaRPr>
          </a:p>
          <a:p>
            <a:pPr marL="742950" lvl="1" indent="-285750" fontAlgn="auto">
              <a:spcBef>
                <a:spcPts val="0"/>
              </a:spcBef>
              <a:spcAft>
                <a:spcPts val="0"/>
              </a:spcAft>
              <a:buFont typeface="Wingdings" panose="05000000000000000000" pitchFamily="2" charset="2"/>
              <a:buChar char="Ø"/>
              <a:defRPr/>
            </a:pPr>
            <a:r>
              <a:rPr lang="fr-FR" sz="1600" i="1" dirty="0">
                <a:solidFill>
                  <a:schemeClr val="accent1">
                    <a:lumMod val="50000"/>
                  </a:schemeClr>
                </a:solidFill>
                <a:latin typeface="+mn-lt"/>
                <a:cs typeface="+mn-cs"/>
              </a:rPr>
              <a:t>De quelle façon opérer cette évolution? </a:t>
            </a:r>
            <a:r>
              <a:rPr lang="fr-FR" sz="1400" i="1" dirty="0">
                <a:solidFill>
                  <a:schemeClr val="accent1">
                    <a:lumMod val="75000"/>
                  </a:schemeClr>
                </a:solidFill>
                <a:latin typeface="+mn-lt"/>
                <a:cs typeface="+mn-cs"/>
              </a:rPr>
              <a:t>(Ex.: réduction brute de la consommation du service/ partage / augmentation de la durabilité des biens / etc.?)</a:t>
            </a:r>
          </a:p>
          <a:p>
            <a:pPr marL="285750" indent="-285750" fontAlgn="auto">
              <a:spcBef>
                <a:spcPts val="0"/>
              </a:spcBef>
              <a:spcAft>
                <a:spcPts val="0"/>
              </a:spcAft>
              <a:buFont typeface="Arial" panose="020B0604020202020204" pitchFamily="34" charset="0"/>
              <a:buChar char="•"/>
              <a:defRPr/>
            </a:pPr>
            <a:endParaRPr lang="fr-FR" dirty="0">
              <a:latin typeface="+mn-lt"/>
              <a:cs typeface="+mn-cs"/>
            </a:endParaRP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Tx/>
              <a:buChar char="-"/>
              <a:defRPr/>
            </a:pPr>
            <a:endParaRPr lang="fr-FR" dirty="0">
              <a:latin typeface="+mn-lt"/>
              <a:cs typeface="+mn-cs"/>
            </a:endParaRPr>
          </a:p>
          <a:p>
            <a:pPr marL="285750" indent="-285750" fontAlgn="auto">
              <a:spcBef>
                <a:spcPts val="0"/>
              </a:spcBef>
              <a:spcAft>
                <a:spcPts val="0"/>
              </a:spcAft>
              <a:buFontTx/>
              <a:buChar char="-"/>
              <a:defRPr/>
            </a:pPr>
            <a:endParaRPr lang="fr-FR" dirty="0">
              <a:latin typeface="+mn-lt"/>
              <a:cs typeface="+mn-cs"/>
            </a:endParaRPr>
          </a:p>
        </p:txBody>
      </p:sp>
      <p:graphicFrame>
        <p:nvGraphicFramePr>
          <p:cNvPr id="25" name="Tableau 24"/>
          <p:cNvGraphicFramePr>
            <a:graphicFrameLocks noGrp="1"/>
          </p:cNvGraphicFramePr>
          <p:nvPr>
            <p:extLst>
              <p:ext uri="{D42A27DB-BD31-4B8C-83A1-F6EECF244321}">
                <p14:modId xmlns:p14="http://schemas.microsoft.com/office/powerpoint/2010/main" val="3452809007"/>
              </p:ext>
            </p:extLst>
          </p:nvPr>
        </p:nvGraphicFramePr>
        <p:xfrm>
          <a:off x="1433306" y="2780928"/>
          <a:ext cx="3979217" cy="2569460"/>
        </p:xfrm>
        <a:graphic>
          <a:graphicData uri="http://schemas.openxmlformats.org/drawingml/2006/table">
            <a:tbl>
              <a:tblPr>
                <a:tableStyleId>{5C22544A-7EE6-4342-B048-85BDC9FD1C3A}</a:tableStyleId>
              </a:tblPr>
              <a:tblGrid>
                <a:gridCol w="566118">
                  <a:extLst>
                    <a:ext uri="{9D8B030D-6E8A-4147-A177-3AD203B41FA5}">
                      <a16:colId xmlns:a16="http://schemas.microsoft.com/office/drawing/2014/main" val="20000"/>
                    </a:ext>
                  </a:extLst>
                </a:gridCol>
                <a:gridCol w="3413099">
                  <a:extLst>
                    <a:ext uri="{9D8B030D-6E8A-4147-A177-3AD203B41FA5}">
                      <a16:colId xmlns:a16="http://schemas.microsoft.com/office/drawing/2014/main" val="20001"/>
                    </a:ext>
                  </a:extLst>
                </a:gridCol>
              </a:tblGrid>
              <a:tr h="165784">
                <a:tc>
                  <a:txBody>
                    <a:bodyPr/>
                    <a:lstStyle/>
                    <a:p>
                      <a:pPr algn="l" fontAlgn="b"/>
                      <a:r>
                        <a:rPr lang="fr-FR" sz="900" u="none" strike="noStrike" dirty="0">
                          <a:effectLst/>
                        </a:rPr>
                        <a:t>FON01</a:t>
                      </a:r>
                      <a:endParaRPr lang="fr-FR" sz="900" b="1" i="0" u="none" strike="noStrike" dirty="0">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Produits alimentaires et boissons non alcoolisées</a:t>
                      </a:r>
                      <a:endParaRPr lang="fr-FR" sz="900" b="1"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0"/>
                  </a:ext>
                </a:extLst>
              </a:tr>
              <a:tr h="165784">
                <a:tc>
                  <a:txBody>
                    <a:bodyPr/>
                    <a:lstStyle/>
                    <a:p>
                      <a:pPr algn="l" fontAlgn="b"/>
                      <a:r>
                        <a:rPr lang="fr-FR" sz="900" u="none" strike="noStrike">
                          <a:effectLst/>
                        </a:rPr>
                        <a:t>FON02</a:t>
                      </a:r>
                      <a:endParaRPr lang="fr-FR" sz="900" b="1" i="0" u="none" strike="noStrike">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Boissons alcoolisées et Tabac</a:t>
                      </a:r>
                      <a:endParaRPr lang="fr-FR" sz="900" b="1"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1"/>
                  </a:ext>
                </a:extLst>
              </a:tr>
              <a:tr h="165784">
                <a:tc>
                  <a:txBody>
                    <a:bodyPr/>
                    <a:lstStyle/>
                    <a:p>
                      <a:pPr algn="l" fontAlgn="b"/>
                      <a:r>
                        <a:rPr lang="fr-FR" sz="900" u="none" strike="noStrike">
                          <a:effectLst/>
                        </a:rPr>
                        <a:t>FON03</a:t>
                      </a:r>
                      <a:endParaRPr lang="fr-FR" sz="900" b="1" i="0" u="none" strike="noStrike">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dirty="0">
                          <a:effectLst/>
                        </a:rPr>
                        <a:t>Articles d'habillement et chaussures</a:t>
                      </a:r>
                      <a:endParaRPr lang="fr-FR" sz="900" b="1" i="0" u="none" strike="noStrike" dirty="0">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2"/>
                  </a:ext>
                </a:extLst>
              </a:tr>
              <a:tr h="165784">
                <a:tc>
                  <a:txBody>
                    <a:bodyPr/>
                    <a:lstStyle/>
                    <a:p>
                      <a:pPr algn="l" fontAlgn="b"/>
                      <a:r>
                        <a:rPr lang="fr-FR" sz="900" u="none" strike="noStrike" dirty="0">
                          <a:effectLst/>
                        </a:rPr>
                        <a:t>FON04</a:t>
                      </a:r>
                      <a:endParaRPr lang="fr-FR" sz="900" b="1" i="0" u="none" strike="noStrike" dirty="0">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Logement, eau gaz, électricité et autres combustibles</a:t>
                      </a:r>
                      <a:endParaRPr lang="fr-FR" sz="900" b="1"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3"/>
                  </a:ext>
                </a:extLst>
              </a:tr>
              <a:tr h="265434">
                <a:tc>
                  <a:txBody>
                    <a:bodyPr/>
                    <a:lstStyle/>
                    <a:p>
                      <a:pPr algn="l" fontAlgn="b"/>
                      <a:r>
                        <a:rPr lang="fr-FR" sz="900" u="none" strike="noStrike" dirty="0">
                          <a:effectLst/>
                        </a:rPr>
                        <a:t>FON05</a:t>
                      </a:r>
                      <a:endParaRPr lang="fr-FR" sz="900" b="1" i="0" u="none" strike="noStrike" dirty="0">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Meubles, articles de ménage et entretien courant de l'habitation</a:t>
                      </a:r>
                      <a:endParaRPr lang="fr-FR" sz="900" b="1"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4"/>
                  </a:ext>
                </a:extLst>
              </a:tr>
              <a:tr h="223554">
                <a:tc>
                  <a:txBody>
                    <a:bodyPr/>
                    <a:lstStyle/>
                    <a:p>
                      <a:pPr algn="r" fontAlgn="b"/>
                      <a:r>
                        <a:rPr lang="fr-FR" sz="900" u="none" strike="noStrike">
                          <a:effectLst/>
                        </a:rPr>
                        <a:t>FON051</a:t>
                      </a:r>
                      <a:endParaRPr lang="fr-FR" sz="900" b="0" i="0" u="none" strike="noStrike">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Meubles, articles d'ameublement, tapis et autres revêtements de sol</a:t>
                      </a:r>
                      <a:endParaRPr lang="fr-FR" sz="900" b="0"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5"/>
                  </a:ext>
                </a:extLst>
              </a:tr>
              <a:tr h="165784">
                <a:tc>
                  <a:txBody>
                    <a:bodyPr/>
                    <a:lstStyle/>
                    <a:p>
                      <a:pPr algn="r" fontAlgn="b"/>
                      <a:r>
                        <a:rPr lang="fr-FR" sz="900" u="none" strike="noStrike">
                          <a:effectLst/>
                        </a:rPr>
                        <a:t>FON052</a:t>
                      </a:r>
                      <a:endParaRPr lang="fr-FR" sz="900" b="0" i="0" u="none" strike="noStrike">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Articles de ménage en textile</a:t>
                      </a:r>
                      <a:endParaRPr lang="fr-FR" sz="900" b="0"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6"/>
                  </a:ext>
                </a:extLst>
              </a:tr>
              <a:tr h="165784">
                <a:tc>
                  <a:txBody>
                    <a:bodyPr/>
                    <a:lstStyle/>
                    <a:p>
                      <a:pPr algn="r" fontAlgn="b"/>
                      <a:r>
                        <a:rPr lang="fr-FR" sz="900" u="none" strike="noStrike">
                          <a:effectLst/>
                        </a:rPr>
                        <a:t>FON053</a:t>
                      </a:r>
                      <a:endParaRPr lang="fr-FR" sz="900" b="0" i="0" u="none" strike="noStrike">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dirty="0">
                          <a:effectLst/>
                        </a:rPr>
                        <a:t>Appareils ménagers</a:t>
                      </a:r>
                      <a:endParaRPr lang="fr-FR" sz="900" b="0" i="0" u="none" strike="noStrike" dirty="0">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7"/>
                  </a:ext>
                </a:extLst>
              </a:tr>
              <a:tr h="165784">
                <a:tc>
                  <a:txBody>
                    <a:bodyPr/>
                    <a:lstStyle/>
                    <a:p>
                      <a:pPr algn="r" fontAlgn="b"/>
                      <a:r>
                        <a:rPr lang="fr-FR" sz="900" u="none" strike="noStrike" dirty="0">
                          <a:effectLst/>
                        </a:rPr>
                        <a:t>FON054</a:t>
                      </a:r>
                      <a:endParaRPr lang="fr-FR" sz="900" b="0" i="0" u="none" strike="noStrike" dirty="0">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Verrerie, vaisselle et ustensiles de ménage</a:t>
                      </a:r>
                      <a:endParaRPr lang="fr-FR" sz="900" b="0"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8"/>
                  </a:ext>
                </a:extLst>
              </a:tr>
              <a:tr h="165784">
                <a:tc>
                  <a:txBody>
                    <a:bodyPr/>
                    <a:lstStyle/>
                    <a:p>
                      <a:pPr algn="r" fontAlgn="b"/>
                      <a:r>
                        <a:rPr lang="fr-FR" sz="900" u="none" strike="noStrike">
                          <a:effectLst/>
                        </a:rPr>
                        <a:t>FON055</a:t>
                      </a:r>
                      <a:endParaRPr lang="fr-FR" sz="900" b="0" i="0" u="none" strike="noStrike">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Outillage et autre matériel pour la maison et le jardin</a:t>
                      </a:r>
                      <a:endParaRPr lang="fr-FR" sz="900" b="0"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09"/>
                  </a:ext>
                </a:extLst>
              </a:tr>
              <a:tr h="165784">
                <a:tc>
                  <a:txBody>
                    <a:bodyPr/>
                    <a:lstStyle/>
                    <a:p>
                      <a:pPr algn="r" fontAlgn="b"/>
                      <a:r>
                        <a:rPr lang="fr-FR" sz="900" u="none" strike="noStrike">
                          <a:effectLst/>
                        </a:rPr>
                        <a:t>FON056</a:t>
                      </a:r>
                      <a:endParaRPr lang="fr-FR" sz="900" b="0" i="0" u="none" strike="noStrike">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a:effectLst/>
                        </a:rPr>
                        <a:t>Biens et services liés à l'entretien courant de l'habitation</a:t>
                      </a:r>
                      <a:endParaRPr lang="fr-FR" sz="900" b="0" i="0" u="none" strike="noStrike">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10"/>
                  </a:ext>
                </a:extLst>
              </a:tr>
              <a:tr h="165784">
                <a:tc>
                  <a:txBody>
                    <a:bodyPr/>
                    <a:lstStyle/>
                    <a:p>
                      <a:pPr algn="l" fontAlgn="b"/>
                      <a:r>
                        <a:rPr lang="fr-FR" sz="900" u="none" strike="noStrike" dirty="0">
                          <a:effectLst/>
                        </a:rPr>
                        <a:t>FON07</a:t>
                      </a:r>
                      <a:endParaRPr lang="fr-FR" sz="900" b="1" i="0" u="none" strike="noStrike" dirty="0">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dirty="0">
                          <a:effectLst/>
                        </a:rPr>
                        <a:t>Transports</a:t>
                      </a:r>
                      <a:endParaRPr lang="fr-FR" sz="900" b="1" i="0" u="none" strike="noStrike" dirty="0">
                        <a:effectLst/>
                        <a:latin typeface="Arial"/>
                      </a:endParaRPr>
                    </a:p>
                  </a:txBody>
                  <a:tcPr marL="5574" marR="5574" marT="5576" marB="0" anchor="b">
                    <a:solidFill>
                      <a:schemeClr val="accent1">
                        <a:tint val="20000"/>
                      </a:schemeClr>
                    </a:solidFill>
                  </a:tcPr>
                </a:tc>
                <a:extLst>
                  <a:ext uri="{0D108BD9-81ED-4DB2-BD59-A6C34878D82A}">
                    <a16:rowId xmlns:a16="http://schemas.microsoft.com/office/drawing/2014/main" val="10011"/>
                  </a:ext>
                </a:extLst>
              </a:tr>
              <a:tr h="115544">
                <a:tc>
                  <a:txBody>
                    <a:bodyPr/>
                    <a:lstStyle/>
                    <a:p>
                      <a:pPr algn="r" fontAlgn="b"/>
                      <a:r>
                        <a:rPr lang="fr-FR" sz="900" u="none" strike="noStrike">
                          <a:effectLst/>
                        </a:rPr>
                        <a:t>FON071</a:t>
                      </a:r>
                      <a:endParaRPr lang="fr-FR" sz="900" b="0" i="0" u="none" strike="noStrike">
                        <a:solidFill>
                          <a:srgbClr val="808080"/>
                        </a:solidFill>
                        <a:effectLst/>
                        <a:latin typeface="Arial"/>
                      </a:endParaRPr>
                    </a:p>
                  </a:txBody>
                  <a:tcPr marL="5574" marR="5574" marT="5576" marB="0" anchor="b">
                    <a:solidFill>
                      <a:schemeClr val="accent1">
                        <a:tint val="20000"/>
                      </a:schemeClr>
                    </a:solidFill>
                  </a:tcPr>
                </a:tc>
                <a:tc>
                  <a:txBody>
                    <a:bodyPr/>
                    <a:lstStyle/>
                    <a:p>
                      <a:pPr algn="l" fontAlgn="b"/>
                      <a:r>
                        <a:rPr lang="fr-FR" sz="900" u="none" strike="noStrike" dirty="0">
                          <a:effectLst/>
                        </a:rPr>
                        <a:t>Achats de véhicules</a:t>
                      </a:r>
                    </a:p>
                  </a:txBody>
                  <a:tcPr marL="5574" marR="5574" marT="5576" marB="0" anchor="b">
                    <a:solidFill>
                      <a:schemeClr val="accent1">
                        <a:tint val="20000"/>
                      </a:schemeClr>
                    </a:solidFill>
                  </a:tcPr>
                </a:tc>
                <a:extLst>
                  <a:ext uri="{0D108BD9-81ED-4DB2-BD59-A6C34878D82A}">
                    <a16:rowId xmlns:a16="http://schemas.microsoft.com/office/drawing/2014/main" val="10012"/>
                  </a:ext>
                </a:extLst>
              </a:tr>
              <a:tr h="165784">
                <a:tc>
                  <a:txBody>
                    <a:bodyPr/>
                    <a:lstStyle/>
                    <a:p>
                      <a:pPr algn="r" fontAlgn="b"/>
                      <a:r>
                        <a:rPr lang="fr-FR" sz="900" b="0" i="0" u="none" strike="noStrike" dirty="0">
                          <a:solidFill>
                            <a:srgbClr val="808080"/>
                          </a:solidFill>
                          <a:effectLst/>
                          <a:latin typeface="Arial"/>
                        </a:rPr>
                        <a:t>Etc.</a:t>
                      </a:r>
                    </a:p>
                  </a:txBody>
                  <a:tcPr marL="5574" marR="5574" marT="5576" marB="0">
                    <a:gradFill>
                      <a:gsLst>
                        <a:gs pos="0">
                          <a:schemeClr val="bg1">
                            <a:lumMod val="95000"/>
                          </a:schemeClr>
                        </a:gs>
                        <a:gs pos="95000">
                          <a:schemeClr val="bg1"/>
                        </a:gs>
                      </a:gsLst>
                      <a:lin ang="5400000" scaled="0"/>
                    </a:gradFill>
                  </a:tcPr>
                </a:tc>
                <a:tc>
                  <a:txBody>
                    <a:bodyPr/>
                    <a:lstStyle/>
                    <a:p>
                      <a:pPr algn="l" fontAlgn="b"/>
                      <a:endParaRPr lang="fr-FR" sz="900" u="none" strike="noStrike" dirty="0">
                        <a:effectLst/>
                      </a:endParaRPr>
                    </a:p>
                    <a:p>
                      <a:pPr algn="l" fontAlgn="b"/>
                      <a:endParaRPr lang="fr-FR" sz="900" u="none" strike="noStrike" dirty="0">
                        <a:effectLst/>
                      </a:endParaRPr>
                    </a:p>
                  </a:txBody>
                  <a:tcPr marL="5574" marR="5574" marT="5576" marB="0" anchor="b">
                    <a:gradFill>
                      <a:gsLst>
                        <a:gs pos="0">
                          <a:schemeClr val="bg1">
                            <a:lumMod val="95000"/>
                          </a:schemeClr>
                        </a:gs>
                        <a:gs pos="92000">
                          <a:schemeClr val="bg1"/>
                        </a:gs>
                      </a:gsLst>
                      <a:lin ang="5400000" scaled="0"/>
                    </a:gradFill>
                  </a:tcPr>
                </a:tc>
                <a:extLst>
                  <a:ext uri="{0D108BD9-81ED-4DB2-BD59-A6C34878D82A}">
                    <a16:rowId xmlns:a16="http://schemas.microsoft.com/office/drawing/2014/main" val="10013"/>
                  </a:ext>
                </a:extLst>
              </a:tr>
            </a:tbl>
          </a:graphicData>
        </a:graphic>
      </p:graphicFrame>
      <p:graphicFrame>
        <p:nvGraphicFramePr>
          <p:cNvPr id="29" name="Graphique 28"/>
          <p:cNvGraphicFramePr>
            <a:graphicFrameLocks/>
          </p:cNvGraphicFramePr>
          <p:nvPr>
            <p:extLst>
              <p:ext uri="{D42A27DB-BD31-4B8C-83A1-F6EECF244321}">
                <p14:modId xmlns:p14="http://schemas.microsoft.com/office/powerpoint/2010/main" val="750508432"/>
              </p:ext>
            </p:extLst>
          </p:nvPr>
        </p:nvGraphicFramePr>
        <p:xfrm>
          <a:off x="5395703" y="2708920"/>
          <a:ext cx="361741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p:cNvSpPr txBox="1"/>
          <p:nvPr/>
        </p:nvSpPr>
        <p:spPr>
          <a:xfrm>
            <a:off x="5940425" y="0"/>
            <a:ext cx="3198813" cy="461665"/>
          </a:xfrm>
          <a:prstGeom prst="rect">
            <a:avLst/>
          </a:prstGeom>
          <a:noFill/>
        </p:spPr>
        <p:txBody>
          <a:bodyPr>
            <a:spAutoFit/>
          </a:bodyPr>
          <a:lstStyle/>
          <a:p>
            <a:pPr algn="r" fontAlgn="auto">
              <a:spcBef>
                <a:spcPts val="0"/>
              </a:spcBef>
              <a:spcAft>
                <a:spcPts val="0"/>
              </a:spcAft>
              <a:defRPr/>
            </a:pPr>
            <a:r>
              <a:rPr lang="fr-FR" sz="1200" i="1" dirty="0">
                <a:solidFill>
                  <a:schemeClr val="tx2">
                    <a:lumMod val="20000"/>
                    <a:lumOff val="80000"/>
                  </a:schemeClr>
                </a:solidFill>
                <a:latin typeface="+mn-lt"/>
                <a:cs typeface="+mn-cs"/>
              </a:rPr>
              <a:t>Journée de la Chaire </a:t>
            </a:r>
          </a:p>
          <a:p>
            <a:pPr algn="r" fontAlgn="auto">
              <a:spcBef>
                <a:spcPts val="0"/>
              </a:spcBef>
              <a:spcAft>
                <a:spcPts val="0"/>
              </a:spcAft>
              <a:defRPr/>
            </a:pPr>
            <a:r>
              <a:rPr lang="fr-FR" sz="1200" i="1" dirty="0">
                <a:solidFill>
                  <a:schemeClr val="tx2">
                    <a:lumMod val="20000"/>
                    <a:lumOff val="80000"/>
                  </a:schemeClr>
                </a:solidFill>
                <a:latin typeface="+mn-lt"/>
                <a:cs typeface="+mn-cs"/>
              </a:rPr>
              <a:t>– Mars 2015</a:t>
            </a:r>
          </a:p>
        </p:txBody>
      </p:sp>
      <p:sp>
        <p:nvSpPr>
          <p:cNvPr id="2" name="Flèche droite 1"/>
          <p:cNvSpPr/>
          <p:nvPr/>
        </p:nvSpPr>
        <p:spPr>
          <a:xfrm>
            <a:off x="5176557" y="3983537"/>
            <a:ext cx="509245" cy="2385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8" end="8"/>
                                            </p:txEl>
                                          </p:spTgt>
                                        </p:tgtEl>
                                        <p:attrNameLst>
                                          <p:attrName>style.visibility</p:attrName>
                                        </p:attrNameLst>
                                      </p:cBhvr>
                                      <p:to>
                                        <p:strVal val="visible"/>
                                      </p:to>
                                    </p:set>
                                    <p:animEffect transition="in" filter="fade">
                                      <p:cBhvr>
                                        <p:cTn id="7" dur="500"/>
                                        <p:tgtEl>
                                          <p:spTgt spid="21">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xEl>
                                              <p:pRg st="19" end="19"/>
                                            </p:txEl>
                                          </p:spTgt>
                                        </p:tgtEl>
                                        <p:attrNameLst>
                                          <p:attrName>style.visibility</p:attrName>
                                        </p:attrNameLst>
                                      </p:cBhvr>
                                      <p:to>
                                        <p:strVal val="visible"/>
                                      </p:to>
                                    </p:set>
                                    <p:animEffect transition="in" filter="fade">
                                      <p:cBhvr>
                                        <p:cTn id="18" dur="500"/>
                                        <p:tgtEl>
                                          <p:spTgt spid="21">
                                            <p:txEl>
                                              <p:pRg st="19" end="1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xEl>
                                              <p:pRg st="20" end="20"/>
                                            </p:txEl>
                                          </p:spTgt>
                                        </p:tgtEl>
                                        <p:attrNameLst>
                                          <p:attrName>style.visibility</p:attrName>
                                        </p:attrNameLst>
                                      </p:cBhvr>
                                      <p:to>
                                        <p:strVal val="visible"/>
                                      </p:to>
                                    </p:set>
                                    <p:animEffect transition="in" filter="fade">
                                      <p:cBhvr>
                                        <p:cTn id="21" dur="500"/>
                                        <p:tgtEl>
                                          <p:spTgt spid="21">
                                            <p:txEl>
                                              <p:pRg st="20" end="2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xEl>
                                              <p:pRg st="22" end="22"/>
                                            </p:txEl>
                                          </p:spTgt>
                                        </p:tgtEl>
                                        <p:attrNameLst>
                                          <p:attrName>style.visibility</p:attrName>
                                        </p:attrNameLst>
                                      </p:cBhvr>
                                      <p:to>
                                        <p:strVal val="visible"/>
                                      </p:to>
                                    </p:set>
                                    <p:animEffect transition="in" filter="fade">
                                      <p:cBhvr>
                                        <p:cTn id="24" dur="500"/>
                                        <p:tgtEl>
                                          <p:spTgt spid="21">
                                            <p:txEl>
                                              <p:pRg st="22" end="2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hème Offic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11299</TotalTime>
  <Words>3468</Words>
  <Application>Microsoft Office PowerPoint</Application>
  <PresentationFormat>Affichage à l'écran (4:3)</PresentationFormat>
  <Paragraphs>920</Paragraphs>
  <Slides>46</Slides>
  <Notes>44</Notes>
  <HiddenSlides>8</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46</vt:i4>
      </vt:variant>
    </vt:vector>
  </HeadingPairs>
  <TitlesOfParts>
    <vt:vector size="52" baseType="lpstr">
      <vt:lpstr>Arial</vt:lpstr>
      <vt:lpstr>Calibri</vt:lpstr>
      <vt:lpstr>Symbol</vt:lpstr>
      <vt:lpstr>Times New Roman</vt:lpstr>
      <vt:lpstr>Wingdings</vt:lpstr>
      <vt:lpstr>Thème Office</vt:lpstr>
      <vt:lpstr>“Outside the box”:  La Décroissance comme alternative?  Exploration Prospective et modélisation macroéconomique </vt:lpstr>
      <vt:lpstr>Sommaire</vt:lpstr>
      <vt:lpstr>Présentation PowerPoint</vt:lpstr>
      <vt:lpstr>Présentation PowerPoint</vt:lpstr>
      <vt:lpstr>Présentation PowerPoint</vt:lpstr>
      <vt:lpstr>Modélisation et prospective: de l’esprit à la méthode</vt:lpstr>
      <vt:lpstr>Modélisation et prospective: de l’esprit à la méthode</vt:lpstr>
      <vt:lpstr>Présentation PowerPoint</vt:lpstr>
      <vt:lpstr>Modélisation et prospective: de l’esprit à la méthode</vt:lpstr>
      <vt:lpstr>Modélisation et prospective: de l’esprit à la méthode</vt:lpstr>
      <vt:lpstr>Sommaire</vt:lpstr>
      <vt:lpstr>Présentation PowerPoint</vt:lpstr>
      <vt:lpstr>Présentation PowerPoint</vt:lpstr>
      <vt:lpstr>Présentation PowerPoint</vt:lpstr>
      <vt:lpstr>Sommaire</vt:lpstr>
      <vt:lpstr>Conclusion</vt:lpstr>
      <vt:lpstr>Merci pour votre attention</vt:lpstr>
      <vt:lpstr>La prospective, petits rappels…</vt:lpstr>
      <vt:lpstr>4. Quelques remarques préliminaires     </vt:lpstr>
      <vt:lpstr>Éléments de bibliographie  Assoumou, E. (2006). Modélisation MARKAL pour la planification énergétique long terme dans le ccontext français. PhD thesis, Ecole des Mines de Paris.  Crassous, R. (2008). Modéliser le long terme dans un monde de 2nd rang: Application aux politiques climatiques. PhD thesis, Institut des Sciences et Industries du Vivant et de l’Environnement (Agro ParisTech).  Duesenberry, J. S. (1949). Income, Saving and the Theory of Consumer Behavior. Cambrige (Mass.) Harvard University Press  Janssen, M. A. and Jager, W. (2001). Fashions, habits and changing preferences: Simulation of psychological factors affecting market dynamics. Journal of Economic Psychology, 22(6):745 – 772.  Latouche, S. (2009). Farewell to growth.  Robert E. Lucas, J. (1976). Econometric policy evaluation: A critique. Carnegie-Rochester Conference Series on Public Policy, 1(1):19–46.  O’Neill, D. W. (2012). Measuring progress in the degrowth transition to a steady state economy. Ecological Economics, 84(0):221 – 231.   Victor, P. and Rosenbluth, G. (2007). Managing without growth. Ecological Economics, 61(2-3):492–504. </vt:lpstr>
      <vt:lpstr>4. Quelques remarques préliminaires </vt:lpstr>
      <vt:lpstr>Présentation PowerPoint</vt:lpstr>
      <vt:lpstr>5. Current tools for economy-environment-energy modelling </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6. Our approach</vt:lpstr>
      <vt:lpstr>2. « Croissance verte » ou « Décroissance »</vt:lpstr>
      <vt:lpstr>2. « Croissance verte » ou « Décroissance »</vt:lpstr>
      <vt:lpstr>Présentation PowerPoint</vt:lpstr>
      <vt:lpstr>Présentation PowerPoint</vt:lpstr>
      <vt:lpstr>6. Quelques résultats       </vt:lpstr>
      <vt:lpstr>6. Quelques résultats       </vt:lpstr>
      <vt:lpstr>6. Quelques résultats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sandrine.selosse</dc:creator>
  <cp:lastModifiedBy>Alice SPASARO</cp:lastModifiedBy>
  <cp:revision>854</cp:revision>
  <dcterms:created xsi:type="dcterms:W3CDTF">2012-02-27T11:44:46Z</dcterms:created>
  <dcterms:modified xsi:type="dcterms:W3CDTF">2019-12-11T13:56:48Z</dcterms:modified>
</cp:coreProperties>
</file>