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4" r:id="rId3"/>
    <p:sldId id="306" r:id="rId4"/>
    <p:sldId id="288" r:id="rId5"/>
    <p:sldId id="318" r:id="rId6"/>
    <p:sldId id="317" r:id="rId7"/>
    <p:sldId id="333" r:id="rId8"/>
    <p:sldId id="283" r:id="rId9"/>
    <p:sldId id="334" r:id="rId10"/>
    <p:sldId id="335" r:id="rId11"/>
    <p:sldId id="336" r:id="rId12"/>
    <p:sldId id="302" r:id="rId13"/>
    <p:sldId id="337" r:id="rId14"/>
    <p:sldId id="338" r:id="rId15"/>
    <p:sldId id="324" r:id="rId16"/>
    <p:sldId id="325" r:id="rId17"/>
    <p:sldId id="326" r:id="rId18"/>
    <p:sldId id="327" r:id="rId19"/>
    <p:sldId id="328" r:id="rId20"/>
    <p:sldId id="329" r:id="rId21"/>
    <p:sldId id="331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701"/>
    <a:srgbClr val="B2D501"/>
    <a:srgbClr val="A4D002"/>
    <a:srgbClr val="9AB301"/>
    <a:srgbClr val="00C82B"/>
    <a:srgbClr val="00B427"/>
    <a:srgbClr val="6FB202"/>
    <a:srgbClr val="84D303"/>
    <a:srgbClr val="79C103"/>
    <a:srgbClr val="86D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77337" autoAdjust="0"/>
  </p:normalViewPr>
  <p:slideViewPr>
    <p:cSldViewPr>
      <p:cViewPr varScale="1">
        <p:scale>
          <a:sx n="59" d="100"/>
          <a:sy n="59" d="100"/>
        </p:scale>
        <p:origin x="18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[Chair_PrimProd_2.xls]BAU_Graph!Tabla dinámica1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es-CL" dirty="0" err="1"/>
              <a:t>Production</a:t>
            </a:r>
            <a:r>
              <a:rPr lang="es-CL" baseline="0" dirty="0"/>
              <a:t> </a:t>
            </a:r>
            <a:r>
              <a:rPr lang="es-CL" baseline="0" dirty="0" err="1"/>
              <a:t>primaire</a:t>
            </a:r>
            <a:r>
              <a:rPr lang="es-CL" baseline="0" dirty="0"/>
              <a:t> </a:t>
            </a:r>
            <a:r>
              <a:rPr lang="es-CL" baseline="0" dirty="0" err="1"/>
              <a:t>régionale</a:t>
            </a:r>
            <a:r>
              <a:rPr lang="es-CL" baseline="0" dirty="0"/>
              <a:t> (BAU)</a:t>
            </a:r>
          </a:p>
        </c:rich>
      </c:tx>
      <c:overlay val="0"/>
    </c:title>
    <c:autoTitleDeleted val="0"/>
    <c:pivotFmts>
      <c:pivotFmt>
        <c:idx val="0"/>
        <c:spPr>
          <a:solidFill>
            <a:srgbClr val="000000"/>
          </a:solidFill>
        </c:spPr>
        <c:marker>
          <c:symbol val="none"/>
        </c:marker>
      </c:pivotFmt>
      <c:pivotFmt>
        <c:idx val="1"/>
        <c:spPr>
          <a:solidFill>
            <a:srgbClr val="4C452B"/>
          </a:solidFill>
        </c:spPr>
        <c:marker>
          <c:symbol val="none"/>
        </c:marker>
      </c:pivotFmt>
      <c:pivotFmt>
        <c:idx val="2"/>
        <c:spPr>
          <a:solidFill>
            <a:srgbClr val="FF0000"/>
          </a:solidFill>
        </c:spPr>
        <c:marker>
          <c:symbol val="none"/>
        </c:marker>
      </c:pivotFmt>
      <c:pivotFmt>
        <c:idx val="3"/>
        <c:spPr>
          <a:solidFill>
            <a:srgbClr val="FF60FB"/>
          </a:solidFill>
        </c:spPr>
        <c:marker>
          <c:symbol val="none"/>
        </c:marker>
      </c:pivotFmt>
      <c:pivotFmt>
        <c:idx val="4"/>
        <c:spPr>
          <a:solidFill>
            <a:srgbClr val="0175C0"/>
          </a:solidFill>
        </c:spPr>
        <c:marker>
          <c:symbol val="none"/>
        </c:marker>
      </c:pivotFmt>
      <c:pivotFmt>
        <c:idx val="5"/>
        <c:spPr>
          <a:solidFill>
            <a:srgbClr val="A9A9A7"/>
          </a:solidFill>
        </c:spPr>
        <c:marker>
          <c:symbol val="none"/>
        </c:marker>
      </c:pivotFmt>
      <c:pivotFmt>
        <c:idx val="6"/>
        <c:spPr>
          <a:solidFill>
            <a:srgbClr val="01AF50"/>
          </a:solidFill>
        </c:spPr>
        <c:marker>
          <c:symbol val="none"/>
        </c:marker>
      </c:pivotFmt>
      <c:pivotFmt>
        <c:idx val="7"/>
        <c:spPr>
          <a:solidFill>
            <a:srgbClr val="FCFB02"/>
          </a:solidFill>
        </c:spPr>
        <c:marker>
          <c:symbol val="none"/>
        </c:marker>
      </c:pivotFmt>
      <c:pivotFmt>
        <c:idx val="8"/>
        <c:spPr>
          <a:solidFill>
            <a:srgbClr val="00B8FB"/>
          </a:solidFill>
        </c:spPr>
        <c:marker>
          <c:symbol val="none"/>
        </c:marker>
      </c:pivotFmt>
      <c:pivotFmt>
        <c:idx val="9"/>
        <c:spPr>
          <a:solidFill>
            <a:srgbClr val="000000"/>
          </a:solidFill>
        </c:spPr>
        <c:marker>
          <c:symbol val="none"/>
        </c:marker>
      </c:pivotFmt>
      <c:pivotFmt>
        <c:idx val="10"/>
        <c:spPr>
          <a:solidFill>
            <a:srgbClr val="4C452B"/>
          </a:solidFill>
        </c:spPr>
        <c:marker>
          <c:symbol val="none"/>
        </c:marker>
      </c:pivotFmt>
      <c:pivotFmt>
        <c:idx val="11"/>
        <c:spPr>
          <a:solidFill>
            <a:srgbClr val="FF0000"/>
          </a:solidFill>
        </c:spPr>
        <c:marker>
          <c:symbol val="none"/>
        </c:marker>
      </c:pivotFmt>
      <c:pivotFmt>
        <c:idx val="12"/>
        <c:spPr>
          <a:solidFill>
            <a:srgbClr val="FF60FB"/>
          </a:solidFill>
        </c:spPr>
        <c:marker>
          <c:symbol val="none"/>
        </c:marker>
      </c:pivotFmt>
      <c:pivotFmt>
        <c:idx val="13"/>
        <c:spPr>
          <a:solidFill>
            <a:srgbClr val="0175C0"/>
          </a:solidFill>
        </c:spPr>
        <c:marker>
          <c:symbol val="none"/>
        </c:marker>
      </c:pivotFmt>
      <c:pivotFmt>
        <c:idx val="14"/>
        <c:spPr>
          <a:solidFill>
            <a:srgbClr val="A9A9A7"/>
          </a:solidFill>
        </c:spPr>
        <c:marker>
          <c:symbol val="none"/>
        </c:marker>
      </c:pivotFmt>
      <c:pivotFmt>
        <c:idx val="15"/>
        <c:spPr>
          <a:solidFill>
            <a:srgbClr val="01AF50"/>
          </a:solidFill>
        </c:spPr>
        <c:marker>
          <c:symbol val="none"/>
        </c:marker>
      </c:pivotFmt>
      <c:pivotFmt>
        <c:idx val="16"/>
        <c:spPr>
          <a:solidFill>
            <a:srgbClr val="FCFB02"/>
          </a:solidFill>
        </c:spPr>
        <c:marker>
          <c:symbol val="none"/>
        </c:marker>
      </c:pivotFmt>
      <c:pivotFmt>
        <c:idx val="17"/>
        <c:spPr>
          <a:solidFill>
            <a:srgbClr val="00B8FB"/>
          </a:solidFill>
        </c:spPr>
        <c:marker>
          <c:symbol val="none"/>
        </c:marker>
      </c:pivotFmt>
      <c:pivotFmt>
        <c:idx val="18"/>
        <c:spPr>
          <a:solidFill>
            <a:srgbClr val="000000"/>
          </a:solidFill>
        </c:spPr>
        <c:marker>
          <c:symbol val="none"/>
        </c:marker>
      </c:pivotFmt>
      <c:pivotFmt>
        <c:idx val="19"/>
        <c:spPr>
          <a:solidFill>
            <a:srgbClr val="4C452B"/>
          </a:solidFill>
        </c:spPr>
        <c:marker>
          <c:symbol val="none"/>
        </c:marker>
      </c:pivotFmt>
      <c:pivotFmt>
        <c:idx val="20"/>
        <c:spPr>
          <a:solidFill>
            <a:srgbClr val="FF0000"/>
          </a:solidFill>
        </c:spPr>
        <c:marker>
          <c:symbol val="none"/>
        </c:marker>
      </c:pivotFmt>
      <c:pivotFmt>
        <c:idx val="21"/>
        <c:spPr>
          <a:solidFill>
            <a:srgbClr val="FF60FB"/>
          </a:solidFill>
        </c:spPr>
        <c:marker>
          <c:symbol val="none"/>
        </c:marker>
      </c:pivotFmt>
      <c:pivotFmt>
        <c:idx val="22"/>
        <c:spPr>
          <a:solidFill>
            <a:srgbClr val="0175C0"/>
          </a:solidFill>
        </c:spPr>
        <c:marker>
          <c:symbol val="none"/>
        </c:marker>
      </c:pivotFmt>
      <c:pivotFmt>
        <c:idx val="23"/>
        <c:spPr>
          <a:solidFill>
            <a:srgbClr val="A9A9A7"/>
          </a:solidFill>
        </c:spPr>
        <c:marker>
          <c:symbol val="none"/>
        </c:marker>
      </c:pivotFmt>
      <c:pivotFmt>
        <c:idx val="24"/>
        <c:spPr>
          <a:solidFill>
            <a:srgbClr val="01AF50"/>
          </a:solidFill>
        </c:spPr>
        <c:marker>
          <c:symbol val="none"/>
        </c:marker>
      </c:pivotFmt>
      <c:pivotFmt>
        <c:idx val="25"/>
        <c:spPr>
          <a:solidFill>
            <a:srgbClr val="FCFB02"/>
          </a:solidFill>
        </c:spPr>
        <c:marker>
          <c:symbol val="none"/>
        </c:marker>
      </c:pivotFmt>
      <c:pivotFmt>
        <c:idx val="26"/>
        <c:spPr>
          <a:solidFill>
            <a:srgbClr val="00B8FB"/>
          </a:solidFill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BAU_Graph!$B$3:$B$4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cat>
            <c:strRef>
              <c:f>BAU_Graph!$A$5:$A$11</c:f>
              <c:strCach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strCache>
            </c:strRef>
          </c:cat>
          <c:val>
            <c:numRef>
              <c:f>BAU_Graph!$B$5:$B$11</c:f>
              <c:numCache>
                <c:formatCode>General</c:formatCode>
                <c:ptCount val="6"/>
                <c:pt idx="0">
                  <c:v>2122.7770496441012</c:v>
                </c:pt>
                <c:pt idx="1">
                  <c:v>2612.9821095360685</c:v>
                </c:pt>
                <c:pt idx="2">
                  <c:v>3107.8186966211192</c:v>
                </c:pt>
                <c:pt idx="3">
                  <c:v>4392.5628270084162</c:v>
                </c:pt>
                <c:pt idx="4">
                  <c:v>6203.4728987181124</c:v>
                </c:pt>
                <c:pt idx="5">
                  <c:v>5082.9897803113927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4-44F6-B767-FFC74628F82F}"/>
            </c:ext>
          </c:extLst>
        </c:ser>
        <c:ser>
          <c:idx val="1"/>
          <c:order val="1"/>
          <c:tx>
            <c:strRef>
              <c:f>BAU_Graph!$C$3:$C$4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4C452B"/>
            </a:solidFill>
          </c:spPr>
          <c:invertIfNegative val="0"/>
          <c:cat>
            <c:strRef>
              <c:f>BAU_Graph!$A$5:$A$11</c:f>
              <c:strCach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strCache>
            </c:strRef>
          </c:cat>
          <c:val>
            <c:numRef>
              <c:f>BAU_Graph!$C$5:$C$11</c:f>
              <c:numCache>
                <c:formatCode>General</c:formatCode>
                <c:ptCount val="6"/>
                <c:pt idx="0">
                  <c:v>23709.806108471174</c:v>
                </c:pt>
                <c:pt idx="1">
                  <c:v>29868.507583859151</c:v>
                </c:pt>
                <c:pt idx="2">
                  <c:v>33682.431221995445</c:v>
                </c:pt>
                <c:pt idx="3">
                  <c:v>38898.237643552762</c:v>
                </c:pt>
                <c:pt idx="4">
                  <c:v>44180.024820058177</c:v>
                </c:pt>
                <c:pt idx="5">
                  <c:v>49671.10547481032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4-44F6-B767-FFC74628F82F}"/>
            </c:ext>
          </c:extLst>
        </c:ser>
        <c:ser>
          <c:idx val="2"/>
          <c:order val="2"/>
          <c:tx>
            <c:strRef>
              <c:f>BAU_Graph!$D$3:$D$4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BAU_Graph!$A$5:$A$11</c:f>
              <c:strCach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strCache>
            </c:strRef>
          </c:cat>
          <c:val>
            <c:numRef>
              <c:f>BAU_Graph!$D$5:$D$11</c:f>
              <c:numCache>
                <c:formatCode>General</c:formatCode>
                <c:ptCount val="6"/>
                <c:pt idx="0">
                  <c:v>9869.5999729450086</c:v>
                </c:pt>
                <c:pt idx="1">
                  <c:v>6448.8355841746215</c:v>
                </c:pt>
                <c:pt idx="2">
                  <c:v>7866.907200987469</c:v>
                </c:pt>
                <c:pt idx="3">
                  <c:v>10499.460890789735</c:v>
                </c:pt>
                <c:pt idx="4">
                  <c:v>11596.822042842237</c:v>
                </c:pt>
                <c:pt idx="5">
                  <c:v>12675.977527360632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4-44F6-B767-FFC74628F82F}"/>
            </c:ext>
          </c:extLst>
        </c:ser>
        <c:ser>
          <c:idx val="3"/>
          <c:order val="3"/>
          <c:tx>
            <c:strRef>
              <c:f>BAU_Graph!$E$3:$E$4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F60FB"/>
            </a:solidFill>
          </c:spPr>
          <c:invertIfNegative val="0"/>
          <c:cat>
            <c:strRef>
              <c:f>BAU_Graph!$A$5:$A$11</c:f>
              <c:strCach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strCache>
            </c:strRef>
          </c:cat>
          <c:val>
            <c:numRef>
              <c:f>BAU_Graph!$E$5:$E$11</c:f>
              <c:numCache>
                <c:formatCode>General</c:formatCode>
                <c:ptCount val="6"/>
                <c:pt idx="0">
                  <c:v>79.6930488</c:v>
                </c:pt>
                <c:pt idx="1">
                  <c:v>106.06305780000001</c:v>
                </c:pt>
                <c:pt idx="2">
                  <c:v>118.99255640330176</c:v>
                </c:pt>
                <c:pt idx="3">
                  <c:v>151.80011280000002</c:v>
                </c:pt>
                <c:pt idx="4">
                  <c:v>226.29287520000003</c:v>
                </c:pt>
                <c:pt idx="5">
                  <c:v>300.78563760000003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D4-44F6-B767-FFC74628F82F}"/>
            </c:ext>
          </c:extLst>
        </c:ser>
        <c:ser>
          <c:idx val="4"/>
          <c:order val="4"/>
          <c:tx>
            <c:strRef>
              <c:f>BAU_Graph!$F$3:$F$4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175C0"/>
            </a:solidFill>
          </c:spPr>
          <c:invertIfNegative val="0"/>
          <c:cat>
            <c:strRef>
              <c:f>BAU_Graph!$A$5:$A$11</c:f>
              <c:strCach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strCache>
            </c:strRef>
          </c:cat>
          <c:val>
            <c:numRef>
              <c:f>BAU_Graph!$F$5:$F$11</c:f>
              <c:numCache>
                <c:formatCode>General</c:formatCode>
                <c:ptCount val="6"/>
                <c:pt idx="0">
                  <c:v>2263.8670205813019</c:v>
                </c:pt>
                <c:pt idx="1">
                  <c:v>2476.2706609209627</c:v>
                </c:pt>
                <c:pt idx="2">
                  <c:v>2823.4833026428169</c:v>
                </c:pt>
                <c:pt idx="3">
                  <c:v>3370.6030776656366</c:v>
                </c:pt>
                <c:pt idx="4">
                  <c:v>3428.9592546765907</c:v>
                </c:pt>
                <c:pt idx="5">
                  <c:v>3550.6078309934346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D4-44F6-B767-FFC74628F82F}"/>
            </c:ext>
          </c:extLst>
        </c:ser>
        <c:ser>
          <c:idx val="5"/>
          <c:order val="5"/>
          <c:tx>
            <c:strRef>
              <c:f>BAU_Graph!$G$3:$G$4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rgbClr val="A9A9A7"/>
            </a:solidFill>
          </c:spPr>
          <c:invertIfNegative val="0"/>
          <c:cat>
            <c:strRef>
              <c:f>BAU_Graph!$A$5:$A$11</c:f>
              <c:strCach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strCache>
            </c:strRef>
          </c:cat>
          <c:val>
            <c:numRef>
              <c:f>BAU_Graph!$G$5:$G$11</c:f>
              <c:numCache>
                <c:formatCode>General</c:formatCode>
                <c:ptCount val="6"/>
                <c:pt idx="1">
                  <c:v>20.780440162816994</c:v>
                </c:pt>
                <c:pt idx="2">
                  <c:v>30.463474568599992</c:v>
                </c:pt>
                <c:pt idx="3">
                  <c:v>50.361411159590517</c:v>
                </c:pt>
                <c:pt idx="4">
                  <c:v>55.218965399415794</c:v>
                </c:pt>
                <c:pt idx="5">
                  <c:v>60.28862245447322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D4-44F6-B767-FFC74628F82F}"/>
            </c:ext>
          </c:extLst>
        </c:ser>
        <c:ser>
          <c:idx val="6"/>
          <c:order val="6"/>
          <c:tx>
            <c:strRef>
              <c:f>BAU_Graph!$H$3:$H$4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1AF50"/>
            </a:solidFill>
          </c:spPr>
          <c:invertIfNegative val="0"/>
          <c:cat>
            <c:strRef>
              <c:f>BAU_Graph!$A$5:$A$11</c:f>
              <c:strCach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strCache>
            </c:strRef>
          </c:cat>
          <c:val>
            <c:numRef>
              <c:f>BAU_Graph!$H$5:$H$11</c:f>
              <c:numCache>
                <c:formatCode>General</c:formatCode>
                <c:ptCount val="6"/>
                <c:pt idx="0">
                  <c:v>4056.7319745802251</c:v>
                </c:pt>
                <c:pt idx="1">
                  <c:v>8462.332779319855</c:v>
                </c:pt>
                <c:pt idx="2">
                  <c:v>9659.8095814704448</c:v>
                </c:pt>
                <c:pt idx="3">
                  <c:v>6878.6450382993962</c:v>
                </c:pt>
                <c:pt idx="4">
                  <c:v>8364.8367612962611</c:v>
                </c:pt>
                <c:pt idx="5">
                  <c:v>10226.170289974181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D4-44F6-B767-FFC74628F82F}"/>
            </c:ext>
          </c:extLst>
        </c:ser>
        <c:ser>
          <c:idx val="7"/>
          <c:order val="7"/>
          <c:tx>
            <c:strRef>
              <c:f>BAU_Graph!$I$3:$I$4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CFB02"/>
            </a:solidFill>
          </c:spPr>
          <c:invertIfNegative val="0"/>
          <c:cat>
            <c:strRef>
              <c:f>BAU_Graph!$A$5:$A$11</c:f>
              <c:strCach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strCache>
            </c:strRef>
          </c:cat>
          <c:val>
            <c:numRef>
              <c:f>BAU_Graph!$I$5:$I$11</c:f>
              <c:numCache>
                <c:formatCode>General</c:formatCode>
                <c:ptCount val="6"/>
                <c:pt idx="0">
                  <c:v>0.249</c:v>
                </c:pt>
                <c:pt idx="1">
                  <c:v>0.29318896437938319</c:v>
                </c:pt>
                <c:pt idx="2">
                  <c:v>0.28877792875876496</c:v>
                </c:pt>
                <c:pt idx="3">
                  <c:v>0.318575868591915</c:v>
                </c:pt>
                <c:pt idx="4">
                  <c:v>981.52999267173766</c:v>
                </c:pt>
                <c:pt idx="5">
                  <c:v>1893.076575595873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6D4-44F6-B767-FFC74628F82F}"/>
            </c:ext>
          </c:extLst>
        </c:ser>
        <c:ser>
          <c:idx val="8"/>
          <c:order val="8"/>
          <c:tx>
            <c:strRef>
              <c:f>BAU_Graph!$J$3:$J$4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00B8FB"/>
            </a:solidFill>
          </c:spPr>
          <c:invertIfNegative val="0"/>
          <c:cat>
            <c:strRef>
              <c:f>BAU_Graph!$A$5:$A$11</c:f>
              <c:strCach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strCache>
            </c:strRef>
          </c:cat>
          <c:val>
            <c:numRef>
              <c:f>BAU_Graph!$J$5:$J$11</c:f>
              <c:numCache>
                <c:formatCode>General</c:formatCode>
                <c:ptCount val="6"/>
                <c:pt idx="0">
                  <c:v>9.3815999999999988</c:v>
                </c:pt>
                <c:pt idx="1">
                  <c:v>305.67623108911505</c:v>
                </c:pt>
                <c:pt idx="2">
                  <c:v>399.90936296721077</c:v>
                </c:pt>
                <c:pt idx="3">
                  <c:v>631.02815338471953</c:v>
                </c:pt>
                <c:pt idx="4">
                  <c:v>665.77323116631726</c:v>
                </c:pt>
                <c:pt idx="5">
                  <c:v>851.42624865009441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D4-44F6-B767-FFC74628F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014720"/>
        <c:axId val="76016256"/>
      </c:barChart>
      <c:catAx>
        <c:axId val="7601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fr-FR"/>
          </a:p>
        </c:txPr>
        <c:crossAx val="76016256"/>
        <c:crosses val="autoZero"/>
        <c:auto val="0"/>
        <c:lblAlgn val="ctr"/>
        <c:lblOffset val="100"/>
        <c:noMultiLvlLbl val="0"/>
      </c:catAx>
      <c:valAx>
        <c:axId val="76016256"/>
        <c:scaling>
          <c:orientation val="minMax"/>
          <c:max val="1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Production primaire (PJ/an)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fr-FR"/>
          </a:p>
        </c:txPr>
        <c:crossAx val="760147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gdpCountries!$A$3:$A$20</c:f>
              <c:strCache>
                <c:ptCount val="18"/>
                <c:pt idx="0">
                  <c:v>Brazil</c:v>
                </c:pt>
                <c:pt idx="1">
                  <c:v>Argentina</c:v>
                </c:pt>
                <c:pt idx="2">
                  <c:v>Colombia</c:v>
                </c:pt>
                <c:pt idx="3">
                  <c:v>Venezuela</c:v>
                </c:pt>
                <c:pt idx="4">
                  <c:v>Peru</c:v>
                </c:pt>
                <c:pt idx="5">
                  <c:v>Chile</c:v>
                </c:pt>
                <c:pt idx="6">
                  <c:v>Ecuador</c:v>
                </c:pt>
                <c:pt idx="7">
                  <c:v>Cuba</c:v>
                </c:pt>
                <c:pt idx="8">
                  <c:v>Dominican Republic</c:v>
                </c:pt>
                <c:pt idx="9">
                  <c:v>Guatemala</c:v>
                </c:pt>
                <c:pt idx="10">
                  <c:v>Puerto Rico</c:v>
                </c:pt>
                <c:pt idx="11">
                  <c:v>Costa Rica</c:v>
                </c:pt>
                <c:pt idx="12">
                  <c:v>Panama</c:v>
                </c:pt>
                <c:pt idx="13">
                  <c:v>Bolivia</c:v>
                </c:pt>
                <c:pt idx="14">
                  <c:v>Uruguay</c:v>
                </c:pt>
                <c:pt idx="15">
                  <c:v>El Salvador</c:v>
                </c:pt>
                <c:pt idx="16">
                  <c:v>Paraguay</c:v>
                </c:pt>
                <c:pt idx="17">
                  <c:v>Rest of Central America</c:v>
                </c:pt>
              </c:strCache>
            </c:strRef>
          </c:cat>
          <c:val>
            <c:numRef>
              <c:f>gdpCountries!$B$3:$B$20</c:f>
              <c:numCache>
                <c:formatCode>General</c:formatCode>
                <c:ptCount val="18"/>
                <c:pt idx="0">
                  <c:v>2362000</c:v>
                </c:pt>
                <c:pt idx="1">
                  <c:v>746900</c:v>
                </c:pt>
                <c:pt idx="2">
                  <c:v>500000</c:v>
                </c:pt>
                <c:pt idx="3">
                  <c:v>402100</c:v>
                </c:pt>
                <c:pt idx="4">
                  <c:v>325400</c:v>
                </c:pt>
                <c:pt idx="5">
                  <c:v>319400</c:v>
                </c:pt>
                <c:pt idx="6">
                  <c:v>134700</c:v>
                </c:pt>
                <c:pt idx="7">
                  <c:v>114100</c:v>
                </c:pt>
                <c:pt idx="8">
                  <c:v>98740</c:v>
                </c:pt>
                <c:pt idx="9">
                  <c:v>78420</c:v>
                </c:pt>
                <c:pt idx="10">
                  <c:v>64840</c:v>
                </c:pt>
                <c:pt idx="11">
                  <c:v>58600</c:v>
                </c:pt>
                <c:pt idx="12">
                  <c:v>55800</c:v>
                </c:pt>
                <c:pt idx="13">
                  <c:v>54360</c:v>
                </c:pt>
                <c:pt idx="14">
                  <c:v>53550</c:v>
                </c:pt>
                <c:pt idx="15">
                  <c:v>45980</c:v>
                </c:pt>
                <c:pt idx="16">
                  <c:v>41100</c:v>
                </c:pt>
                <c:pt idx="17">
                  <c:v>149939.5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92-4EB9-A928-B58E5E43C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431424"/>
        <c:axId val="85524480"/>
      </c:barChart>
      <c:catAx>
        <c:axId val="85431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5524480"/>
        <c:crosses val="autoZero"/>
        <c:auto val="1"/>
        <c:lblAlgn val="ctr"/>
        <c:lblOffset val="100"/>
        <c:noMultiLvlLbl val="0"/>
      </c:catAx>
      <c:valAx>
        <c:axId val="85524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4314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[Chair_ElcMix_2.XLS]BAU_Graph!Tabla dinámica1</c:name>
    <c:fmtId val="8"/>
  </c:pivotSource>
  <c:chart>
    <c:title>
      <c:tx>
        <c:rich>
          <a:bodyPr/>
          <a:lstStyle/>
          <a:p>
            <a:pPr>
              <a:defRPr/>
            </a:pPr>
            <a:r>
              <a:rPr lang="es-CL" dirty="0" err="1"/>
              <a:t>Mix</a:t>
            </a:r>
            <a:r>
              <a:rPr lang="es-CL" baseline="0" dirty="0"/>
              <a:t> </a:t>
            </a:r>
            <a:r>
              <a:rPr lang="es-CL" baseline="0" dirty="0" err="1"/>
              <a:t>électrique</a:t>
            </a:r>
            <a:r>
              <a:rPr lang="es-CL" baseline="0" dirty="0"/>
              <a:t> </a:t>
            </a:r>
            <a:r>
              <a:rPr lang="es-CL" baseline="0" dirty="0" err="1"/>
              <a:t>régional</a:t>
            </a:r>
            <a:r>
              <a:rPr lang="es-CL" baseline="0" dirty="0"/>
              <a:t> (BAU)</a:t>
            </a:r>
            <a:endParaRPr lang="es-CL" dirty="0"/>
          </a:p>
        </c:rich>
      </c:tx>
      <c:overlay val="0"/>
    </c:title>
    <c:autoTitleDeleted val="0"/>
    <c:pivotFmts>
      <c:pivotFmt>
        <c:idx val="0"/>
        <c:spPr>
          <a:solidFill>
            <a:srgbClr val="000000"/>
          </a:solidFill>
        </c:spPr>
        <c:marker>
          <c:symbol val="none"/>
        </c:marker>
      </c:pivotFmt>
      <c:pivotFmt>
        <c:idx val="1"/>
        <c:spPr>
          <a:solidFill>
            <a:srgbClr val="4C452B"/>
          </a:solidFill>
        </c:spPr>
        <c:marker>
          <c:symbol val="none"/>
        </c:marker>
      </c:pivotFmt>
      <c:pivotFmt>
        <c:idx val="2"/>
        <c:spPr>
          <a:solidFill>
            <a:srgbClr val="FF0000"/>
          </a:solidFill>
        </c:spPr>
        <c:marker>
          <c:symbol val="none"/>
        </c:marker>
      </c:pivotFmt>
      <c:pivotFmt>
        <c:idx val="3"/>
        <c:spPr>
          <a:solidFill>
            <a:srgbClr val="FF60FB"/>
          </a:solidFill>
        </c:spPr>
        <c:marker>
          <c:symbol val="none"/>
        </c:marker>
      </c:pivotFmt>
      <c:pivotFmt>
        <c:idx val="4"/>
        <c:spPr>
          <a:solidFill>
            <a:srgbClr val="0175C0"/>
          </a:solidFill>
        </c:spPr>
        <c:marker>
          <c:symbol val="none"/>
        </c:marker>
      </c:pivotFmt>
      <c:pivotFmt>
        <c:idx val="5"/>
        <c:spPr>
          <a:solidFill>
            <a:srgbClr val="A9A9A7"/>
          </a:solidFill>
        </c:spPr>
        <c:marker>
          <c:symbol val="none"/>
        </c:marker>
      </c:pivotFmt>
      <c:pivotFmt>
        <c:idx val="6"/>
        <c:spPr>
          <a:solidFill>
            <a:srgbClr val="01AF50"/>
          </a:solidFill>
        </c:spPr>
        <c:marker>
          <c:symbol val="none"/>
        </c:marker>
      </c:pivotFmt>
      <c:pivotFmt>
        <c:idx val="7"/>
        <c:spPr>
          <a:solidFill>
            <a:srgbClr val="FCFB02"/>
          </a:solidFill>
        </c:spPr>
        <c:marker>
          <c:symbol val="none"/>
        </c:marker>
      </c:pivotFmt>
      <c:pivotFmt>
        <c:idx val="8"/>
        <c:spPr>
          <a:solidFill>
            <a:srgbClr val="00B8FB"/>
          </a:solidFill>
        </c:spPr>
        <c:marker>
          <c:symbol val="none"/>
        </c:marker>
      </c:pivotFmt>
      <c:pivotFmt>
        <c:idx val="9"/>
        <c:spPr>
          <a:solidFill>
            <a:srgbClr val="FFC711"/>
          </a:solidFill>
        </c:spPr>
        <c:marker>
          <c:symbol val="none"/>
        </c:marker>
      </c:pivotFmt>
      <c:pivotFmt>
        <c:idx val="10"/>
        <c:spPr>
          <a:solidFill>
            <a:srgbClr val="000000"/>
          </a:solidFill>
        </c:spPr>
        <c:marker>
          <c:symbol val="none"/>
        </c:marker>
      </c:pivotFmt>
      <c:pivotFmt>
        <c:idx val="11"/>
        <c:spPr>
          <a:solidFill>
            <a:srgbClr val="4C452B"/>
          </a:solidFill>
        </c:spPr>
        <c:marker>
          <c:symbol val="none"/>
        </c:marker>
      </c:pivotFmt>
      <c:pivotFmt>
        <c:idx val="12"/>
        <c:spPr>
          <a:solidFill>
            <a:srgbClr val="FF0000"/>
          </a:solidFill>
        </c:spPr>
        <c:marker>
          <c:symbol val="none"/>
        </c:marker>
      </c:pivotFmt>
      <c:pivotFmt>
        <c:idx val="13"/>
        <c:spPr>
          <a:solidFill>
            <a:srgbClr val="FF60FB"/>
          </a:solidFill>
        </c:spPr>
        <c:marker>
          <c:symbol val="none"/>
        </c:marker>
      </c:pivotFmt>
      <c:pivotFmt>
        <c:idx val="14"/>
        <c:spPr>
          <a:solidFill>
            <a:srgbClr val="0175C0"/>
          </a:solidFill>
        </c:spPr>
        <c:marker>
          <c:symbol val="none"/>
        </c:marker>
      </c:pivotFmt>
      <c:pivotFmt>
        <c:idx val="15"/>
        <c:spPr>
          <a:solidFill>
            <a:srgbClr val="A9A9A7"/>
          </a:solidFill>
        </c:spPr>
        <c:marker>
          <c:symbol val="none"/>
        </c:marker>
      </c:pivotFmt>
      <c:pivotFmt>
        <c:idx val="16"/>
        <c:spPr>
          <a:solidFill>
            <a:srgbClr val="01AF50"/>
          </a:solidFill>
        </c:spPr>
        <c:marker>
          <c:symbol val="none"/>
        </c:marker>
      </c:pivotFmt>
      <c:pivotFmt>
        <c:idx val="17"/>
        <c:spPr>
          <a:solidFill>
            <a:srgbClr val="FCFB02"/>
          </a:solidFill>
        </c:spPr>
        <c:marker>
          <c:symbol val="none"/>
        </c:marker>
      </c:pivotFmt>
      <c:pivotFmt>
        <c:idx val="18"/>
        <c:spPr>
          <a:solidFill>
            <a:srgbClr val="00B8FB"/>
          </a:solidFill>
        </c:spPr>
        <c:marker>
          <c:symbol val="none"/>
        </c:marker>
      </c:pivotFmt>
      <c:pivotFmt>
        <c:idx val="19"/>
        <c:spPr>
          <a:solidFill>
            <a:srgbClr val="FFC711"/>
          </a:solidFill>
        </c:spPr>
        <c:marker>
          <c:symbol val="none"/>
        </c:marker>
      </c:pivotFmt>
      <c:pivotFmt>
        <c:idx val="20"/>
        <c:spPr>
          <a:solidFill>
            <a:srgbClr val="000000"/>
          </a:solidFill>
        </c:spPr>
        <c:marker>
          <c:symbol val="none"/>
        </c:marker>
      </c:pivotFmt>
      <c:pivotFmt>
        <c:idx val="21"/>
        <c:spPr>
          <a:solidFill>
            <a:srgbClr val="4C452B"/>
          </a:solidFill>
        </c:spPr>
        <c:marker>
          <c:symbol val="none"/>
        </c:marker>
      </c:pivotFmt>
      <c:pivotFmt>
        <c:idx val="22"/>
        <c:spPr>
          <a:solidFill>
            <a:srgbClr val="FF0000"/>
          </a:solidFill>
        </c:spPr>
        <c:marker>
          <c:symbol val="none"/>
        </c:marker>
      </c:pivotFmt>
      <c:pivotFmt>
        <c:idx val="23"/>
        <c:spPr>
          <a:solidFill>
            <a:srgbClr val="FF60FB"/>
          </a:solidFill>
        </c:spPr>
        <c:marker>
          <c:symbol val="none"/>
        </c:marker>
      </c:pivotFmt>
      <c:pivotFmt>
        <c:idx val="24"/>
        <c:spPr>
          <a:solidFill>
            <a:srgbClr val="0175C0"/>
          </a:solidFill>
        </c:spPr>
        <c:marker>
          <c:symbol val="none"/>
        </c:marker>
      </c:pivotFmt>
      <c:pivotFmt>
        <c:idx val="25"/>
        <c:spPr>
          <a:solidFill>
            <a:srgbClr val="A9A9A7"/>
          </a:solidFill>
        </c:spPr>
        <c:marker>
          <c:symbol val="none"/>
        </c:marker>
      </c:pivotFmt>
      <c:pivotFmt>
        <c:idx val="26"/>
        <c:spPr>
          <a:solidFill>
            <a:srgbClr val="01AF50"/>
          </a:solidFill>
        </c:spPr>
        <c:marker>
          <c:symbol val="none"/>
        </c:marker>
      </c:pivotFmt>
      <c:pivotFmt>
        <c:idx val="27"/>
        <c:spPr>
          <a:solidFill>
            <a:srgbClr val="FCFB02"/>
          </a:solidFill>
        </c:spPr>
        <c:marker>
          <c:symbol val="none"/>
        </c:marker>
      </c:pivotFmt>
      <c:pivotFmt>
        <c:idx val="28"/>
        <c:spPr>
          <a:solidFill>
            <a:srgbClr val="00B8FB"/>
          </a:solidFill>
        </c:spPr>
        <c:marker>
          <c:symbol val="none"/>
        </c:marker>
      </c:pivotFmt>
      <c:pivotFmt>
        <c:idx val="29"/>
        <c:spPr>
          <a:solidFill>
            <a:srgbClr val="FFC711"/>
          </a:solidFill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BAU_Graph!$B$4:$B$5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cat>
            <c:strRef>
              <c:f>BAU_Graph!$A$6:$A$12</c:f>
              <c:strCach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strCache>
            </c:strRef>
          </c:cat>
          <c:val>
            <c:numRef>
              <c:f>BAU_Graph!$B$6:$B$12</c:f>
              <c:numCache>
                <c:formatCode>General</c:formatCode>
                <c:ptCount val="6"/>
                <c:pt idx="0">
                  <c:v>69.11894200944451</c:v>
                </c:pt>
                <c:pt idx="1">
                  <c:v>86.714579452043267</c:v>
                </c:pt>
                <c:pt idx="2">
                  <c:v>46.596846642900744</c:v>
                </c:pt>
                <c:pt idx="3">
                  <c:v>42.084466308014747</c:v>
                </c:pt>
                <c:pt idx="4">
                  <c:v>29.992548550965047</c:v>
                </c:pt>
                <c:pt idx="5">
                  <c:v>12.486111111111104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F-40A3-8373-85F6E9B8612D}"/>
            </c:ext>
          </c:extLst>
        </c:ser>
        <c:ser>
          <c:idx val="1"/>
          <c:order val="1"/>
          <c:tx>
            <c:strRef>
              <c:f>BAU_Graph!$C$4:$C$5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4C452B"/>
            </a:solidFill>
          </c:spPr>
          <c:invertIfNegative val="0"/>
          <c:cat>
            <c:strRef>
              <c:f>BAU_Graph!$A$6:$A$12</c:f>
              <c:strCach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strCache>
            </c:strRef>
          </c:cat>
          <c:val>
            <c:numRef>
              <c:f>BAU_Graph!$C$6:$C$12</c:f>
              <c:numCache>
                <c:formatCode>General</c:formatCode>
                <c:ptCount val="6"/>
                <c:pt idx="0">
                  <c:v>289.5961672481792</c:v>
                </c:pt>
                <c:pt idx="1">
                  <c:v>258.69451739055597</c:v>
                </c:pt>
                <c:pt idx="2">
                  <c:v>218.03196506910547</c:v>
                </c:pt>
                <c:pt idx="3">
                  <c:v>111.56261786667827</c:v>
                </c:pt>
                <c:pt idx="4">
                  <c:v>49.967370489168751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FF-40A3-8373-85F6E9B8612D}"/>
            </c:ext>
          </c:extLst>
        </c:ser>
        <c:ser>
          <c:idx val="2"/>
          <c:order val="2"/>
          <c:tx>
            <c:strRef>
              <c:f>BAU_Graph!$D$4:$D$5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BAU_Graph!$A$6:$A$12</c:f>
              <c:strCach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strCache>
            </c:strRef>
          </c:cat>
          <c:val>
            <c:numRef>
              <c:f>BAU_Graph!$D$6:$D$12</c:f>
              <c:numCache>
                <c:formatCode>General</c:formatCode>
                <c:ptCount val="6"/>
                <c:pt idx="0">
                  <c:v>500.28493212751494</c:v>
                </c:pt>
                <c:pt idx="1">
                  <c:v>118.57884215598776</c:v>
                </c:pt>
                <c:pt idx="2">
                  <c:v>89.907785759639921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FF-40A3-8373-85F6E9B8612D}"/>
            </c:ext>
          </c:extLst>
        </c:ser>
        <c:ser>
          <c:idx val="3"/>
          <c:order val="3"/>
          <c:tx>
            <c:strRef>
              <c:f>BAU_Graph!$E$4:$E$5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F60FB"/>
            </a:solidFill>
          </c:spPr>
          <c:invertIfNegative val="0"/>
          <c:cat>
            <c:strRef>
              <c:f>BAU_Graph!$A$6:$A$12</c:f>
              <c:strCach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strCache>
            </c:strRef>
          </c:cat>
          <c:val>
            <c:numRef>
              <c:f>BAU_Graph!$E$6:$E$12</c:f>
              <c:numCache>
                <c:formatCode>General</c:formatCode>
                <c:ptCount val="6"/>
                <c:pt idx="0">
                  <c:v>59.723192159999996</c:v>
                </c:pt>
                <c:pt idx="1">
                  <c:v>54.67300318310334</c:v>
                </c:pt>
                <c:pt idx="2">
                  <c:v>36.182303809508468</c:v>
                </c:pt>
                <c:pt idx="3">
                  <c:v>26.710244195099236</c:v>
                </c:pt>
                <c:pt idx="4">
                  <c:v>17.23818458069</c:v>
                </c:pt>
                <c:pt idx="5">
                  <c:v>4.1268502171699168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FF-40A3-8373-85F6E9B8612D}"/>
            </c:ext>
          </c:extLst>
        </c:ser>
        <c:ser>
          <c:idx val="4"/>
          <c:order val="4"/>
          <c:tx>
            <c:strRef>
              <c:f>BAU_Graph!$F$4:$F$5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175C0"/>
            </a:solidFill>
          </c:spPr>
          <c:invertIfNegative val="0"/>
          <c:cat>
            <c:strRef>
              <c:f>BAU_Graph!$A$6:$A$12</c:f>
              <c:strCach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strCache>
            </c:strRef>
          </c:cat>
          <c:val>
            <c:numRef>
              <c:f>BAU_Graph!$F$6:$F$12</c:f>
              <c:numCache>
                <c:formatCode>General</c:formatCode>
                <c:ptCount val="6"/>
                <c:pt idx="0">
                  <c:v>2206.7339358516329</c:v>
                </c:pt>
                <c:pt idx="1">
                  <c:v>2428.2441996709631</c:v>
                </c:pt>
                <c:pt idx="2">
                  <c:v>2780.4153026428212</c:v>
                </c:pt>
                <c:pt idx="3">
                  <c:v>3341.8910776656362</c:v>
                </c:pt>
                <c:pt idx="4">
                  <c:v>3414.6032546765923</c:v>
                </c:pt>
                <c:pt idx="5">
                  <c:v>3550.6078309934351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FF-40A3-8373-85F6E9B8612D}"/>
            </c:ext>
          </c:extLst>
        </c:ser>
        <c:ser>
          <c:idx val="5"/>
          <c:order val="5"/>
          <c:tx>
            <c:strRef>
              <c:f>BAU_Graph!$G$4:$G$5</c:f>
              <c:strCache>
                <c:ptCount val="1"/>
                <c:pt idx="0">
                  <c:v>Geothermy</c:v>
                </c:pt>
              </c:strCache>
            </c:strRef>
          </c:tx>
          <c:spPr>
            <a:solidFill>
              <a:srgbClr val="A9A9A7"/>
            </a:solidFill>
          </c:spPr>
          <c:invertIfNegative val="0"/>
          <c:cat>
            <c:strRef>
              <c:f>BAU_Graph!$A$6:$A$12</c:f>
              <c:strCach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strCache>
            </c:strRef>
          </c:cat>
          <c:val>
            <c:numRef>
              <c:f>BAU_Graph!$G$6:$G$12</c:f>
              <c:numCache>
                <c:formatCode>General</c:formatCode>
                <c:ptCount val="6"/>
                <c:pt idx="1">
                  <c:v>10.245735435709895</c:v>
                </c:pt>
                <c:pt idx="2">
                  <c:v>8.705070871419796</c:v>
                </c:pt>
                <c:pt idx="3">
                  <c:v>5.80338058094652</c:v>
                </c:pt>
                <c:pt idx="4">
                  <c:v>2.9016902904732622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FF-40A3-8373-85F6E9B8612D}"/>
            </c:ext>
          </c:extLst>
        </c:ser>
        <c:ser>
          <c:idx val="6"/>
          <c:order val="6"/>
          <c:tx>
            <c:strRef>
              <c:f>BAU_Graph!$H$4:$H$5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1AF50"/>
            </a:solidFill>
          </c:spPr>
          <c:invertIfNegative val="0"/>
          <c:cat>
            <c:strRef>
              <c:f>BAU_Graph!$A$6:$A$12</c:f>
              <c:strCach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strCache>
            </c:strRef>
          </c:cat>
          <c:val>
            <c:numRef>
              <c:f>BAU_Graph!$H$6:$H$12</c:f>
              <c:numCache>
                <c:formatCode>General</c:formatCode>
                <c:ptCount val="6"/>
                <c:pt idx="0">
                  <c:v>3.5139552379872216</c:v>
                </c:pt>
                <c:pt idx="1">
                  <c:v>391.58098442138885</c:v>
                </c:pt>
                <c:pt idx="2">
                  <c:v>400.66869683571156</c:v>
                </c:pt>
                <c:pt idx="3">
                  <c:v>507.24849612793935</c:v>
                </c:pt>
                <c:pt idx="4">
                  <c:v>942.79480232045739</c:v>
                </c:pt>
                <c:pt idx="5">
                  <c:v>1381.7315655494774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FF-40A3-8373-85F6E9B8612D}"/>
            </c:ext>
          </c:extLst>
        </c:ser>
        <c:ser>
          <c:idx val="7"/>
          <c:order val="7"/>
          <c:tx>
            <c:strRef>
              <c:f>BAU_Graph!$I$4:$I$5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CFB02"/>
            </a:solidFill>
          </c:spPr>
          <c:invertIfNegative val="0"/>
          <c:cat>
            <c:strRef>
              <c:f>BAU_Graph!$A$6:$A$12</c:f>
              <c:strCach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strCache>
            </c:strRef>
          </c:cat>
          <c:val>
            <c:numRef>
              <c:f>BAU_Graph!$I$6:$I$12</c:f>
              <c:numCache>
                <c:formatCode>General</c:formatCode>
                <c:ptCount val="6"/>
                <c:pt idx="1">
                  <c:v>4.8861956391034585E-2</c:v>
                </c:pt>
                <c:pt idx="2">
                  <c:v>5.4523912782069243E-2</c:v>
                </c:pt>
                <c:pt idx="3">
                  <c:v>6.5163309765119526E-2</c:v>
                </c:pt>
                <c:pt idx="4">
                  <c:v>245.3603740892429</c:v>
                </c:pt>
                <c:pt idx="5">
                  <c:v>473.23937639896945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FF-40A3-8373-85F6E9B8612D}"/>
            </c:ext>
          </c:extLst>
        </c:ser>
        <c:ser>
          <c:idx val="8"/>
          <c:order val="8"/>
          <c:tx>
            <c:strRef>
              <c:f>BAU_Graph!$J$4:$J$5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00B8FB"/>
            </a:solidFill>
          </c:spPr>
          <c:invertIfNegative val="0"/>
          <c:cat>
            <c:strRef>
              <c:f>BAU_Graph!$A$6:$A$12</c:f>
              <c:strCach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strCache>
            </c:strRef>
          </c:cat>
          <c:val>
            <c:numRef>
              <c:f>BAU_Graph!$J$6:$J$12</c:f>
              <c:numCache>
                <c:formatCode>General</c:formatCode>
                <c:ptCount val="6"/>
                <c:pt idx="0">
                  <c:v>9.3816000000000006</c:v>
                </c:pt>
                <c:pt idx="1">
                  <c:v>305.67623108911579</c:v>
                </c:pt>
                <c:pt idx="2">
                  <c:v>399.90936296721111</c:v>
                </c:pt>
                <c:pt idx="3">
                  <c:v>631.0281533847201</c:v>
                </c:pt>
                <c:pt idx="4">
                  <c:v>665.77323116631806</c:v>
                </c:pt>
                <c:pt idx="5">
                  <c:v>851.42624865009498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FF-40A3-8373-85F6E9B8612D}"/>
            </c:ext>
          </c:extLst>
        </c:ser>
        <c:ser>
          <c:idx val="9"/>
          <c:order val="9"/>
          <c:tx>
            <c:strRef>
              <c:f>BAU_Graph!$K$4:$K$5</c:f>
              <c:strCache>
                <c:ptCount val="1"/>
                <c:pt idx="0">
                  <c:v>CH4 abatement technologies</c:v>
                </c:pt>
              </c:strCache>
            </c:strRef>
          </c:tx>
          <c:spPr>
            <a:solidFill>
              <a:srgbClr val="FFC711"/>
            </a:solidFill>
          </c:spPr>
          <c:invertIfNegative val="0"/>
          <c:cat>
            <c:strRef>
              <c:f>BAU_Graph!$A$6:$A$12</c:f>
              <c:strCach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strCache>
            </c:strRef>
          </c:cat>
          <c:val>
            <c:numRef>
              <c:f>BAU_Graph!$K$6:$K$12</c:f>
              <c:numCache>
                <c:formatCode>General</c:formatCode>
                <c:ptCount val="6"/>
                <c:pt idx="0">
                  <c:v>13.122799454823163</c:v>
                </c:pt>
                <c:pt idx="1">
                  <c:v>13.690440417983137</c:v>
                </c:pt>
                <c:pt idx="2">
                  <c:v>14.267911734148676</c:v>
                </c:pt>
                <c:pt idx="3">
                  <c:v>13.965154368852353</c:v>
                </c:pt>
                <c:pt idx="4">
                  <c:v>13.752983121123265</c:v>
                </c:pt>
                <c:pt idx="5">
                  <c:v>14.088515624838765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FFF-40A3-8373-85F6E9B86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396416"/>
        <c:axId val="76397952"/>
      </c:barChart>
      <c:catAx>
        <c:axId val="7639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fr-FR"/>
          </a:p>
        </c:txPr>
        <c:crossAx val="76397952"/>
        <c:crosses val="autoZero"/>
        <c:auto val="0"/>
        <c:lblAlgn val="ctr"/>
        <c:lblOffset val="100"/>
        <c:noMultiLvlLbl val="0"/>
      </c:catAx>
      <c:valAx>
        <c:axId val="76397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Production d'électricité (PJ/an)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fr-FR"/>
          </a:p>
        </c:txPr>
        <c:crossAx val="763964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[testTraitementElcMix.xls]Graph_%!Tabla dinámica6</c:name>
    <c:fmtId val="3"/>
  </c:pivotSource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Impact des engagements climatiques sur la production électrique</a:t>
            </a:r>
          </a:p>
        </c:rich>
      </c:tx>
      <c:overlay val="0"/>
    </c:title>
    <c:autoTitleDeleted val="0"/>
    <c:pivotFmts>
      <c:pivotFmt>
        <c:idx val="0"/>
        <c:spPr>
          <a:solidFill>
            <a:srgbClr val="FFC711"/>
          </a:solidFill>
        </c:spPr>
        <c:marker>
          <c:symbol val="none"/>
        </c:marker>
      </c:pivotFmt>
      <c:pivotFmt>
        <c:idx val="1"/>
        <c:spPr>
          <a:solidFill>
            <a:srgbClr val="00B8FB"/>
          </a:solidFill>
        </c:spPr>
        <c:marker>
          <c:symbol val="none"/>
        </c:marker>
      </c:pivotFmt>
      <c:pivotFmt>
        <c:idx val="2"/>
        <c:spPr>
          <a:solidFill>
            <a:srgbClr val="FCFB02"/>
          </a:solidFill>
        </c:spPr>
        <c:marker>
          <c:symbol val="none"/>
        </c:marker>
      </c:pivotFmt>
      <c:pivotFmt>
        <c:idx val="3"/>
        <c:spPr>
          <a:solidFill>
            <a:srgbClr val="01AF50"/>
          </a:solidFill>
        </c:spPr>
        <c:marker>
          <c:symbol val="none"/>
        </c:marker>
      </c:pivotFmt>
      <c:pivotFmt>
        <c:idx val="4"/>
        <c:spPr>
          <a:solidFill>
            <a:srgbClr val="A9A9A7"/>
          </a:solidFill>
        </c:spPr>
        <c:marker>
          <c:symbol val="none"/>
        </c:marker>
      </c:pivotFmt>
      <c:pivotFmt>
        <c:idx val="5"/>
        <c:spPr>
          <a:solidFill>
            <a:srgbClr val="0175C0"/>
          </a:solidFill>
        </c:spPr>
        <c:marker>
          <c:symbol val="none"/>
        </c:marker>
      </c:pivotFmt>
      <c:pivotFmt>
        <c:idx val="6"/>
        <c:spPr>
          <a:solidFill>
            <a:srgbClr val="FF60FB"/>
          </a:solidFill>
        </c:spPr>
        <c:marker>
          <c:symbol val="none"/>
        </c:marker>
      </c:pivotFmt>
      <c:pivotFmt>
        <c:idx val="7"/>
        <c:spPr>
          <a:solidFill>
            <a:srgbClr val="FF0000"/>
          </a:solidFill>
        </c:spPr>
        <c:marker>
          <c:symbol val="none"/>
        </c:marker>
      </c:pivotFmt>
      <c:pivotFmt>
        <c:idx val="8"/>
        <c:spPr>
          <a:solidFill>
            <a:srgbClr val="4C452B"/>
          </a:solidFill>
        </c:spPr>
        <c:marker>
          <c:symbol val="none"/>
        </c:marker>
      </c:pivotFmt>
      <c:pivotFmt>
        <c:idx val="9"/>
        <c:spPr>
          <a:solidFill>
            <a:srgbClr val="000000"/>
          </a:solidFill>
        </c:spPr>
        <c:marker>
          <c:symbol val="none"/>
        </c:marker>
      </c:pivotFmt>
      <c:pivotFmt>
        <c:idx val="10"/>
        <c:spPr>
          <a:solidFill>
            <a:srgbClr val="FFC711"/>
          </a:solidFill>
        </c:spPr>
        <c:marker>
          <c:symbol val="none"/>
        </c:marker>
      </c:pivotFmt>
      <c:pivotFmt>
        <c:idx val="11"/>
        <c:spPr>
          <a:solidFill>
            <a:srgbClr val="00B8FB"/>
          </a:solidFill>
        </c:spPr>
        <c:marker>
          <c:symbol val="none"/>
        </c:marker>
      </c:pivotFmt>
      <c:pivotFmt>
        <c:idx val="12"/>
        <c:spPr>
          <a:solidFill>
            <a:srgbClr val="FCFB02"/>
          </a:solidFill>
        </c:spPr>
        <c:marker>
          <c:symbol val="none"/>
        </c:marker>
      </c:pivotFmt>
      <c:pivotFmt>
        <c:idx val="13"/>
        <c:spPr>
          <a:solidFill>
            <a:srgbClr val="01AF50"/>
          </a:solidFill>
        </c:spPr>
        <c:marker>
          <c:symbol val="none"/>
        </c:marker>
      </c:pivotFmt>
      <c:pivotFmt>
        <c:idx val="14"/>
        <c:spPr>
          <a:solidFill>
            <a:srgbClr val="A9A9A7"/>
          </a:solidFill>
        </c:spPr>
        <c:marker>
          <c:symbol val="none"/>
        </c:marker>
      </c:pivotFmt>
      <c:pivotFmt>
        <c:idx val="15"/>
        <c:spPr>
          <a:solidFill>
            <a:srgbClr val="0175C0"/>
          </a:solidFill>
        </c:spPr>
        <c:marker>
          <c:symbol val="none"/>
        </c:marker>
      </c:pivotFmt>
      <c:pivotFmt>
        <c:idx val="16"/>
        <c:spPr>
          <a:solidFill>
            <a:srgbClr val="FF60FB"/>
          </a:solidFill>
        </c:spPr>
        <c:marker>
          <c:symbol val="none"/>
        </c:marker>
      </c:pivotFmt>
      <c:pivotFmt>
        <c:idx val="17"/>
        <c:spPr>
          <a:solidFill>
            <a:srgbClr val="FF0000"/>
          </a:solidFill>
        </c:spPr>
        <c:marker>
          <c:symbol val="none"/>
        </c:marker>
      </c:pivotFmt>
      <c:pivotFmt>
        <c:idx val="18"/>
        <c:spPr>
          <a:solidFill>
            <a:srgbClr val="4C452B"/>
          </a:solidFill>
        </c:spPr>
        <c:marker>
          <c:symbol val="none"/>
        </c:marker>
      </c:pivotFmt>
      <c:pivotFmt>
        <c:idx val="19"/>
        <c:spPr>
          <a:solidFill>
            <a:srgbClr val="000000"/>
          </a:solidFill>
        </c:spPr>
        <c:marker>
          <c:symbol val="none"/>
        </c:marker>
      </c:pivotFmt>
      <c:pivotFmt>
        <c:idx val="20"/>
        <c:spPr>
          <a:solidFill>
            <a:srgbClr val="FFC711"/>
          </a:solidFill>
        </c:spPr>
        <c:marker>
          <c:symbol val="none"/>
        </c:marker>
      </c:pivotFmt>
      <c:pivotFmt>
        <c:idx val="21"/>
        <c:spPr>
          <a:solidFill>
            <a:srgbClr val="00B8FB"/>
          </a:solidFill>
        </c:spPr>
        <c:marker>
          <c:symbol val="none"/>
        </c:marker>
      </c:pivotFmt>
      <c:pivotFmt>
        <c:idx val="22"/>
        <c:spPr>
          <a:solidFill>
            <a:srgbClr val="FCFB02"/>
          </a:solidFill>
        </c:spPr>
        <c:marker>
          <c:symbol val="none"/>
        </c:marker>
      </c:pivotFmt>
      <c:pivotFmt>
        <c:idx val="23"/>
        <c:spPr>
          <a:solidFill>
            <a:srgbClr val="01AF50"/>
          </a:solidFill>
        </c:spPr>
        <c:marker>
          <c:symbol val="none"/>
        </c:marker>
      </c:pivotFmt>
      <c:pivotFmt>
        <c:idx val="24"/>
        <c:spPr>
          <a:solidFill>
            <a:srgbClr val="A9A9A7"/>
          </a:solidFill>
        </c:spPr>
        <c:marker>
          <c:symbol val="none"/>
        </c:marker>
      </c:pivotFmt>
      <c:pivotFmt>
        <c:idx val="25"/>
        <c:spPr>
          <a:solidFill>
            <a:srgbClr val="0175C0"/>
          </a:solidFill>
        </c:spPr>
        <c:marker>
          <c:symbol val="none"/>
        </c:marker>
      </c:pivotFmt>
      <c:pivotFmt>
        <c:idx val="26"/>
        <c:spPr>
          <a:solidFill>
            <a:srgbClr val="FF60FB"/>
          </a:solidFill>
        </c:spPr>
        <c:marker>
          <c:symbol val="none"/>
        </c:marker>
      </c:pivotFmt>
      <c:pivotFmt>
        <c:idx val="27"/>
        <c:spPr>
          <a:solidFill>
            <a:srgbClr val="FF0000"/>
          </a:solidFill>
        </c:spPr>
        <c:marker>
          <c:symbol val="none"/>
        </c:marker>
      </c:pivotFmt>
      <c:pivotFmt>
        <c:idx val="28"/>
        <c:spPr>
          <a:solidFill>
            <a:srgbClr val="4C452B"/>
          </a:solidFill>
        </c:spPr>
        <c:marker>
          <c:symbol val="none"/>
        </c:marker>
      </c:pivotFmt>
      <c:pivotFmt>
        <c:idx val="29"/>
        <c:spPr>
          <a:solidFill>
            <a:srgbClr val="000000"/>
          </a:solidFill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'Graph_%'!$C$1:$C$2</c:f>
              <c:strCache>
                <c:ptCount val="1"/>
                <c:pt idx="0">
                  <c:v>CH4 abatement technologies</c:v>
                </c:pt>
              </c:strCache>
            </c:strRef>
          </c:tx>
          <c:spPr>
            <a:solidFill>
              <a:srgbClr val="FFC711"/>
            </a:solidFill>
          </c:spPr>
          <c:invertIfNegative val="0"/>
          <c:cat>
            <c:multiLvlStrRef>
              <c:f>'Graph_%'!$A$3:$B$18</c:f>
              <c:multiLvlStrCache>
                <c:ptCount val="12"/>
                <c:lvl>
                  <c:pt idx="0">
                    <c:v>2015</c:v>
                  </c:pt>
                  <c:pt idx="1">
                    <c:v>2020</c:v>
                  </c:pt>
                  <c:pt idx="2">
                    <c:v>2040</c:v>
                  </c:pt>
                  <c:pt idx="3">
                    <c:v>2050</c:v>
                  </c:pt>
                  <c:pt idx="4">
                    <c:v>2015</c:v>
                  </c:pt>
                  <c:pt idx="5">
                    <c:v>2020</c:v>
                  </c:pt>
                  <c:pt idx="6">
                    <c:v>2040</c:v>
                  </c:pt>
                  <c:pt idx="7">
                    <c:v>2050</c:v>
                  </c:pt>
                  <c:pt idx="8">
                    <c:v>2015</c:v>
                  </c:pt>
                  <c:pt idx="9">
                    <c:v>2020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%_BraChi</c:v>
                  </c:pt>
                  <c:pt idx="4">
                    <c:v>%_NAMAs</c:v>
                  </c:pt>
                  <c:pt idx="8">
                    <c:v>%_Red4All</c:v>
                  </c:pt>
                </c:lvl>
              </c:multiLvlStrCache>
            </c:multiLvlStrRef>
          </c:cat>
          <c:val>
            <c:numRef>
              <c:f>'Graph_%'!$C$3:$C$18</c:f>
              <c:numCache>
                <c:formatCode>General</c:formatCode>
                <c:ptCount val="12"/>
                <c:pt idx="0">
                  <c:v>0.14761509424878561</c:v>
                </c:pt>
                <c:pt idx="1">
                  <c:v>0.21167770813753511</c:v>
                </c:pt>
                <c:pt idx="2">
                  <c:v>0.28787183629168778</c:v>
                </c:pt>
                <c:pt idx="3">
                  <c:v>9.1876816281367193E-3</c:v>
                </c:pt>
                <c:pt idx="4">
                  <c:v>5.138623403653645E-2</c:v>
                </c:pt>
                <c:pt idx="5">
                  <c:v>0.15424693524110808</c:v>
                </c:pt>
                <c:pt idx="6">
                  <c:v>0.29002544626034238</c:v>
                </c:pt>
                <c:pt idx="7">
                  <c:v>-3.3754304171057896E-2</c:v>
                </c:pt>
                <c:pt idx="8">
                  <c:v>0.12349825334280799</c:v>
                </c:pt>
                <c:pt idx="9">
                  <c:v>0.40180439805336438</c:v>
                </c:pt>
                <c:pt idx="10">
                  <c:v>0.60209416240723723</c:v>
                </c:pt>
                <c:pt idx="11">
                  <c:v>0.32587443873953703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31-4AD1-B353-87FBA4F6BF4D}"/>
            </c:ext>
          </c:extLst>
        </c:ser>
        <c:ser>
          <c:idx val="1"/>
          <c:order val="1"/>
          <c:tx>
            <c:strRef>
              <c:f>'Graph_%'!$D$1:$D$2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00B8FB"/>
            </a:solidFill>
          </c:spPr>
          <c:invertIfNegative val="0"/>
          <c:cat>
            <c:multiLvlStrRef>
              <c:f>'Graph_%'!$A$3:$B$18</c:f>
              <c:multiLvlStrCache>
                <c:ptCount val="12"/>
                <c:lvl>
                  <c:pt idx="0">
                    <c:v>2015</c:v>
                  </c:pt>
                  <c:pt idx="1">
                    <c:v>2020</c:v>
                  </c:pt>
                  <c:pt idx="2">
                    <c:v>2040</c:v>
                  </c:pt>
                  <c:pt idx="3">
                    <c:v>2050</c:v>
                  </c:pt>
                  <c:pt idx="4">
                    <c:v>2015</c:v>
                  </c:pt>
                  <c:pt idx="5">
                    <c:v>2020</c:v>
                  </c:pt>
                  <c:pt idx="6">
                    <c:v>2040</c:v>
                  </c:pt>
                  <c:pt idx="7">
                    <c:v>2050</c:v>
                  </c:pt>
                  <c:pt idx="8">
                    <c:v>2015</c:v>
                  </c:pt>
                  <c:pt idx="9">
                    <c:v>2020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%_BraChi</c:v>
                  </c:pt>
                  <c:pt idx="4">
                    <c:v>%_NAMAs</c:v>
                  </c:pt>
                  <c:pt idx="8">
                    <c:v>%_Red4All</c:v>
                  </c:pt>
                </c:lvl>
              </c:multiLvlStrCache>
            </c:multiLvlStrRef>
          </c:cat>
          <c:val>
            <c:numRef>
              <c:f>'Graph_%'!$D$3:$D$18</c:f>
              <c:numCache>
                <c:formatCode>General</c:formatCode>
                <c:ptCount val="12"/>
                <c:pt idx="0">
                  <c:v>9.291633559768675E-2</c:v>
                </c:pt>
                <c:pt idx="1">
                  <c:v>7.301783437257324E-2</c:v>
                </c:pt>
                <c:pt idx="2">
                  <c:v>0.109158542122717</c:v>
                </c:pt>
                <c:pt idx="3">
                  <c:v>0.15604682554716265</c:v>
                </c:pt>
                <c:pt idx="4">
                  <c:v>0.18674475707312851</c:v>
                </c:pt>
                <c:pt idx="5">
                  <c:v>0.18930637318465512</c:v>
                </c:pt>
                <c:pt idx="6">
                  <c:v>9.8550627887044676E-2</c:v>
                </c:pt>
                <c:pt idx="7">
                  <c:v>0.1747188144851779</c:v>
                </c:pt>
                <c:pt idx="8">
                  <c:v>0.11836724320907689</c:v>
                </c:pt>
                <c:pt idx="9">
                  <c:v>0.21380905219927226</c:v>
                </c:pt>
                <c:pt idx="10">
                  <c:v>8.8224291656775922E-2</c:v>
                </c:pt>
                <c:pt idx="11">
                  <c:v>0.16260213542022678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31-4AD1-B353-87FBA4F6BF4D}"/>
            </c:ext>
          </c:extLst>
        </c:ser>
        <c:ser>
          <c:idx val="2"/>
          <c:order val="2"/>
          <c:tx>
            <c:strRef>
              <c:f>'Graph_%'!$E$1:$E$2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CFB02"/>
            </a:solidFill>
          </c:spPr>
          <c:invertIfNegative val="0"/>
          <c:cat>
            <c:multiLvlStrRef>
              <c:f>'Graph_%'!$A$3:$B$18</c:f>
              <c:multiLvlStrCache>
                <c:ptCount val="12"/>
                <c:lvl>
                  <c:pt idx="0">
                    <c:v>2015</c:v>
                  </c:pt>
                  <c:pt idx="1">
                    <c:v>2020</c:v>
                  </c:pt>
                  <c:pt idx="2">
                    <c:v>2040</c:v>
                  </c:pt>
                  <c:pt idx="3">
                    <c:v>2050</c:v>
                  </c:pt>
                  <c:pt idx="4">
                    <c:v>2015</c:v>
                  </c:pt>
                  <c:pt idx="5">
                    <c:v>2020</c:v>
                  </c:pt>
                  <c:pt idx="6">
                    <c:v>2040</c:v>
                  </c:pt>
                  <c:pt idx="7">
                    <c:v>2050</c:v>
                  </c:pt>
                  <c:pt idx="8">
                    <c:v>2015</c:v>
                  </c:pt>
                  <c:pt idx="9">
                    <c:v>2020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%_BraChi</c:v>
                  </c:pt>
                  <c:pt idx="4">
                    <c:v>%_NAMAs</c:v>
                  </c:pt>
                  <c:pt idx="8">
                    <c:v>%_Red4All</c:v>
                  </c:pt>
                </c:lvl>
              </c:multiLvlStrCache>
            </c:multiLvlStrRef>
          </c:cat>
          <c:val>
            <c:numRef>
              <c:f>'Graph_%'!$E$3:$E$18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2.30580876033754E-2</c:v>
                </c:pt>
                <c:pt idx="3">
                  <c:v>2.7257166570478799E-2</c:v>
                </c:pt>
                <c:pt idx="4">
                  <c:v>0</c:v>
                </c:pt>
                <c:pt idx="5">
                  <c:v>0</c:v>
                </c:pt>
                <c:pt idx="6">
                  <c:v>4.3734774813158211E-2</c:v>
                </c:pt>
                <c:pt idx="7">
                  <c:v>2.1920387862685815E-2</c:v>
                </c:pt>
                <c:pt idx="8">
                  <c:v>0</c:v>
                </c:pt>
                <c:pt idx="9">
                  <c:v>-2.2991993329711448E-4</c:v>
                </c:pt>
                <c:pt idx="10">
                  <c:v>6.9098411727948672E-2</c:v>
                </c:pt>
                <c:pt idx="11">
                  <c:v>7.047107509948744E-2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31-4AD1-B353-87FBA4F6BF4D}"/>
            </c:ext>
          </c:extLst>
        </c:ser>
        <c:ser>
          <c:idx val="3"/>
          <c:order val="3"/>
          <c:tx>
            <c:strRef>
              <c:f>'Graph_%'!$F$1:$F$2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1AF50"/>
            </a:solidFill>
          </c:spPr>
          <c:invertIfNegative val="0"/>
          <c:cat>
            <c:multiLvlStrRef>
              <c:f>'Graph_%'!$A$3:$B$18</c:f>
              <c:multiLvlStrCache>
                <c:ptCount val="12"/>
                <c:lvl>
                  <c:pt idx="0">
                    <c:v>2015</c:v>
                  </c:pt>
                  <c:pt idx="1">
                    <c:v>2020</c:v>
                  </c:pt>
                  <c:pt idx="2">
                    <c:v>2040</c:v>
                  </c:pt>
                  <c:pt idx="3">
                    <c:v>2050</c:v>
                  </c:pt>
                  <c:pt idx="4">
                    <c:v>2015</c:v>
                  </c:pt>
                  <c:pt idx="5">
                    <c:v>2020</c:v>
                  </c:pt>
                  <c:pt idx="6">
                    <c:v>2040</c:v>
                  </c:pt>
                  <c:pt idx="7">
                    <c:v>2050</c:v>
                  </c:pt>
                  <c:pt idx="8">
                    <c:v>2015</c:v>
                  </c:pt>
                  <c:pt idx="9">
                    <c:v>2020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%_BraChi</c:v>
                  </c:pt>
                  <c:pt idx="4">
                    <c:v>%_NAMAs</c:v>
                  </c:pt>
                  <c:pt idx="8">
                    <c:v>%_Red4All</c:v>
                  </c:pt>
                </c:lvl>
              </c:multiLvlStrCache>
            </c:multiLvlStrRef>
          </c:cat>
          <c:val>
            <c:numRef>
              <c:f>'Graph_%'!$F$3:$F$18</c:f>
              <c:numCache>
                <c:formatCode>General</c:formatCode>
                <c:ptCount val="12"/>
                <c:pt idx="0">
                  <c:v>7.998177778892121E-2</c:v>
                </c:pt>
                <c:pt idx="1">
                  <c:v>0.12233868540048561</c:v>
                </c:pt>
                <c:pt idx="2">
                  <c:v>4.495037701688861E-3</c:v>
                </c:pt>
                <c:pt idx="3">
                  <c:v>2.9901659767158029E-2</c:v>
                </c:pt>
                <c:pt idx="4">
                  <c:v>9.1541128770915581E-2</c:v>
                </c:pt>
                <c:pt idx="5">
                  <c:v>0.13592692599472245</c:v>
                </c:pt>
                <c:pt idx="6">
                  <c:v>1.0890275524201304E-2</c:v>
                </c:pt>
                <c:pt idx="7">
                  <c:v>2.9654804286354097E-2</c:v>
                </c:pt>
                <c:pt idx="8">
                  <c:v>0.16983642831847451</c:v>
                </c:pt>
                <c:pt idx="9">
                  <c:v>0.18632598785032314</c:v>
                </c:pt>
                <c:pt idx="10">
                  <c:v>7.6441527413862054E-3</c:v>
                </c:pt>
                <c:pt idx="11">
                  <c:v>4.8234727777463474E-2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31-4AD1-B353-87FBA4F6BF4D}"/>
            </c:ext>
          </c:extLst>
        </c:ser>
        <c:ser>
          <c:idx val="4"/>
          <c:order val="4"/>
          <c:tx>
            <c:strRef>
              <c:f>'Graph_%'!$G$1:$G$2</c:f>
              <c:strCache>
                <c:ptCount val="1"/>
                <c:pt idx="0">
                  <c:v>Geothermy</c:v>
                </c:pt>
              </c:strCache>
            </c:strRef>
          </c:tx>
          <c:spPr>
            <a:solidFill>
              <a:srgbClr val="A9A9A7"/>
            </a:solidFill>
          </c:spPr>
          <c:invertIfNegative val="0"/>
          <c:cat>
            <c:multiLvlStrRef>
              <c:f>'Graph_%'!$A$3:$B$18</c:f>
              <c:multiLvlStrCache>
                <c:ptCount val="12"/>
                <c:lvl>
                  <c:pt idx="0">
                    <c:v>2015</c:v>
                  </c:pt>
                  <c:pt idx="1">
                    <c:v>2020</c:v>
                  </c:pt>
                  <c:pt idx="2">
                    <c:v>2040</c:v>
                  </c:pt>
                  <c:pt idx="3">
                    <c:v>2050</c:v>
                  </c:pt>
                  <c:pt idx="4">
                    <c:v>2015</c:v>
                  </c:pt>
                  <c:pt idx="5">
                    <c:v>2020</c:v>
                  </c:pt>
                  <c:pt idx="6">
                    <c:v>2040</c:v>
                  </c:pt>
                  <c:pt idx="7">
                    <c:v>2050</c:v>
                  </c:pt>
                  <c:pt idx="8">
                    <c:v>2015</c:v>
                  </c:pt>
                  <c:pt idx="9">
                    <c:v>2020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%_BraChi</c:v>
                  </c:pt>
                  <c:pt idx="4">
                    <c:v>%_NAMAs</c:v>
                  </c:pt>
                  <c:pt idx="8">
                    <c:v>%_Red4All</c:v>
                  </c:pt>
                </c:lvl>
              </c:multiLvlStrCache>
            </c:multiLvlStrRef>
          </c:cat>
          <c:val>
            <c:numRef>
              <c:f>'Graph_%'!$G$3:$G$18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31-4AD1-B353-87FBA4F6BF4D}"/>
            </c:ext>
          </c:extLst>
        </c:ser>
        <c:ser>
          <c:idx val="5"/>
          <c:order val="5"/>
          <c:tx>
            <c:strRef>
              <c:f>'Graph_%'!$H$1:$H$2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175C0"/>
            </a:solidFill>
          </c:spPr>
          <c:invertIfNegative val="0"/>
          <c:cat>
            <c:multiLvlStrRef>
              <c:f>'Graph_%'!$A$3:$B$18</c:f>
              <c:multiLvlStrCache>
                <c:ptCount val="12"/>
                <c:lvl>
                  <c:pt idx="0">
                    <c:v>2015</c:v>
                  </c:pt>
                  <c:pt idx="1">
                    <c:v>2020</c:v>
                  </c:pt>
                  <c:pt idx="2">
                    <c:v>2040</c:v>
                  </c:pt>
                  <c:pt idx="3">
                    <c:v>2050</c:v>
                  </c:pt>
                  <c:pt idx="4">
                    <c:v>2015</c:v>
                  </c:pt>
                  <c:pt idx="5">
                    <c:v>2020</c:v>
                  </c:pt>
                  <c:pt idx="6">
                    <c:v>2040</c:v>
                  </c:pt>
                  <c:pt idx="7">
                    <c:v>2050</c:v>
                  </c:pt>
                  <c:pt idx="8">
                    <c:v>2015</c:v>
                  </c:pt>
                  <c:pt idx="9">
                    <c:v>2020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%_BraChi</c:v>
                  </c:pt>
                  <c:pt idx="4">
                    <c:v>%_NAMAs</c:v>
                  </c:pt>
                  <c:pt idx="8">
                    <c:v>%_Red4All</c:v>
                  </c:pt>
                </c:lvl>
              </c:multiLvlStrCache>
            </c:multiLvlStrRef>
          </c:cat>
          <c:val>
            <c:numRef>
              <c:f>'Graph_%'!$H$3:$H$18</c:f>
              <c:numCache>
                <c:formatCode>General</c:formatCode>
                <c:ptCount val="12"/>
                <c:pt idx="0">
                  <c:v>1.152541524319429E-3</c:v>
                </c:pt>
                <c:pt idx="1">
                  <c:v>4.4427751750367528E-3</c:v>
                </c:pt>
                <c:pt idx="2">
                  <c:v>5.2367795933349745E-3</c:v>
                </c:pt>
                <c:pt idx="3">
                  <c:v>-9.7376040957007734E-4</c:v>
                </c:pt>
                <c:pt idx="4">
                  <c:v>-4.8304359942579351E-4</c:v>
                </c:pt>
                <c:pt idx="5">
                  <c:v>-3.546472931905333E-4</c:v>
                </c:pt>
                <c:pt idx="6">
                  <c:v>-8.8392700625628256E-4</c:v>
                </c:pt>
                <c:pt idx="7">
                  <c:v>-5.8699239075649043E-3</c:v>
                </c:pt>
                <c:pt idx="8">
                  <c:v>5.2441684026386251E-3</c:v>
                </c:pt>
                <c:pt idx="9">
                  <c:v>1.9806014503830949E-2</c:v>
                </c:pt>
                <c:pt idx="10">
                  <c:v>1.5661317994216696E-2</c:v>
                </c:pt>
                <c:pt idx="11">
                  <c:v>8.9517576030999704E-3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31-4AD1-B353-87FBA4F6BF4D}"/>
            </c:ext>
          </c:extLst>
        </c:ser>
        <c:ser>
          <c:idx val="6"/>
          <c:order val="6"/>
          <c:tx>
            <c:strRef>
              <c:f>'Graph_%'!$I$1:$I$2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F60FB"/>
            </a:solidFill>
          </c:spPr>
          <c:invertIfNegative val="0"/>
          <c:cat>
            <c:multiLvlStrRef>
              <c:f>'Graph_%'!$A$3:$B$18</c:f>
              <c:multiLvlStrCache>
                <c:ptCount val="12"/>
                <c:lvl>
                  <c:pt idx="0">
                    <c:v>2015</c:v>
                  </c:pt>
                  <c:pt idx="1">
                    <c:v>2020</c:v>
                  </c:pt>
                  <c:pt idx="2">
                    <c:v>2040</c:v>
                  </c:pt>
                  <c:pt idx="3">
                    <c:v>2050</c:v>
                  </c:pt>
                  <c:pt idx="4">
                    <c:v>2015</c:v>
                  </c:pt>
                  <c:pt idx="5">
                    <c:v>2020</c:v>
                  </c:pt>
                  <c:pt idx="6">
                    <c:v>2040</c:v>
                  </c:pt>
                  <c:pt idx="7">
                    <c:v>2050</c:v>
                  </c:pt>
                  <c:pt idx="8">
                    <c:v>2015</c:v>
                  </c:pt>
                  <c:pt idx="9">
                    <c:v>2020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%_BraChi</c:v>
                  </c:pt>
                  <c:pt idx="4">
                    <c:v>%_NAMAs</c:v>
                  </c:pt>
                  <c:pt idx="8">
                    <c:v>%_Red4All</c:v>
                  </c:pt>
                </c:lvl>
              </c:multiLvlStrCache>
            </c:multiLvlStrRef>
          </c:cat>
          <c:val>
            <c:numRef>
              <c:f>'Graph_%'!$I$3:$I$18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31-4AD1-B353-87FBA4F6BF4D}"/>
            </c:ext>
          </c:extLst>
        </c:ser>
        <c:ser>
          <c:idx val="7"/>
          <c:order val="7"/>
          <c:tx>
            <c:strRef>
              <c:f>'Graph_%'!$J$1:$J$2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'Graph_%'!$A$3:$B$18</c:f>
              <c:multiLvlStrCache>
                <c:ptCount val="12"/>
                <c:lvl>
                  <c:pt idx="0">
                    <c:v>2015</c:v>
                  </c:pt>
                  <c:pt idx="1">
                    <c:v>2020</c:v>
                  </c:pt>
                  <c:pt idx="2">
                    <c:v>2040</c:v>
                  </c:pt>
                  <c:pt idx="3">
                    <c:v>2050</c:v>
                  </c:pt>
                  <c:pt idx="4">
                    <c:v>2015</c:v>
                  </c:pt>
                  <c:pt idx="5">
                    <c:v>2020</c:v>
                  </c:pt>
                  <c:pt idx="6">
                    <c:v>2040</c:v>
                  </c:pt>
                  <c:pt idx="7">
                    <c:v>2050</c:v>
                  </c:pt>
                  <c:pt idx="8">
                    <c:v>2015</c:v>
                  </c:pt>
                  <c:pt idx="9">
                    <c:v>2020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%_BraChi</c:v>
                  </c:pt>
                  <c:pt idx="4">
                    <c:v>%_NAMAs</c:v>
                  </c:pt>
                  <c:pt idx="8">
                    <c:v>%_Red4All</c:v>
                  </c:pt>
                </c:lvl>
              </c:multiLvlStrCache>
            </c:multiLvlStrRef>
          </c:cat>
          <c:val>
            <c:numRef>
              <c:f>'Graph_%'!$J$3:$J$18</c:f>
              <c:numCache>
                <c:formatCode>General</c:formatCode>
                <c:ptCount val="12"/>
                <c:pt idx="0">
                  <c:v>-5.8966803585746595E-2</c:v>
                </c:pt>
                <c:pt idx="1">
                  <c:v>-6.5262547623257783E-2</c:v>
                </c:pt>
                <c:pt idx="4">
                  <c:v>-0.1165015893241364</c:v>
                </c:pt>
                <c:pt idx="5">
                  <c:v>-0.49037772962341147</c:v>
                </c:pt>
                <c:pt idx="8">
                  <c:v>-5.5157891531004456E-2</c:v>
                </c:pt>
                <c:pt idx="9">
                  <c:v>-0.81122067406286302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B31-4AD1-B353-87FBA4F6BF4D}"/>
            </c:ext>
          </c:extLst>
        </c:ser>
        <c:ser>
          <c:idx val="8"/>
          <c:order val="8"/>
          <c:tx>
            <c:strRef>
              <c:f>'Graph_%'!$K$1:$K$2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4C452B"/>
            </a:solidFill>
          </c:spPr>
          <c:invertIfNegative val="0"/>
          <c:cat>
            <c:multiLvlStrRef>
              <c:f>'Graph_%'!$A$3:$B$18</c:f>
              <c:multiLvlStrCache>
                <c:ptCount val="12"/>
                <c:lvl>
                  <c:pt idx="0">
                    <c:v>2015</c:v>
                  </c:pt>
                  <c:pt idx="1">
                    <c:v>2020</c:v>
                  </c:pt>
                  <c:pt idx="2">
                    <c:v>2040</c:v>
                  </c:pt>
                  <c:pt idx="3">
                    <c:v>2050</c:v>
                  </c:pt>
                  <c:pt idx="4">
                    <c:v>2015</c:v>
                  </c:pt>
                  <c:pt idx="5">
                    <c:v>2020</c:v>
                  </c:pt>
                  <c:pt idx="6">
                    <c:v>2040</c:v>
                  </c:pt>
                  <c:pt idx="7">
                    <c:v>2050</c:v>
                  </c:pt>
                  <c:pt idx="8">
                    <c:v>2015</c:v>
                  </c:pt>
                  <c:pt idx="9">
                    <c:v>2020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%_BraChi</c:v>
                  </c:pt>
                  <c:pt idx="4">
                    <c:v>%_NAMAs</c:v>
                  </c:pt>
                  <c:pt idx="8">
                    <c:v>%_Red4All</c:v>
                  </c:pt>
                </c:lvl>
              </c:multiLvlStrCache>
            </c:multiLvlStrRef>
          </c:cat>
          <c:val>
            <c:numRef>
              <c:f>'Graph_%'!$K$3:$K$18</c:f>
              <c:numCache>
                <c:formatCode>General</c:formatCode>
                <c:ptCount val="12"/>
                <c:pt idx="0">
                  <c:v>-3.8563430896214453E-2</c:v>
                </c:pt>
                <c:pt idx="1">
                  <c:v>-0.30784716111747068</c:v>
                </c:pt>
                <c:pt idx="2">
                  <c:v>2.4459464708630696E-2</c:v>
                </c:pt>
                <c:pt idx="4">
                  <c:v>-3.6432994562404689E-2</c:v>
                </c:pt>
                <c:pt idx="5">
                  <c:v>-0.30574535051117857</c:v>
                </c:pt>
                <c:pt idx="6">
                  <c:v>0.13882755434057897</c:v>
                </c:pt>
                <c:pt idx="8">
                  <c:v>-0.1409313041206646</c:v>
                </c:pt>
                <c:pt idx="9">
                  <c:v>-0.44271797534989954</c:v>
                </c:pt>
                <c:pt idx="10">
                  <c:v>-0.13933752734962432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31-4AD1-B353-87FBA4F6BF4D}"/>
            </c:ext>
          </c:extLst>
        </c:ser>
        <c:ser>
          <c:idx val="9"/>
          <c:order val="9"/>
          <c:tx>
            <c:strRef>
              <c:f>'Graph_%'!$L$1:$L$2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cat>
            <c:multiLvlStrRef>
              <c:f>'Graph_%'!$A$3:$B$18</c:f>
              <c:multiLvlStrCache>
                <c:ptCount val="12"/>
                <c:lvl>
                  <c:pt idx="0">
                    <c:v>2015</c:v>
                  </c:pt>
                  <c:pt idx="1">
                    <c:v>2020</c:v>
                  </c:pt>
                  <c:pt idx="2">
                    <c:v>2040</c:v>
                  </c:pt>
                  <c:pt idx="3">
                    <c:v>2050</c:v>
                  </c:pt>
                  <c:pt idx="4">
                    <c:v>2015</c:v>
                  </c:pt>
                  <c:pt idx="5">
                    <c:v>2020</c:v>
                  </c:pt>
                  <c:pt idx="6">
                    <c:v>2040</c:v>
                  </c:pt>
                  <c:pt idx="7">
                    <c:v>2050</c:v>
                  </c:pt>
                  <c:pt idx="8">
                    <c:v>2015</c:v>
                  </c:pt>
                  <c:pt idx="9">
                    <c:v>2020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%_BraChi</c:v>
                  </c:pt>
                  <c:pt idx="4">
                    <c:v>%_NAMAs</c:v>
                  </c:pt>
                  <c:pt idx="8">
                    <c:v>%_Red4All</c:v>
                  </c:pt>
                </c:lvl>
              </c:multiLvlStrCache>
            </c:multiLvlStrRef>
          </c:cat>
          <c:val>
            <c:numRef>
              <c:f>'Graph_%'!$L$3:$L$18</c:f>
              <c:numCache>
                <c:formatCode>General</c:formatCode>
                <c:ptCount val="12"/>
                <c:pt idx="0">
                  <c:v>-5.4607633097584962E-3</c:v>
                </c:pt>
                <c:pt idx="1">
                  <c:v>-1.2358322891996945E-2</c:v>
                </c:pt>
                <c:pt idx="2">
                  <c:v>-6.9654109338999487E-2</c:v>
                </c:pt>
                <c:pt idx="3">
                  <c:v>-3.1590656284761535E-3</c:v>
                </c:pt>
                <c:pt idx="4">
                  <c:v>-7.576030429696126E-3</c:v>
                </c:pt>
                <c:pt idx="5">
                  <c:v>-1.6294737305182366E-2</c:v>
                </c:pt>
                <c:pt idx="6">
                  <c:v>-5.6231664537466398E-2</c:v>
                </c:pt>
                <c:pt idx="7">
                  <c:v>-2.9369797713390339E-2</c:v>
                </c:pt>
                <c:pt idx="8">
                  <c:v>-0.40883544738031519</c:v>
                </c:pt>
                <c:pt idx="9">
                  <c:v>-0.76391195045681903</c:v>
                </c:pt>
                <c:pt idx="10">
                  <c:v>-0.74112559324834659</c:v>
                </c:pt>
                <c:pt idx="11">
                  <c:v>-3.1590656284761535E-3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B31-4AD1-B353-87FBA4F6B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611584"/>
        <c:axId val="76613120"/>
      </c:barChart>
      <c:catAx>
        <c:axId val="7661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fr-FR"/>
          </a:p>
        </c:txPr>
        <c:crossAx val="76613120"/>
        <c:crosses val="autoZero"/>
        <c:auto val="0"/>
        <c:lblAlgn val="ctr"/>
        <c:lblOffset val="10"/>
        <c:noMultiLvlLbl val="0"/>
      </c:catAx>
      <c:valAx>
        <c:axId val="7661312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766115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[Chair_ElcMix_2.XLS]BAU_Red4All_Graph!Tabla dinámica1</c:name>
    <c:fmtId val="4"/>
  </c:pivotSource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Mix électrique Amérique du Sud - BAU and Red4All</a:t>
            </a:r>
          </a:p>
        </c:rich>
      </c:tx>
      <c:overlay val="0"/>
    </c:title>
    <c:autoTitleDeleted val="0"/>
    <c:pivotFmts>
      <c:pivotFmt>
        <c:idx val="0"/>
        <c:spPr>
          <a:solidFill>
            <a:srgbClr val="000000"/>
          </a:solidFill>
        </c:spPr>
        <c:marker>
          <c:symbol val="none"/>
        </c:marker>
      </c:pivotFmt>
      <c:pivotFmt>
        <c:idx val="1"/>
        <c:spPr>
          <a:solidFill>
            <a:srgbClr val="4C452B"/>
          </a:solidFill>
        </c:spPr>
        <c:marker>
          <c:symbol val="none"/>
        </c:marker>
      </c:pivotFmt>
      <c:pivotFmt>
        <c:idx val="2"/>
        <c:spPr>
          <a:solidFill>
            <a:srgbClr val="FF0000"/>
          </a:solidFill>
        </c:spPr>
        <c:marker>
          <c:symbol val="none"/>
        </c:marker>
      </c:pivotFmt>
      <c:pivotFmt>
        <c:idx val="3"/>
        <c:spPr>
          <a:solidFill>
            <a:srgbClr val="FF60FB"/>
          </a:solidFill>
        </c:spPr>
        <c:marker>
          <c:symbol val="none"/>
        </c:marker>
      </c:pivotFmt>
      <c:pivotFmt>
        <c:idx val="4"/>
        <c:spPr>
          <a:solidFill>
            <a:srgbClr val="0175C0"/>
          </a:solidFill>
        </c:spPr>
        <c:marker>
          <c:symbol val="none"/>
        </c:marker>
      </c:pivotFmt>
      <c:pivotFmt>
        <c:idx val="5"/>
        <c:spPr>
          <a:solidFill>
            <a:srgbClr val="A9A9A7"/>
          </a:solidFill>
        </c:spPr>
        <c:marker>
          <c:symbol val="none"/>
        </c:marker>
      </c:pivotFmt>
      <c:pivotFmt>
        <c:idx val="6"/>
        <c:spPr>
          <a:solidFill>
            <a:srgbClr val="01AF50"/>
          </a:solidFill>
        </c:spPr>
        <c:marker>
          <c:symbol val="none"/>
        </c:marker>
      </c:pivotFmt>
      <c:pivotFmt>
        <c:idx val="7"/>
        <c:spPr>
          <a:solidFill>
            <a:srgbClr val="FCFB02"/>
          </a:solidFill>
        </c:spPr>
        <c:marker>
          <c:symbol val="none"/>
        </c:marker>
      </c:pivotFmt>
      <c:pivotFmt>
        <c:idx val="8"/>
        <c:spPr>
          <a:solidFill>
            <a:srgbClr val="00B8FB"/>
          </a:solidFill>
        </c:spPr>
        <c:marker>
          <c:symbol val="none"/>
        </c:marker>
      </c:pivotFmt>
      <c:pivotFmt>
        <c:idx val="9"/>
        <c:spPr>
          <a:solidFill>
            <a:srgbClr val="FFC711"/>
          </a:solidFill>
        </c:spPr>
        <c:marker>
          <c:symbol val="none"/>
        </c:marker>
      </c:pivotFmt>
      <c:pivotFmt>
        <c:idx val="10"/>
        <c:spPr>
          <a:solidFill>
            <a:srgbClr val="000000"/>
          </a:solidFill>
        </c:spPr>
        <c:marker>
          <c:symbol val="none"/>
        </c:marker>
      </c:pivotFmt>
      <c:pivotFmt>
        <c:idx val="11"/>
        <c:spPr>
          <a:solidFill>
            <a:srgbClr val="4C452B"/>
          </a:solidFill>
        </c:spPr>
        <c:marker>
          <c:symbol val="none"/>
        </c:marker>
      </c:pivotFmt>
      <c:pivotFmt>
        <c:idx val="12"/>
        <c:spPr>
          <a:solidFill>
            <a:srgbClr val="FF0000"/>
          </a:solidFill>
        </c:spPr>
        <c:marker>
          <c:symbol val="none"/>
        </c:marker>
      </c:pivotFmt>
      <c:pivotFmt>
        <c:idx val="13"/>
        <c:spPr>
          <a:solidFill>
            <a:srgbClr val="FF60FB"/>
          </a:solidFill>
        </c:spPr>
        <c:marker>
          <c:symbol val="none"/>
        </c:marker>
      </c:pivotFmt>
      <c:pivotFmt>
        <c:idx val="14"/>
        <c:spPr>
          <a:solidFill>
            <a:srgbClr val="0175C0"/>
          </a:solidFill>
        </c:spPr>
        <c:marker>
          <c:symbol val="none"/>
        </c:marker>
      </c:pivotFmt>
      <c:pivotFmt>
        <c:idx val="15"/>
        <c:spPr>
          <a:solidFill>
            <a:srgbClr val="A9A9A7"/>
          </a:solidFill>
        </c:spPr>
        <c:marker>
          <c:symbol val="none"/>
        </c:marker>
      </c:pivotFmt>
      <c:pivotFmt>
        <c:idx val="16"/>
        <c:spPr>
          <a:solidFill>
            <a:srgbClr val="01AF50"/>
          </a:solidFill>
        </c:spPr>
        <c:marker>
          <c:symbol val="none"/>
        </c:marker>
      </c:pivotFmt>
      <c:pivotFmt>
        <c:idx val="17"/>
        <c:spPr>
          <a:solidFill>
            <a:srgbClr val="FCFB02"/>
          </a:solidFill>
        </c:spPr>
        <c:marker>
          <c:symbol val="none"/>
        </c:marker>
      </c:pivotFmt>
      <c:pivotFmt>
        <c:idx val="18"/>
        <c:spPr>
          <a:solidFill>
            <a:srgbClr val="00B8FB"/>
          </a:solidFill>
        </c:spPr>
        <c:marker>
          <c:symbol val="none"/>
        </c:marker>
      </c:pivotFmt>
      <c:pivotFmt>
        <c:idx val="19"/>
        <c:spPr>
          <a:solidFill>
            <a:srgbClr val="FFC711"/>
          </a:solidFill>
        </c:spPr>
        <c:marker>
          <c:symbol val="none"/>
        </c:marker>
      </c:pivotFmt>
      <c:pivotFmt>
        <c:idx val="20"/>
        <c:spPr>
          <a:solidFill>
            <a:srgbClr val="000000"/>
          </a:solidFill>
        </c:spPr>
        <c:marker>
          <c:symbol val="none"/>
        </c:marker>
      </c:pivotFmt>
      <c:pivotFmt>
        <c:idx val="21"/>
        <c:spPr>
          <a:solidFill>
            <a:srgbClr val="4C452B"/>
          </a:solidFill>
        </c:spPr>
        <c:marker>
          <c:symbol val="none"/>
        </c:marker>
      </c:pivotFmt>
      <c:pivotFmt>
        <c:idx val="22"/>
        <c:spPr>
          <a:solidFill>
            <a:srgbClr val="FF0000"/>
          </a:solidFill>
        </c:spPr>
        <c:marker>
          <c:symbol val="none"/>
        </c:marker>
      </c:pivotFmt>
      <c:pivotFmt>
        <c:idx val="23"/>
        <c:spPr>
          <a:solidFill>
            <a:srgbClr val="FF60FB"/>
          </a:solidFill>
        </c:spPr>
        <c:marker>
          <c:symbol val="none"/>
        </c:marker>
      </c:pivotFmt>
      <c:pivotFmt>
        <c:idx val="24"/>
        <c:spPr>
          <a:solidFill>
            <a:srgbClr val="0175C0"/>
          </a:solidFill>
        </c:spPr>
        <c:marker>
          <c:symbol val="none"/>
        </c:marker>
      </c:pivotFmt>
      <c:pivotFmt>
        <c:idx val="25"/>
        <c:spPr>
          <a:solidFill>
            <a:srgbClr val="A9A9A7"/>
          </a:solidFill>
        </c:spPr>
        <c:marker>
          <c:symbol val="none"/>
        </c:marker>
      </c:pivotFmt>
      <c:pivotFmt>
        <c:idx val="26"/>
        <c:spPr>
          <a:solidFill>
            <a:srgbClr val="01AF50"/>
          </a:solidFill>
        </c:spPr>
        <c:marker>
          <c:symbol val="none"/>
        </c:marker>
      </c:pivotFmt>
      <c:pivotFmt>
        <c:idx val="27"/>
        <c:spPr>
          <a:solidFill>
            <a:srgbClr val="FCFB02"/>
          </a:solidFill>
        </c:spPr>
        <c:marker>
          <c:symbol val="none"/>
        </c:marker>
      </c:pivotFmt>
      <c:pivotFmt>
        <c:idx val="28"/>
        <c:spPr>
          <a:solidFill>
            <a:srgbClr val="00B8FB"/>
          </a:solidFill>
        </c:spPr>
        <c:marker>
          <c:symbol val="none"/>
        </c:marker>
      </c:pivotFmt>
      <c:pivotFmt>
        <c:idx val="29"/>
        <c:spPr>
          <a:solidFill>
            <a:srgbClr val="FFC711"/>
          </a:solidFill>
        </c:spPr>
        <c:marker>
          <c:symbol val="none"/>
        </c:marker>
      </c:pivotFmt>
      <c:pivotFmt>
        <c:idx val="30"/>
        <c:spPr>
          <a:solidFill>
            <a:srgbClr val="000000"/>
          </a:solidFill>
        </c:spPr>
        <c:marker>
          <c:symbol val="none"/>
        </c:marker>
      </c:pivotFmt>
      <c:pivotFmt>
        <c:idx val="31"/>
        <c:spPr>
          <a:solidFill>
            <a:srgbClr val="4C452B"/>
          </a:solidFill>
        </c:spPr>
        <c:marker>
          <c:symbol val="none"/>
        </c:marker>
      </c:pivotFmt>
      <c:pivotFmt>
        <c:idx val="32"/>
        <c:spPr>
          <a:solidFill>
            <a:srgbClr val="FF0000"/>
          </a:solidFill>
        </c:spPr>
        <c:marker>
          <c:symbol val="none"/>
        </c:marker>
      </c:pivotFmt>
      <c:pivotFmt>
        <c:idx val="33"/>
        <c:spPr>
          <a:solidFill>
            <a:srgbClr val="FF60FB"/>
          </a:solidFill>
        </c:spPr>
        <c:marker>
          <c:symbol val="none"/>
        </c:marker>
      </c:pivotFmt>
      <c:pivotFmt>
        <c:idx val="34"/>
        <c:spPr>
          <a:solidFill>
            <a:srgbClr val="0175C0"/>
          </a:solidFill>
        </c:spPr>
        <c:marker>
          <c:symbol val="none"/>
        </c:marker>
      </c:pivotFmt>
      <c:pivotFmt>
        <c:idx val="35"/>
        <c:spPr>
          <a:solidFill>
            <a:srgbClr val="A9A9A7"/>
          </a:solidFill>
        </c:spPr>
        <c:marker>
          <c:symbol val="none"/>
        </c:marker>
      </c:pivotFmt>
      <c:pivotFmt>
        <c:idx val="36"/>
        <c:spPr>
          <a:solidFill>
            <a:srgbClr val="01AF50"/>
          </a:solidFill>
        </c:spPr>
        <c:marker>
          <c:symbol val="none"/>
        </c:marker>
      </c:pivotFmt>
      <c:pivotFmt>
        <c:idx val="37"/>
        <c:spPr>
          <a:solidFill>
            <a:srgbClr val="FCFB02"/>
          </a:solidFill>
        </c:spPr>
        <c:marker>
          <c:symbol val="none"/>
        </c:marker>
      </c:pivotFmt>
      <c:pivotFmt>
        <c:idx val="38"/>
        <c:spPr>
          <a:solidFill>
            <a:srgbClr val="00B8FB"/>
          </a:solidFill>
        </c:spPr>
        <c:marker>
          <c:symbol val="none"/>
        </c:marker>
      </c:pivotFmt>
      <c:pivotFmt>
        <c:idx val="39"/>
        <c:spPr>
          <a:solidFill>
            <a:srgbClr val="FFC711"/>
          </a:solidFill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BAU_Red4All_Graph!$C$4:$C$5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cat>
            <c:multiLvlStrRef>
              <c:f>BAU_Red4All_Graph!$A$6:$B$20</c:f>
              <c:multiLvlStrCache>
                <c:ptCount val="12"/>
                <c:lvl>
                  <c:pt idx="0">
                    <c:v>2010</c:v>
                  </c:pt>
                  <c:pt idx="1">
                    <c:v>2015</c:v>
                  </c:pt>
                  <c:pt idx="2">
                    <c:v>2020</c:v>
                  </c:pt>
                  <c:pt idx="3">
                    <c:v>2030</c:v>
                  </c:pt>
                  <c:pt idx="4">
                    <c:v>2040</c:v>
                  </c:pt>
                  <c:pt idx="5">
                    <c:v>2050</c:v>
                  </c:pt>
                  <c:pt idx="6">
                    <c:v>2010</c:v>
                  </c:pt>
                  <c:pt idx="7">
                    <c:v>2015</c:v>
                  </c:pt>
                  <c:pt idx="8">
                    <c:v>2020</c:v>
                  </c:pt>
                  <c:pt idx="9">
                    <c:v>2030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BAU</c:v>
                  </c:pt>
                  <c:pt idx="6">
                    <c:v>Red4All</c:v>
                  </c:pt>
                </c:lvl>
              </c:multiLvlStrCache>
            </c:multiLvlStrRef>
          </c:cat>
          <c:val>
            <c:numRef>
              <c:f>BAU_Red4All_Graph!$C$6:$C$20</c:f>
              <c:numCache>
                <c:formatCode>General</c:formatCode>
                <c:ptCount val="12"/>
                <c:pt idx="0">
                  <c:v>69.118942009444496</c:v>
                </c:pt>
                <c:pt idx="1">
                  <c:v>86.714579452043282</c:v>
                </c:pt>
                <c:pt idx="2">
                  <c:v>46.596846642900751</c:v>
                </c:pt>
                <c:pt idx="3">
                  <c:v>42.084466308014747</c:v>
                </c:pt>
                <c:pt idx="4">
                  <c:v>29.992548550965047</c:v>
                </c:pt>
                <c:pt idx="5">
                  <c:v>12.486111111111104</c:v>
                </c:pt>
                <c:pt idx="6">
                  <c:v>69.119580982113092</c:v>
                </c:pt>
                <c:pt idx="7">
                  <c:v>51.262585567371296</c:v>
                </c:pt>
                <c:pt idx="8">
                  <c:v>11.000958638785157</c:v>
                </c:pt>
                <c:pt idx="9">
                  <c:v>7.4948222222222256</c:v>
                </c:pt>
                <c:pt idx="10">
                  <c:v>7.7643032131012344</c:v>
                </c:pt>
                <c:pt idx="11">
                  <c:v>12.446666666666658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A-47C6-BE84-D699B2C017F4}"/>
            </c:ext>
          </c:extLst>
        </c:ser>
        <c:ser>
          <c:idx val="1"/>
          <c:order val="1"/>
          <c:tx>
            <c:strRef>
              <c:f>BAU_Red4All_Graph!$D$4:$D$5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4C452B"/>
            </a:solidFill>
          </c:spPr>
          <c:invertIfNegative val="0"/>
          <c:cat>
            <c:multiLvlStrRef>
              <c:f>BAU_Red4All_Graph!$A$6:$B$20</c:f>
              <c:multiLvlStrCache>
                <c:ptCount val="12"/>
                <c:lvl>
                  <c:pt idx="0">
                    <c:v>2010</c:v>
                  </c:pt>
                  <c:pt idx="1">
                    <c:v>2015</c:v>
                  </c:pt>
                  <c:pt idx="2">
                    <c:v>2020</c:v>
                  </c:pt>
                  <c:pt idx="3">
                    <c:v>2030</c:v>
                  </c:pt>
                  <c:pt idx="4">
                    <c:v>2040</c:v>
                  </c:pt>
                  <c:pt idx="5">
                    <c:v>2050</c:v>
                  </c:pt>
                  <c:pt idx="6">
                    <c:v>2010</c:v>
                  </c:pt>
                  <c:pt idx="7">
                    <c:v>2015</c:v>
                  </c:pt>
                  <c:pt idx="8">
                    <c:v>2020</c:v>
                  </c:pt>
                  <c:pt idx="9">
                    <c:v>2030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BAU</c:v>
                  </c:pt>
                  <c:pt idx="6">
                    <c:v>Red4All</c:v>
                  </c:pt>
                </c:lvl>
              </c:multiLvlStrCache>
            </c:multiLvlStrRef>
          </c:cat>
          <c:val>
            <c:numRef>
              <c:f>BAU_Red4All_Graph!$D$6:$D$20</c:f>
              <c:numCache>
                <c:formatCode>General</c:formatCode>
                <c:ptCount val="12"/>
                <c:pt idx="0">
                  <c:v>289.59616724817931</c:v>
                </c:pt>
                <c:pt idx="1">
                  <c:v>258.69451739055597</c:v>
                </c:pt>
                <c:pt idx="2">
                  <c:v>218.0319650691055</c:v>
                </c:pt>
                <c:pt idx="3">
                  <c:v>111.56261786667827</c:v>
                </c:pt>
                <c:pt idx="4">
                  <c:v>49.967370489168744</c:v>
                </c:pt>
                <c:pt idx="6">
                  <c:v>289.59616724817909</c:v>
                </c:pt>
                <c:pt idx="7">
                  <c:v>222.23636168583892</c:v>
                </c:pt>
                <c:pt idx="8">
                  <c:v>121.50529493215109</c:v>
                </c:pt>
                <c:pt idx="9">
                  <c:v>74.20080729944128</c:v>
                </c:pt>
                <c:pt idx="10">
                  <c:v>43.005040637045383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DA-47C6-BE84-D699B2C017F4}"/>
            </c:ext>
          </c:extLst>
        </c:ser>
        <c:ser>
          <c:idx val="2"/>
          <c:order val="2"/>
          <c:tx>
            <c:strRef>
              <c:f>BAU_Red4All_Graph!$E$4:$E$5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BAU_Red4All_Graph!$A$6:$B$20</c:f>
              <c:multiLvlStrCache>
                <c:ptCount val="12"/>
                <c:lvl>
                  <c:pt idx="0">
                    <c:v>2010</c:v>
                  </c:pt>
                  <c:pt idx="1">
                    <c:v>2015</c:v>
                  </c:pt>
                  <c:pt idx="2">
                    <c:v>2020</c:v>
                  </c:pt>
                  <c:pt idx="3">
                    <c:v>2030</c:v>
                  </c:pt>
                  <c:pt idx="4">
                    <c:v>2040</c:v>
                  </c:pt>
                  <c:pt idx="5">
                    <c:v>2050</c:v>
                  </c:pt>
                  <c:pt idx="6">
                    <c:v>2010</c:v>
                  </c:pt>
                  <c:pt idx="7">
                    <c:v>2015</c:v>
                  </c:pt>
                  <c:pt idx="8">
                    <c:v>2020</c:v>
                  </c:pt>
                  <c:pt idx="9">
                    <c:v>2030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BAU</c:v>
                  </c:pt>
                  <c:pt idx="6">
                    <c:v>Red4All</c:v>
                  </c:pt>
                </c:lvl>
              </c:multiLvlStrCache>
            </c:multiLvlStrRef>
          </c:cat>
          <c:val>
            <c:numRef>
              <c:f>BAU_Red4All_Graph!$E$6:$E$20</c:f>
              <c:numCache>
                <c:formatCode>General</c:formatCode>
                <c:ptCount val="12"/>
                <c:pt idx="0">
                  <c:v>500.28493212751494</c:v>
                </c:pt>
                <c:pt idx="1">
                  <c:v>118.57884215598777</c:v>
                </c:pt>
                <c:pt idx="2">
                  <c:v>89.907785759639921</c:v>
                </c:pt>
                <c:pt idx="6">
                  <c:v>500.28493212751027</c:v>
                </c:pt>
                <c:pt idx="7">
                  <c:v>112.0382832424757</c:v>
                </c:pt>
                <c:pt idx="8">
                  <c:v>16.972731192205352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DA-47C6-BE84-D699B2C017F4}"/>
            </c:ext>
          </c:extLst>
        </c:ser>
        <c:ser>
          <c:idx val="3"/>
          <c:order val="3"/>
          <c:tx>
            <c:strRef>
              <c:f>BAU_Red4All_Graph!$F$4:$F$5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F60FB"/>
            </a:solidFill>
          </c:spPr>
          <c:invertIfNegative val="0"/>
          <c:cat>
            <c:multiLvlStrRef>
              <c:f>BAU_Red4All_Graph!$A$6:$B$20</c:f>
              <c:multiLvlStrCache>
                <c:ptCount val="12"/>
                <c:lvl>
                  <c:pt idx="0">
                    <c:v>2010</c:v>
                  </c:pt>
                  <c:pt idx="1">
                    <c:v>2015</c:v>
                  </c:pt>
                  <c:pt idx="2">
                    <c:v>2020</c:v>
                  </c:pt>
                  <c:pt idx="3">
                    <c:v>2030</c:v>
                  </c:pt>
                  <c:pt idx="4">
                    <c:v>2040</c:v>
                  </c:pt>
                  <c:pt idx="5">
                    <c:v>2050</c:v>
                  </c:pt>
                  <c:pt idx="6">
                    <c:v>2010</c:v>
                  </c:pt>
                  <c:pt idx="7">
                    <c:v>2015</c:v>
                  </c:pt>
                  <c:pt idx="8">
                    <c:v>2020</c:v>
                  </c:pt>
                  <c:pt idx="9">
                    <c:v>2030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BAU</c:v>
                  </c:pt>
                  <c:pt idx="6">
                    <c:v>Red4All</c:v>
                  </c:pt>
                </c:lvl>
              </c:multiLvlStrCache>
            </c:multiLvlStrRef>
          </c:cat>
          <c:val>
            <c:numRef>
              <c:f>BAU_Red4All_Graph!$F$6:$F$20</c:f>
              <c:numCache>
                <c:formatCode>General</c:formatCode>
                <c:ptCount val="12"/>
                <c:pt idx="0">
                  <c:v>59.723192159999996</c:v>
                </c:pt>
                <c:pt idx="1">
                  <c:v>54.67300318310334</c:v>
                </c:pt>
                <c:pt idx="2">
                  <c:v>36.182303809508468</c:v>
                </c:pt>
                <c:pt idx="3">
                  <c:v>26.710244195099236</c:v>
                </c:pt>
                <c:pt idx="4">
                  <c:v>17.23818458069</c:v>
                </c:pt>
                <c:pt idx="5">
                  <c:v>4.1268502171699168</c:v>
                </c:pt>
                <c:pt idx="6">
                  <c:v>59.723192159999996</c:v>
                </c:pt>
                <c:pt idx="7">
                  <c:v>54.673003183103333</c:v>
                </c:pt>
                <c:pt idx="8">
                  <c:v>36.182303809508468</c:v>
                </c:pt>
                <c:pt idx="9">
                  <c:v>21.52337826845319</c:v>
                </c:pt>
                <c:pt idx="10">
                  <c:v>17.238184580689996</c:v>
                </c:pt>
                <c:pt idx="11">
                  <c:v>4.1268502171699168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DA-47C6-BE84-D699B2C017F4}"/>
            </c:ext>
          </c:extLst>
        </c:ser>
        <c:ser>
          <c:idx val="4"/>
          <c:order val="4"/>
          <c:tx>
            <c:strRef>
              <c:f>BAU_Red4All_Graph!$G$4:$G$5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175C0"/>
            </a:solidFill>
          </c:spPr>
          <c:invertIfNegative val="0"/>
          <c:cat>
            <c:multiLvlStrRef>
              <c:f>BAU_Red4All_Graph!$A$6:$B$20</c:f>
              <c:multiLvlStrCache>
                <c:ptCount val="12"/>
                <c:lvl>
                  <c:pt idx="0">
                    <c:v>2010</c:v>
                  </c:pt>
                  <c:pt idx="1">
                    <c:v>2015</c:v>
                  </c:pt>
                  <c:pt idx="2">
                    <c:v>2020</c:v>
                  </c:pt>
                  <c:pt idx="3">
                    <c:v>2030</c:v>
                  </c:pt>
                  <c:pt idx="4">
                    <c:v>2040</c:v>
                  </c:pt>
                  <c:pt idx="5">
                    <c:v>2050</c:v>
                  </c:pt>
                  <c:pt idx="6">
                    <c:v>2010</c:v>
                  </c:pt>
                  <c:pt idx="7">
                    <c:v>2015</c:v>
                  </c:pt>
                  <c:pt idx="8">
                    <c:v>2020</c:v>
                  </c:pt>
                  <c:pt idx="9">
                    <c:v>2030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BAU</c:v>
                  </c:pt>
                  <c:pt idx="6">
                    <c:v>Red4All</c:v>
                  </c:pt>
                </c:lvl>
              </c:multiLvlStrCache>
            </c:multiLvlStrRef>
          </c:cat>
          <c:val>
            <c:numRef>
              <c:f>BAU_Red4All_Graph!$G$6:$G$20</c:f>
              <c:numCache>
                <c:formatCode>General</c:formatCode>
                <c:ptCount val="12"/>
                <c:pt idx="0">
                  <c:v>2206.7339358516329</c:v>
                </c:pt>
                <c:pt idx="1">
                  <c:v>2428.2441996709626</c:v>
                </c:pt>
                <c:pt idx="2">
                  <c:v>2780.4153026428216</c:v>
                </c:pt>
                <c:pt idx="3">
                  <c:v>3341.8910776656367</c:v>
                </c:pt>
                <c:pt idx="4">
                  <c:v>3414.6032546765919</c:v>
                </c:pt>
                <c:pt idx="5">
                  <c:v>3550.6078309934351</c:v>
                </c:pt>
                <c:pt idx="6">
                  <c:v>2206.7339358516315</c:v>
                </c:pt>
                <c:pt idx="7">
                  <c:v>2440.9783211767672</c:v>
                </c:pt>
                <c:pt idx="8">
                  <c:v>2835.4842484536398</c:v>
                </c:pt>
                <c:pt idx="9">
                  <c:v>3423.1717107599175</c:v>
                </c:pt>
                <c:pt idx="10">
                  <c:v>3468.0804420721688</c:v>
                </c:pt>
                <c:pt idx="11">
                  <c:v>3582.3920116401573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DA-47C6-BE84-D699B2C017F4}"/>
            </c:ext>
          </c:extLst>
        </c:ser>
        <c:ser>
          <c:idx val="5"/>
          <c:order val="5"/>
          <c:tx>
            <c:strRef>
              <c:f>BAU_Red4All_Graph!$H$4:$H$5</c:f>
              <c:strCache>
                <c:ptCount val="1"/>
                <c:pt idx="0">
                  <c:v>Geothermy</c:v>
                </c:pt>
              </c:strCache>
            </c:strRef>
          </c:tx>
          <c:spPr>
            <a:solidFill>
              <a:srgbClr val="A9A9A7"/>
            </a:solidFill>
          </c:spPr>
          <c:invertIfNegative val="0"/>
          <c:cat>
            <c:multiLvlStrRef>
              <c:f>BAU_Red4All_Graph!$A$6:$B$20</c:f>
              <c:multiLvlStrCache>
                <c:ptCount val="12"/>
                <c:lvl>
                  <c:pt idx="0">
                    <c:v>2010</c:v>
                  </c:pt>
                  <c:pt idx="1">
                    <c:v>2015</c:v>
                  </c:pt>
                  <c:pt idx="2">
                    <c:v>2020</c:v>
                  </c:pt>
                  <c:pt idx="3">
                    <c:v>2030</c:v>
                  </c:pt>
                  <c:pt idx="4">
                    <c:v>2040</c:v>
                  </c:pt>
                  <c:pt idx="5">
                    <c:v>2050</c:v>
                  </c:pt>
                  <c:pt idx="6">
                    <c:v>2010</c:v>
                  </c:pt>
                  <c:pt idx="7">
                    <c:v>2015</c:v>
                  </c:pt>
                  <c:pt idx="8">
                    <c:v>2020</c:v>
                  </c:pt>
                  <c:pt idx="9">
                    <c:v>2030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BAU</c:v>
                  </c:pt>
                  <c:pt idx="6">
                    <c:v>Red4All</c:v>
                  </c:pt>
                </c:lvl>
              </c:multiLvlStrCache>
            </c:multiLvlStrRef>
          </c:cat>
          <c:val>
            <c:numRef>
              <c:f>BAU_Red4All_Graph!$H$6:$H$20</c:f>
              <c:numCache>
                <c:formatCode>General</c:formatCode>
                <c:ptCount val="12"/>
                <c:pt idx="1">
                  <c:v>10.245735435709895</c:v>
                </c:pt>
                <c:pt idx="2">
                  <c:v>8.705070871419796</c:v>
                </c:pt>
                <c:pt idx="3">
                  <c:v>5.80338058094652</c:v>
                </c:pt>
                <c:pt idx="4">
                  <c:v>2.9016902904732622</c:v>
                </c:pt>
                <c:pt idx="7">
                  <c:v>10.245735435709895</c:v>
                </c:pt>
                <c:pt idx="8">
                  <c:v>8.705070871419796</c:v>
                </c:pt>
                <c:pt idx="9">
                  <c:v>5.8033805809465129</c:v>
                </c:pt>
                <c:pt idx="10">
                  <c:v>2.9016902904732622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DA-47C6-BE84-D699B2C017F4}"/>
            </c:ext>
          </c:extLst>
        </c:ser>
        <c:ser>
          <c:idx val="6"/>
          <c:order val="6"/>
          <c:tx>
            <c:strRef>
              <c:f>BAU_Red4All_Graph!$I$4:$I$5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1AF50"/>
            </a:solidFill>
          </c:spPr>
          <c:invertIfNegative val="0"/>
          <c:cat>
            <c:multiLvlStrRef>
              <c:f>BAU_Red4All_Graph!$A$6:$B$20</c:f>
              <c:multiLvlStrCache>
                <c:ptCount val="12"/>
                <c:lvl>
                  <c:pt idx="0">
                    <c:v>2010</c:v>
                  </c:pt>
                  <c:pt idx="1">
                    <c:v>2015</c:v>
                  </c:pt>
                  <c:pt idx="2">
                    <c:v>2020</c:v>
                  </c:pt>
                  <c:pt idx="3">
                    <c:v>2030</c:v>
                  </c:pt>
                  <c:pt idx="4">
                    <c:v>2040</c:v>
                  </c:pt>
                  <c:pt idx="5">
                    <c:v>2050</c:v>
                  </c:pt>
                  <c:pt idx="6">
                    <c:v>2010</c:v>
                  </c:pt>
                  <c:pt idx="7">
                    <c:v>2015</c:v>
                  </c:pt>
                  <c:pt idx="8">
                    <c:v>2020</c:v>
                  </c:pt>
                  <c:pt idx="9">
                    <c:v>2030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BAU</c:v>
                  </c:pt>
                  <c:pt idx="6">
                    <c:v>Red4All</c:v>
                  </c:pt>
                </c:lvl>
              </c:multiLvlStrCache>
            </c:multiLvlStrRef>
          </c:cat>
          <c:val>
            <c:numRef>
              <c:f>BAU_Red4All_Graph!$I$6:$I$20</c:f>
              <c:numCache>
                <c:formatCode>General</c:formatCode>
                <c:ptCount val="12"/>
                <c:pt idx="0">
                  <c:v>3.5139552379872216</c:v>
                </c:pt>
                <c:pt idx="1">
                  <c:v>391.58098442138885</c:v>
                </c:pt>
                <c:pt idx="2">
                  <c:v>400.66869683571156</c:v>
                </c:pt>
                <c:pt idx="3">
                  <c:v>507.24849612793929</c:v>
                </c:pt>
                <c:pt idx="4">
                  <c:v>942.79480232045773</c:v>
                </c:pt>
                <c:pt idx="5">
                  <c:v>1381.7315655494772</c:v>
                </c:pt>
                <c:pt idx="6">
                  <c:v>3.5139552379873451</c:v>
                </c:pt>
                <c:pt idx="7">
                  <c:v>458.08570021294975</c:v>
                </c:pt>
                <c:pt idx="8">
                  <c:v>475.32368757432721</c:v>
                </c:pt>
                <c:pt idx="9">
                  <c:v>574.48852444254862</c:v>
                </c:pt>
                <c:pt idx="10">
                  <c:v>950.00166979318021</c:v>
                </c:pt>
                <c:pt idx="11">
                  <c:v>1448.3790114752846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DA-47C6-BE84-D699B2C017F4}"/>
            </c:ext>
          </c:extLst>
        </c:ser>
        <c:ser>
          <c:idx val="7"/>
          <c:order val="7"/>
          <c:tx>
            <c:strRef>
              <c:f>BAU_Red4All_Graph!$J$4:$J$5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CFB02"/>
            </a:solidFill>
          </c:spPr>
          <c:invertIfNegative val="0"/>
          <c:cat>
            <c:multiLvlStrRef>
              <c:f>BAU_Red4All_Graph!$A$6:$B$20</c:f>
              <c:multiLvlStrCache>
                <c:ptCount val="12"/>
                <c:lvl>
                  <c:pt idx="0">
                    <c:v>2010</c:v>
                  </c:pt>
                  <c:pt idx="1">
                    <c:v>2015</c:v>
                  </c:pt>
                  <c:pt idx="2">
                    <c:v>2020</c:v>
                  </c:pt>
                  <c:pt idx="3">
                    <c:v>2030</c:v>
                  </c:pt>
                  <c:pt idx="4">
                    <c:v>2040</c:v>
                  </c:pt>
                  <c:pt idx="5">
                    <c:v>2050</c:v>
                  </c:pt>
                  <c:pt idx="6">
                    <c:v>2010</c:v>
                  </c:pt>
                  <c:pt idx="7">
                    <c:v>2015</c:v>
                  </c:pt>
                  <c:pt idx="8">
                    <c:v>2020</c:v>
                  </c:pt>
                  <c:pt idx="9">
                    <c:v>2030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BAU</c:v>
                  </c:pt>
                  <c:pt idx="6">
                    <c:v>Red4All</c:v>
                  </c:pt>
                </c:lvl>
              </c:multiLvlStrCache>
            </c:multiLvlStrRef>
          </c:cat>
          <c:val>
            <c:numRef>
              <c:f>BAU_Red4All_Graph!$J$6:$J$20</c:f>
              <c:numCache>
                <c:formatCode>General</c:formatCode>
                <c:ptCount val="12"/>
                <c:pt idx="1">
                  <c:v>4.8861956391034585E-2</c:v>
                </c:pt>
                <c:pt idx="2">
                  <c:v>5.4523912782069243E-2</c:v>
                </c:pt>
                <c:pt idx="3">
                  <c:v>6.5163309765119526E-2</c:v>
                </c:pt>
                <c:pt idx="4">
                  <c:v>245.3603740892429</c:v>
                </c:pt>
                <c:pt idx="5">
                  <c:v>473.23937639896945</c:v>
                </c:pt>
                <c:pt idx="7">
                  <c:v>4.8861956391034585E-2</c:v>
                </c:pt>
                <c:pt idx="8">
                  <c:v>5.4511376647679292E-2</c:v>
                </c:pt>
                <c:pt idx="9">
                  <c:v>6.5175480476582837E-2</c:v>
                </c:pt>
                <c:pt idx="10">
                  <c:v>262.31438623978494</c:v>
                </c:pt>
                <c:pt idx="11">
                  <c:v>506.58906403321583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DA-47C6-BE84-D699B2C017F4}"/>
            </c:ext>
          </c:extLst>
        </c:ser>
        <c:ser>
          <c:idx val="8"/>
          <c:order val="8"/>
          <c:tx>
            <c:strRef>
              <c:f>BAU_Red4All_Graph!$K$4:$K$5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00B8FB"/>
            </a:solidFill>
          </c:spPr>
          <c:invertIfNegative val="0"/>
          <c:cat>
            <c:multiLvlStrRef>
              <c:f>BAU_Red4All_Graph!$A$6:$B$20</c:f>
              <c:multiLvlStrCache>
                <c:ptCount val="12"/>
                <c:lvl>
                  <c:pt idx="0">
                    <c:v>2010</c:v>
                  </c:pt>
                  <c:pt idx="1">
                    <c:v>2015</c:v>
                  </c:pt>
                  <c:pt idx="2">
                    <c:v>2020</c:v>
                  </c:pt>
                  <c:pt idx="3">
                    <c:v>2030</c:v>
                  </c:pt>
                  <c:pt idx="4">
                    <c:v>2040</c:v>
                  </c:pt>
                  <c:pt idx="5">
                    <c:v>2050</c:v>
                  </c:pt>
                  <c:pt idx="6">
                    <c:v>2010</c:v>
                  </c:pt>
                  <c:pt idx="7">
                    <c:v>2015</c:v>
                  </c:pt>
                  <c:pt idx="8">
                    <c:v>2020</c:v>
                  </c:pt>
                  <c:pt idx="9">
                    <c:v>2030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BAU</c:v>
                  </c:pt>
                  <c:pt idx="6">
                    <c:v>Red4All</c:v>
                  </c:pt>
                </c:lvl>
              </c:multiLvlStrCache>
            </c:multiLvlStrRef>
          </c:cat>
          <c:val>
            <c:numRef>
              <c:f>BAU_Red4All_Graph!$K$6:$K$20</c:f>
              <c:numCache>
                <c:formatCode>General</c:formatCode>
                <c:ptCount val="12"/>
                <c:pt idx="0">
                  <c:v>9.3816000000000006</c:v>
                </c:pt>
                <c:pt idx="1">
                  <c:v>305.67623108911579</c:v>
                </c:pt>
                <c:pt idx="2">
                  <c:v>399.90936296721117</c:v>
                </c:pt>
                <c:pt idx="3">
                  <c:v>631.0281533847201</c:v>
                </c:pt>
                <c:pt idx="4">
                  <c:v>665.77323116631806</c:v>
                </c:pt>
                <c:pt idx="5">
                  <c:v>851.42624865009498</c:v>
                </c:pt>
                <c:pt idx="6">
                  <c:v>9.3816000000000113</c:v>
                </c:pt>
                <c:pt idx="7">
                  <c:v>341.85828387767515</c:v>
                </c:pt>
                <c:pt idx="8">
                  <c:v>485.41360482884545</c:v>
                </c:pt>
                <c:pt idx="9">
                  <c:v>690.81091705232382</c:v>
                </c:pt>
                <c:pt idx="10">
                  <c:v>724.5106028900093</c:v>
                </c:pt>
                <c:pt idx="11">
                  <c:v>989.86997483343316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DA-47C6-BE84-D699B2C017F4}"/>
            </c:ext>
          </c:extLst>
        </c:ser>
        <c:ser>
          <c:idx val="9"/>
          <c:order val="9"/>
          <c:tx>
            <c:strRef>
              <c:f>BAU_Red4All_Graph!$L$4:$L$5</c:f>
              <c:strCache>
                <c:ptCount val="1"/>
                <c:pt idx="0">
                  <c:v>CH4 abatement technologies</c:v>
                </c:pt>
              </c:strCache>
            </c:strRef>
          </c:tx>
          <c:spPr>
            <a:solidFill>
              <a:srgbClr val="FFC711"/>
            </a:solidFill>
          </c:spPr>
          <c:invertIfNegative val="0"/>
          <c:cat>
            <c:multiLvlStrRef>
              <c:f>BAU_Red4All_Graph!$A$6:$B$20</c:f>
              <c:multiLvlStrCache>
                <c:ptCount val="12"/>
                <c:lvl>
                  <c:pt idx="0">
                    <c:v>2010</c:v>
                  </c:pt>
                  <c:pt idx="1">
                    <c:v>2015</c:v>
                  </c:pt>
                  <c:pt idx="2">
                    <c:v>2020</c:v>
                  </c:pt>
                  <c:pt idx="3">
                    <c:v>2030</c:v>
                  </c:pt>
                  <c:pt idx="4">
                    <c:v>2040</c:v>
                  </c:pt>
                  <c:pt idx="5">
                    <c:v>2050</c:v>
                  </c:pt>
                  <c:pt idx="6">
                    <c:v>2010</c:v>
                  </c:pt>
                  <c:pt idx="7">
                    <c:v>2015</c:v>
                  </c:pt>
                  <c:pt idx="8">
                    <c:v>2020</c:v>
                  </c:pt>
                  <c:pt idx="9">
                    <c:v>2030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BAU</c:v>
                  </c:pt>
                  <c:pt idx="6">
                    <c:v>Red4All</c:v>
                  </c:pt>
                </c:lvl>
              </c:multiLvlStrCache>
            </c:multiLvlStrRef>
          </c:cat>
          <c:val>
            <c:numRef>
              <c:f>BAU_Red4All_Graph!$L$6:$L$20</c:f>
              <c:numCache>
                <c:formatCode>General</c:formatCode>
                <c:ptCount val="12"/>
                <c:pt idx="0">
                  <c:v>13.122799454823163</c:v>
                </c:pt>
                <c:pt idx="1">
                  <c:v>13.690440417983137</c:v>
                </c:pt>
                <c:pt idx="2">
                  <c:v>14.267911734148676</c:v>
                </c:pt>
                <c:pt idx="3">
                  <c:v>13.965154368852353</c:v>
                </c:pt>
                <c:pt idx="4">
                  <c:v>13.752983121123265</c:v>
                </c:pt>
                <c:pt idx="5">
                  <c:v>14.088515624838765</c:v>
                </c:pt>
                <c:pt idx="6">
                  <c:v>14.790489662123221</c:v>
                </c:pt>
                <c:pt idx="7">
                  <c:v>15.381185897097838</c:v>
                </c:pt>
                <c:pt idx="8">
                  <c:v>20.000821419966815</c:v>
                </c:pt>
                <c:pt idx="9">
                  <c:v>21.169983574879694</c:v>
                </c:pt>
                <c:pt idx="10">
                  <c:v>22.033573974036845</c:v>
                </c:pt>
                <c:pt idx="11">
                  <c:v>18.679602746756302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DA-47C6-BE84-D699B2C01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612736"/>
        <c:axId val="36772864"/>
      </c:barChart>
      <c:catAx>
        <c:axId val="3661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36772864"/>
        <c:crosses val="autoZero"/>
        <c:auto val="0"/>
        <c:lblAlgn val="ctr"/>
        <c:lblOffset val="100"/>
        <c:noMultiLvlLbl val="0"/>
      </c:catAx>
      <c:valAx>
        <c:axId val="36772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Production d'électricité (PJ/an)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366127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[Chair_Emi_ComNet_2.xls]Hoja1!Tabla dinámica1</c:name>
    <c:fmtId val="6"/>
  </c:pivotSource>
  <c:chart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Hoja1!$B$4:$B$5</c:f>
              <c:strCache>
                <c:ptCount val="1"/>
                <c:pt idx="0">
                  <c:v>BAU</c:v>
                </c:pt>
              </c:strCache>
            </c:strRef>
          </c:tx>
          <c:cat>
            <c:strRef>
              <c:f>Hoja1!$A$6:$A$13</c:f>
              <c:strCache>
                <c:ptCount val="7"/>
                <c:pt idx="0">
                  <c:v>2010</c:v>
                </c:pt>
                <c:pt idx="1">
                  <c:v>2012</c:v>
                </c:pt>
                <c:pt idx="2">
                  <c:v>2015</c:v>
                </c:pt>
                <c:pt idx="3">
                  <c:v>2020</c:v>
                </c:pt>
                <c:pt idx="4">
                  <c:v>2030</c:v>
                </c:pt>
                <c:pt idx="5">
                  <c:v>2040</c:v>
                </c:pt>
                <c:pt idx="6">
                  <c:v>2050</c:v>
                </c:pt>
              </c:strCache>
            </c:strRef>
          </c:cat>
          <c:val>
            <c:numRef>
              <c:f>Hoja1!$B$6:$B$13</c:f>
              <c:numCache>
                <c:formatCode>General</c:formatCode>
                <c:ptCount val="7"/>
                <c:pt idx="0">
                  <c:v>3.9870993985417105</c:v>
                </c:pt>
                <c:pt idx="1">
                  <c:v>3.8660341029194281</c:v>
                </c:pt>
                <c:pt idx="2">
                  <c:v>3.8208265734143838</c:v>
                </c:pt>
                <c:pt idx="3">
                  <c:v>4.2057933457653691</c:v>
                </c:pt>
                <c:pt idx="4">
                  <c:v>4.6952443632714731</c:v>
                </c:pt>
                <c:pt idx="5">
                  <c:v>5.1719616336644716</c:v>
                </c:pt>
                <c:pt idx="6">
                  <c:v>5.7048301770551646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2D-45EA-8A03-8B40AE200AFB}"/>
            </c:ext>
          </c:extLst>
        </c:ser>
        <c:ser>
          <c:idx val="1"/>
          <c:order val="1"/>
          <c:tx>
            <c:strRef>
              <c:f>Hoja1!$C$4:$C$5</c:f>
              <c:strCache>
                <c:ptCount val="1"/>
                <c:pt idx="0">
                  <c:v>BraChi</c:v>
                </c:pt>
              </c:strCache>
            </c:strRef>
          </c:tx>
          <c:cat>
            <c:strRef>
              <c:f>Hoja1!$A$6:$A$13</c:f>
              <c:strCache>
                <c:ptCount val="7"/>
                <c:pt idx="0">
                  <c:v>2010</c:v>
                </c:pt>
                <c:pt idx="1">
                  <c:v>2012</c:v>
                </c:pt>
                <c:pt idx="2">
                  <c:v>2015</c:v>
                </c:pt>
                <c:pt idx="3">
                  <c:v>2020</c:v>
                </c:pt>
                <c:pt idx="4">
                  <c:v>2030</c:v>
                </c:pt>
                <c:pt idx="5">
                  <c:v>2040</c:v>
                </c:pt>
                <c:pt idx="6">
                  <c:v>2050</c:v>
                </c:pt>
              </c:strCache>
            </c:strRef>
          </c:cat>
          <c:val>
            <c:numRef>
              <c:f>Hoja1!$C$6:$C$13</c:f>
              <c:numCache>
                <c:formatCode>General</c:formatCode>
                <c:ptCount val="7"/>
                <c:pt idx="0">
                  <c:v>3.9819634654210674</c:v>
                </c:pt>
                <c:pt idx="1">
                  <c:v>3.8607912083344553</c:v>
                </c:pt>
                <c:pt idx="2">
                  <c:v>3.8327110547680219</c:v>
                </c:pt>
                <c:pt idx="3">
                  <c:v>3.7667261134729206</c:v>
                </c:pt>
                <c:pt idx="4">
                  <c:v>4.1486342186957863</c:v>
                </c:pt>
                <c:pt idx="5">
                  <c:v>4.4615844137437435</c:v>
                </c:pt>
                <c:pt idx="6">
                  <c:v>4.7831324940154953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2D-45EA-8A03-8B40AE200AFB}"/>
            </c:ext>
          </c:extLst>
        </c:ser>
        <c:ser>
          <c:idx val="2"/>
          <c:order val="2"/>
          <c:tx>
            <c:strRef>
              <c:f>Hoja1!$D$4:$D$5</c:f>
              <c:strCache>
                <c:ptCount val="1"/>
                <c:pt idx="0">
                  <c:v>NAMAs</c:v>
                </c:pt>
              </c:strCache>
            </c:strRef>
          </c:tx>
          <c:cat>
            <c:strRef>
              <c:f>Hoja1!$A$6:$A$13</c:f>
              <c:strCache>
                <c:ptCount val="7"/>
                <c:pt idx="0">
                  <c:v>2010</c:v>
                </c:pt>
                <c:pt idx="1">
                  <c:v>2012</c:v>
                </c:pt>
                <c:pt idx="2">
                  <c:v>2015</c:v>
                </c:pt>
                <c:pt idx="3">
                  <c:v>2020</c:v>
                </c:pt>
                <c:pt idx="4">
                  <c:v>2030</c:v>
                </c:pt>
                <c:pt idx="5">
                  <c:v>2040</c:v>
                </c:pt>
                <c:pt idx="6">
                  <c:v>2050</c:v>
                </c:pt>
              </c:strCache>
            </c:strRef>
          </c:cat>
          <c:val>
            <c:numRef>
              <c:f>Hoja1!$D$6:$D$13</c:f>
              <c:numCache>
                <c:formatCode>General</c:formatCode>
                <c:ptCount val="7"/>
                <c:pt idx="0">
                  <c:v>4.0591123953139965</c:v>
                </c:pt>
                <c:pt idx="1">
                  <c:v>3.8644280245672356</c:v>
                </c:pt>
                <c:pt idx="2">
                  <c:v>3.816025746496543</c:v>
                </c:pt>
                <c:pt idx="3">
                  <c:v>3.7518706472099397</c:v>
                </c:pt>
                <c:pt idx="4">
                  <c:v>4.145581709404536</c:v>
                </c:pt>
                <c:pt idx="5">
                  <c:v>4.4510442378072295</c:v>
                </c:pt>
                <c:pt idx="6">
                  <c:v>4.7716332323469555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2D-45EA-8A03-8B40AE200AFB}"/>
            </c:ext>
          </c:extLst>
        </c:ser>
        <c:ser>
          <c:idx val="3"/>
          <c:order val="3"/>
          <c:tx>
            <c:strRef>
              <c:f>Hoja1!$E$4:$E$5</c:f>
              <c:strCache>
                <c:ptCount val="1"/>
                <c:pt idx="0">
                  <c:v>Red4All</c:v>
                </c:pt>
              </c:strCache>
            </c:strRef>
          </c:tx>
          <c:cat>
            <c:strRef>
              <c:f>Hoja1!$A$6:$A$13</c:f>
              <c:strCache>
                <c:ptCount val="7"/>
                <c:pt idx="0">
                  <c:v>2010</c:v>
                </c:pt>
                <c:pt idx="1">
                  <c:v>2012</c:v>
                </c:pt>
                <c:pt idx="2">
                  <c:v>2015</c:v>
                </c:pt>
                <c:pt idx="3">
                  <c:v>2020</c:v>
                </c:pt>
                <c:pt idx="4">
                  <c:v>2030</c:v>
                </c:pt>
                <c:pt idx="5">
                  <c:v>2040</c:v>
                </c:pt>
                <c:pt idx="6">
                  <c:v>2050</c:v>
                </c:pt>
              </c:strCache>
            </c:strRef>
          </c:cat>
          <c:val>
            <c:numRef>
              <c:f>Hoja1!$E$6:$E$13</c:f>
              <c:numCache>
                <c:formatCode>General</c:formatCode>
                <c:ptCount val="7"/>
                <c:pt idx="0">
                  <c:v>3.9845239181413414</c:v>
                </c:pt>
                <c:pt idx="1">
                  <c:v>3.8561670705250748</c:v>
                </c:pt>
                <c:pt idx="2">
                  <c:v>3.8080446922362445</c:v>
                </c:pt>
                <c:pt idx="3">
                  <c:v>3.3837569028608785</c:v>
                </c:pt>
                <c:pt idx="4">
                  <c:v>3.514178586230611</c:v>
                </c:pt>
                <c:pt idx="5">
                  <c:v>3.6316929508434583</c:v>
                </c:pt>
                <c:pt idx="6">
                  <c:v>3.7372864622844881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2D-45EA-8A03-8B40AE200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647808"/>
        <c:axId val="76670080"/>
      </c:lineChart>
      <c:catAx>
        <c:axId val="76647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76670080"/>
        <c:crosses val="autoZero"/>
        <c:auto val="1"/>
        <c:lblAlgn val="ctr"/>
        <c:lblOffset val="100"/>
        <c:noMultiLvlLbl val="0"/>
      </c:catAx>
      <c:valAx>
        <c:axId val="76670080"/>
        <c:scaling>
          <c:orientation val="minMax"/>
          <c:min val="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Emissions (Gt CO2eq)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766478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[Chair_Emi_FInFOut_2.xls]FIn!Tabla dinámica1</c:name>
    <c:fmtId val="3"/>
  </c:pivotSource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Stockage de GES (afforestation, EOR, destruction thermique)</a:t>
            </a:r>
          </a:p>
        </c:rich>
      </c:tx>
      <c:overlay val="0"/>
    </c:title>
    <c:autoTitleDeleted val="0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FIn!$C$5:$C$6</c:f>
              <c:strCache>
                <c:ptCount val="1"/>
                <c:pt idx="0">
                  <c:v>CH4</c:v>
                </c:pt>
              </c:strCache>
            </c:strRef>
          </c:tx>
          <c:invertIfNegative val="0"/>
          <c:cat>
            <c:multiLvlStrRef>
              <c:f>FIn!$A$7:$B$37</c:f>
              <c:multiLvlStrCache>
                <c:ptCount val="24"/>
                <c:lvl>
                  <c:pt idx="0">
                    <c:v>BAU</c:v>
                  </c:pt>
                  <c:pt idx="1">
                    <c:v>BraChi</c:v>
                  </c:pt>
                  <c:pt idx="2">
                    <c:v>NAMAs</c:v>
                  </c:pt>
                  <c:pt idx="3">
                    <c:v>Red4All</c:v>
                  </c:pt>
                  <c:pt idx="4">
                    <c:v>BAU</c:v>
                  </c:pt>
                  <c:pt idx="5">
                    <c:v>BraChi</c:v>
                  </c:pt>
                  <c:pt idx="6">
                    <c:v>NAMAs</c:v>
                  </c:pt>
                  <c:pt idx="7">
                    <c:v>Red4All</c:v>
                  </c:pt>
                  <c:pt idx="8">
                    <c:v>BAU</c:v>
                  </c:pt>
                  <c:pt idx="9">
                    <c:v>BraChi</c:v>
                  </c:pt>
                  <c:pt idx="10">
                    <c:v>NAMAs</c:v>
                  </c:pt>
                  <c:pt idx="11">
                    <c:v>Red4All</c:v>
                  </c:pt>
                  <c:pt idx="12">
                    <c:v>BAU</c:v>
                  </c:pt>
                  <c:pt idx="13">
                    <c:v>BraChi</c:v>
                  </c:pt>
                  <c:pt idx="14">
                    <c:v>NAMAs</c:v>
                  </c:pt>
                  <c:pt idx="15">
                    <c:v>Red4All</c:v>
                  </c:pt>
                  <c:pt idx="16">
                    <c:v>BAU</c:v>
                  </c:pt>
                  <c:pt idx="17">
                    <c:v>BraChi</c:v>
                  </c:pt>
                  <c:pt idx="18">
                    <c:v>NAMAs</c:v>
                  </c:pt>
                  <c:pt idx="19">
                    <c:v>Red4All</c:v>
                  </c:pt>
                  <c:pt idx="20">
                    <c:v>BAU</c:v>
                  </c:pt>
                  <c:pt idx="21">
                    <c:v>BraChi</c:v>
                  </c:pt>
                  <c:pt idx="22">
                    <c:v>NAMAs</c:v>
                  </c:pt>
                  <c:pt idx="23">
                    <c:v>Red4All</c:v>
                  </c:pt>
                </c:lvl>
                <c:lvl>
                  <c:pt idx="0">
                    <c:v>2010</c:v>
                  </c:pt>
                  <c:pt idx="4">
                    <c:v>2015</c:v>
                  </c:pt>
                  <c:pt idx="8">
                    <c:v>2020</c:v>
                  </c:pt>
                  <c:pt idx="12">
                    <c:v>2030</c:v>
                  </c:pt>
                  <c:pt idx="16">
                    <c:v>2040</c:v>
                  </c:pt>
                  <c:pt idx="20">
                    <c:v>2050</c:v>
                  </c:pt>
                </c:lvl>
              </c:multiLvlStrCache>
            </c:multiLvlStrRef>
          </c:cat>
          <c:val>
            <c:numRef>
              <c:f>FIn!$C$7:$C$37</c:f>
              <c:numCache>
                <c:formatCode>General</c:formatCode>
                <c:ptCount val="24"/>
                <c:pt idx="0">
                  <c:v>3.772095976358051E-2</c:v>
                </c:pt>
                <c:pt idx="1">
                  <c:v>4.2959715956150717E-2</c:v>
                </c:pt>
                <c:pt idx="2">
                  <c:v>4.0110229276925903E-2</c:v>
                </c:pt>
                <c:pt idx="3">
                  <c:v>4.0750158025319304E-2</c:v>
                </c:pt>
                <c:pt idx="4">
                  <c:v>4.6003400654733954E-2</c:v>
                </c:pt>
                <c:pt idx="5">
                  <c:v>4.9757643412999528E-2</c:v>
                </c:pt>
                <c:pt idx="6">
                  <c:v>4.6982885375350517E-2</c:v>
                </c:pt>
                <c:pt idx="7">
                  <c:v>4.7258998745426363E-2</c:v>
                </c:pt>
                <c:pt idx="8">
                  <c:v>5.8145869676093254E-2</c:v>
                </c:pt>
                <c:pt idx="9">
                  <c:v>6.4755353907120575E-2</c:v>
                </c:pt>
                <c:pt idx="10">
                  <c:v>6.2967639522902755E-2</c:v>
                </c:pt>
                <c:pt idx="11">
                  <c:v>9.1664743242343208E-2</c:v>
                </c:pt>
                <c:pt idx="12">
                  <c:v>6.2418035904229077E-2</c:v>
                </c:pt>
                <c:pt idx="13">
                  <c:v>6.9908026600878151E-2</c:v>
                </c:pt>
                <c:pt idx="14">
                  <c:v>6.9373974058650173E-2</c:v>
                </c:pt>
                <c:pt idx="15">
                  <c:v>0.10662971987226491</c:v>
                </c:pt>
                <c:pt idx="16">
                  <c:v>6.2649829851932418E-2</c:v>
                </c:pt>
                <c:pt idx="17">
                  <c:v>7.2729158959375526E-2</c:v>
                </c:pt>
                <c:pt idx="18">
                  <c:v>7.2866747899861126E-2</c:v>
                </c:pt>
                <c:pt idx="19">
                  <c:v>0.10943600059767773</c:v>
                </c:pt>
                <c:pt idx="20">
                  <c:v>7.4661791525023904E-2</c:v>
                </c:pt>
                <c:pt idx="21">
                  <c:v>8.1990138906929189E-2</c:v>
                </c:pt>
                <c:pt idx="22">
                  <c:v>8.1681081282020784E-2</c:v>
                </c:pt>
                <c:pt idx="23">
                  <c:v>0.12200705696312175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4-4751-AE5B-092EF5AC7DC7}"/>
            </c:ext>
          </c:extLst>
        </c:ser>
        <c:ser>
          <c:idx val="1"/>
          <c:order val="1"/>
          <c:tx>
            <c:strRef>
              <c:f>FIn!$D$5:$D$6</c:f>
              <c:strCache>
                <c:ptCount val="1"/>
                <c:pt idx="0">
                  <c:v>CO2</c:v>
                </c:pt>
              </c:strCache>
            </c:strRef>
          </c:tx>
          <c:invertIfNegative val="0"/>
          <c:cat>
            <c:multiLvlStrRef>
              <c:f>FIn!$A$7:$B$37</c:f>
              <c:multiLvlStrCache>
                <c:ptCount val="24"/>
                <c:lvl>
                  <c:pt idx="0">
                    <c:v>BAU</c:v>
                  </c:pt>
                  <c:pt idx="1">
                    <c:v>BraChi</c:v>
                  </c:pt>
                  <c:pt idx="2">
                    <c:v>NAMAs</c:v>
                  </c:pt>
                  <c:pt idx="3">
                    <c:v>Red4All</c:v>
                  </c:pt>
                  <c:pt idx="4">
                    <c:v>BAU</c:v>
                  </c:pt>
                  <c:pt idx="5">
                    <c:v>BraChi</c:v>
                  </c:pt>
                  <c:pt idx="6">
                    <c:v>NAMAs</c:v>
                  </c:pt>
                  <c:pt idx="7">
                    <c:v>Red4All</c:v>
                  </c:pt>
                  <c:pt idx="8">
                    <c:v>BAU</c:v>
                  </c:pt>
                  <c:pt idx="9">
                    <c:v>BraChi</c:v>
                  </c:pt>
                  <c:pt idx="10">
                    <c:v>NAMAs</c:v>
                  </c:pt>
                  <c:pt idx="11">
                    <c:v>Red4All</c:v>
                  </c:pt>
                  <c:pt idx="12">
                    <c:v>BAU</c:v>
                  </c:pt>
                  <c:pt idx="13">
                    <c:v>BraChi</c:v>
                  </c:pt>
                  <c:pt idx="14">
                    <c:v>NAMAs</c:v>
                  </c:pt>
                  <c:pt idx="15">
                    <c:v>Red4All</c:v>
                  </c:pt>
                  <c:pt idx="16">
                    <c:v>BAU</c:v>
                  </c:pt>
                  <c:pt idx="17">
                    <c:v>BraChi</c:v>
                  </c:pt>
                  <c:pt idx="18">
                    <c:v>NAMAs</c:v>
                  </c:pt>
                  <c:pt idx="19">
                    <c:v>Red4All</c:v>
                  </c:pt>
                  <c:pt idx="20">
                    <c:v>BAU</c:v>
                  </c:pt>
                  <c:pt idx="21">
                    <c:v>BraChi</c:v>
                  </c:pt>
                  <c:pt idx="22">
                    <c:v>NAMAs</c:v>
                  </c:pt>
                  <c:pt idx="23">
                    <c:v>Red4All</c:v>
                  </c:pt>
                </c:lvl>
                <c:lvl>
                  <c:pt idx="0">
                    <c:v>2010</c:v>
                  </c:pt>
                  <c:pt idx="4">
                    <c:v>2015</c:v>
                  </c:pt>
                  <c:pt idx="8">
                    <c:v>2020</c:v>
                  </c:pt>
                  <c:pt idx="12">
                    <c:v>2030</c:v>
                  </c:pt>
                  <c:pt idx="16">
                    <c:v>2040</c:v>
                  </c:pt>
                  <c:pt idx="20">
                    <c:v>2050</c:v>
                  </c:pt>
                </c:lvl>
              </c:multiLvlStrCache>
            </c:multiLvlStrRef>
          </c:cat>
          <c:val>
            <c:numRef>
              <c:f>FIn!$D$7:$D$37</c:f>
              <c:numCache>
                <c:formatCode>General</c:formatCode>
                <c:ptCount val="24"/>
                <c:pt idx="0">
                  <c:v>2.3393805450352757E-5</c:v>
                </c:pt>
                <c:pt idx="1">
                  <c:v>1.7244013857700086E-5</c:v>
                </c:pt>
                <c:pt idx="2">
                  <c:v>1.7244013857700086E-5</c:v>
                </c:pt>
                <c:pt idx="3">
                  <c:v>2.3538439890226106E-5</c:v>
                </c:pt>
                <c:pt idx="4">
                  <c:v>3.0169608760384589E-5</c:v>
                </c:pt>
                <c:pt idx="5">
                  <c:v>2.4012731708898007E-5</c:v>
                </c:pt>
                <c:pt idx="6">
                  <c:v>7.8637714983759988E-3</c:v>
                </c:pt>
                <c:pt idx="7">
                  <c:v>3.0676231628721407E-5</c:v>
                </c:pt>
                <c:pt idx="8">
                  <c:v>3.5494519068280141E-5</c:v>
                </c:pt>
                <c:pt idx="9">
                  <c:v>0.28796162437204526</c:v>
                </c:pt>
                <c:pt idx="10">
                  <c:v>0.29582602808837827</c:v>
                </c:pt>
                <c:pt idx="11">
                  <c:v>0.53648742529674009</c:v>
                </c:pt>
                <c:pt idx="12">
                  <c:v>2.7888109247336673E-5</c:v>
                </c:pt>
                <c:pt idx="13">
                  <c:v>0.32567285147481895</c:v>
                </c:pt>
                <c:pt idx="14">
                  <c:v>0.33344777034468281</c:v>
                </c:pt>
                <c:pt idx="15">
                  <c:v>0.76690693280276445</c:v>
                </c:pt>
                <c:pt idx="16">
                  <c:v>2.9362036610057326E-5</c:v>
                </c:pt>
                <c:pt idx="17">
                  <c:v>0.40851614037663475</c:v>
                </c:pt>
                <c:pt idx="18">
                  <c:v>0.41841211470002876</c:v>
                </c:pt>
                <c:pt idx="19">
                  <c:v>0.96233480257657689</c:v>
                </c:pt>
                <c:pt idx="20">
                  <c:v>2.1628123850317124E-5</c:v>
                </c:pt>
                <c:pt idx="21">
                  <c:v>0.47948178304913008</c:v>
                </c:pt>
                <c:pt idx="22">
                  <c:v>0.48700290378416561</c:v>
                </c:pt>
                <c:pt idx="23">
                  <c:v>1.190764048702212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4-4751-AE5B-092EF5AC7DC7}"/>
            </c:ext>
          </c:extLst>
        </c:ser>
        <c:ser>
          <c:idx val="2"/>
          <c:order val="2"/>
          <c:tx>
            <c:strRef>
              <c:f>FIn!$E$5:$E$6</c:f>
              <c:strCache>
                <c:ptCount val="1"/>
                <c:pt idx="0">
                  <c:v>N2O</c:v>
                </c:pt>
              </c:strCache>
            </c:strRef>
          </c:tx>
          <c:invertIfNegative val="0"/>
          <c:cat>
            <c:multiLvlStrRef>
              <c:f>FIn!$A$7:$B$37</c:f>
              <c:multiLvlStrCache>
                <c:ptCount val="24"/>
                <c:lvl>
                  <c:pt idx="0">
                    <c:v>BAU</c:v>
                  </c:pt>
                  <c:pt idx="1">
                    <c:v>BraChi</c:v>
                  </c:pt>
                  <c:pt idx="2">
                    <c:v>NAMAs</c:v>
                  </c:pt>
                  <c:pt idx="3">
                    <c:v>Red4All</c:v>
                  </c:pt>
                  <c:pt idx="4">
                    <c:v>BAU</c:v>
                  </c:pt>
                  <c:pt idx="5">
                    <c:v>BraChi</c:v>
                  </c:pt>
                  <c:pt idx="6">
                    <c:v>NAMAs</c:v>
                  </c:pt>
                  <c:pt idx="7">
                    <c:v>Red4All</c:v>
                  </c:pt>
                  <c:pt idx="8">
                    <c:v>BAU</c:v>
                  </c:pt>
                  <c:pt idx="9">
                    <c:v>BraChi</c:v>
                  </c:pt>
                  <c:pt idx="10">
                    <c:v>NAMAs</c:v>
                  </c:pt>
                  <c:pt idx="11">
                    <c:v>Red4All</c:v>
                  </c:pt>
                  <c:pt idx="12">
                    <c:v>BAU</c:v>
                  </c:pt>
                  <c:pt idx="13">
                    <c:v>BraChi</c:v>
                  </c:pt>
                  <c:pt idx="14">
                    <c:v>NAMAs</c:v>
                  </c:pt>
                  <c:pt idx="15">
                    <c:v>Red4All</c:v>
                  </c:pt>
                  <c:pt idx="16">
                    <c:v>BAU</c:v>
                  </c:pt>
                  <c:pt idx="17">
                    <c:v>BraChi</c:v>
                  </c:pt>
                  <c:pt idx="18">
                    <c:v>NAMAs</c:v>
                  </c:pt>
                  <c:pt idx="19">
                    <c:v>Red4All</c:v>
                  </c:pt>
                  <c:pt idx="20">
                    <c:v>BAU</c:v>
                  </c:pt>
                  <c:pt idx="21">
                    <c:v>BraChi</c:v>
                  </c:pt>
                  <c:pt idx="22">
                    <c:v>NAMAs</c:v>
                  </c:pt>
                  <c:pt idx="23">
                    <c:v>Red4All</c:v>
                  </c:pt>
                </c:lvl>
                <c:lvl>
                  <c:pt idx="0">
                    <c:v>2010</c:v>
                  </c:pt>
                  <c:pt idx="4">
                    <c:v>2015</c:v>
                  </c:pt>
                  <c:pt idx="8">
                    <c:v>2020</c:v>
                  </c:pt>
                  <c:pt idx="12">
                    <c:v>2030</c:v>
                  </c:pt>
                  <c:pt idx="16">
                    <c:v>2040</c:v>
                  </c:pt>
                  <c:pt idx="20">
                    <c:v>2050</c:v>
                  </c:pt>
                </c:lvl>
              </c:multiLvlStrCache>
            </c:multiLvlStrRef>
          </c:cat>
          <c:val>
            <c:numRef>
              <c:f>FIn!$E$7:$E$37</c:f>
              <c:numCache>
                <c:formatCode>General</c:formatCode>
                <c:ptCount val="24"/>
                <c:pt idx="9">
                  <c:v>2.1327723829657176E-2</c:v>
                </c:pt>
                <c:pt idx="10">
                  <c:v>2.1327723829657176E-2</c:v>
                </c:pt>
                <c:pt idx="11">
                  <c:v>2.4261094495442555E-2</c:v>
                </c:pt>
                <c:pt idx="13">
                  <c:v>3.0376661339031236E-2</c:v>
                </c:pt>
                <c:pt idx="14">
                  <c:v>3.0376661339031236E-2</c:v>
                </c:pt>
                <c:pt idx="15">
                  <c:v>3.4386170211776486E-2</c:v>
                </c:pt>
                <c:pt idx="17">
                  <c:v>4.496487934200101E-2</c:v>
                </c:pt>
                <c:pt idx="18">
                  <c:v>4.496487934200101E-2</c:v>
                </c:pt>
                <c:pt idx="19">
                  <c:v>5.0308222093836362E-2</c:v>
                </c:pt>
                <c:pt idx="21">
                  <c:v>6.7458800557508206E-2</c:v>
                </c:pt>
                <c:pt idx="22">
                  <c:v>6.7458800557508206E-2</c:v>
                </c:pt>
                <c:pt idx="23">
                  <c:v>7.5025802152796667E-2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4-4751-AE5B-092EF5AC7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718080"/>
        <c:axId val="76719616"/>
      </c:barChart>
      <c:catAx>
        <c:axId val="7671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76719616"/>
        <c:crosses val="autoZero"/>
        <c:auto val="1"/>
        <c:lblAlgn val="ctr"/>
        <c:lblOffset val="100"/>
        <c:noMultiLvlLbl val="0"/>
      </c:catAx>
      <c:valAx>
        <c:axId val="76719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Capture GES (GtCO2eq/an)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767180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[Chair_Emi_ComNet_2.xls]BySector_Graph (2)!Tabla dinámica1</c:name>
    <c:fmtId val="4"/>
  </c:pivotSource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Emissions de GES par secteur</a:t>
            </a:r>
          </a:p>
        </c:rich>
      </c:tx>
      <c:overlay val="0"/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'BySector_Graph (2)'!$C$4:$C$5</c:f>
              <c:strCache>
                <c:ptCount val="1"/>
                <c:pt idx="0">
                  <c:v>BAU</c:v>
                </c:pt>
              </c:strCache>
            </c:strRef>
          </c:tx>
          <c:invertIfNegative val="0"/>
          <c:cat>
            <c:multiLvlStrRef>
              <c:f>'BySector_Graph (2)'!$A$6:$B$46</c:f>
              <c:multiLvlStrCache>
                <c:ptCount val="35"/>
                <c:lvl>
                  <c:pt idx="0">
                    <c:v>Agriculture</c:v>
                  </c:pt>
                  <c:pt idx="1">
                    <c:v>Commercial</c:v>
                  </c:pt>
                  <c:pt idx="2">
                    <c:v>Electricity</c:v>
                  </c:pt>
                  <c:pt idx="3">
                    <c:v>Industry</c:v>
                  </c:pt>
                  <c:pt idx="4">
                    <c:v>Residential</c:v>
                  </c:pt>
                  <c:pt idx="5">
                    <c:v>Transport</c:v>
                  </c:pt>
                  <c:pt idx="6">
                    <c:v>Upstream</c:v>
                  </c:pt>
                  <c:pt idx="7">
                    <c:v>Agriculture</c:v>
                  </c:pt>
                  <c:pt idx="8">
                    <c:v>Commercial</c:v>
                  </c:pt>
                  <c:pt idx="9">
                    <c:v>Electricity</c:v>
                  </c:pt>
                  <c:pt idx="10">
                    <c:v>Industry</c:v>
                  </c:pt>
                  <c:pt idx="11">
                    <c:v>Residential</c:v>
                  </c:pt>
                  <c:pt idx="12">
                    <c:v>Transport</c:v>
                  </c:pt>
                  <c:pt idx="13">
                    <c:v>Upstream</c:v>
                  </c:pt>
                  <c:pt idx="14">
                    <c:v>Agriculture</c:v>
                  </c:pt>
                  <c:pt idx="15">
                    <c:v>Commercial</c:v>
                  </c:pt>
                  <c:pt idx="16">
                    <c:v>Electricity</c:v>
                  </c:pt>
                  <c:pt idx="17">
                    <c:v>Industry</c:v>
                  </c:pt>
                  <c:pt idx="18">
                    <c:v>Residential</c:v>
                  </c:pt>
                  <c:pt idx="19">
                    <c:v>Transport</c:v>
                  </c:pt>
                  <c:pt idx="20">
                    <c:v>Upstream</c:v>
                  </c:pt>
                  <c:pt idx="21">
                    <c:v>Agriculture</c:v>
                  </c:pt>
                  <c:pt idx="22">
                    <c:v>Commercial</c:v>
                  </c:pt>
                  <c:pt idx="23">
                    <c:v>Electricity</c:v>
                  </c:pt>
                  <c:pt idx="24">
                    <c:v>Industry</c:v>
                  </c:pt>
                  <c:pt idx="25">
                    <c:v>Residential</c:v>
                  </c:pt>
                  <c:pt idx="26">
                    <c:v>Transport</c:v>
                  </c:pt>
                  <c:pt idx="27">
                    <c:v>Upstream</c:v>
                  </c:pt>
                  <c:pt idx="28">
                    <c:v>Agriculture</c:v>
                  </c:pt>
                  <c:pt idx="29">
                    <c:v>Commercial</c:v>
                  </c:pt>
                  <c:pt idx="30">
                    <c:v>Electricity</c:v>
                  </c:pt>
                  <c:pt idx="31">
                    <c:v>Industry</c:v>
                  </c:pt>
                  <c:pt idx="32">
                    <c:v>Residential</c:v>
                  </c:pt>
                  <c:pt idx="33">
                    <c:v>Transport</c:v>
                  </c:pt>
                  <c:pt idx="34">
                    <c:v>Upstream</c:v>
                  </c:pt>
                </c:lvl>
                <c:lvl>
                  <c:pt idx="0">
                    <c:v>2010</c:v>
                  </c:pt>
                  <c:pt idx="7">
                    <c:v>2015</c:v>
                  </c:pt>
                  <c:pt idx="14">
                    <c:v>2020</c:v>
                  </c:pt>
                  <c:pt idx="21">
                    <c:v>2040</c:v>
                  </c:pt>
                  <c:pt idx="28">
                    <c:v>2050</c:v>
                  </c:pt>
                </c:lvl>
              </c:multiLvlStrCache>
            </c:multiLvlStrRef>
          </c:cat>
          <c:val>
            <c:numRef>
              <c:f>'BySector_Graph (2)'!$C$6:$C$46</c:f>
              <c:numCache>
                <c:formatCode>General</c:formatCode>
                <c:ptCount val="35"/>
                <c:pt idx="0">
                  <c:v>2.0612209744242249</c:v>
                </c:pt>
                <c:pt idx="1">
                  <c:v>1.298008564946667E-2</c:v>
                </c:pt>
                <c:pt idx="2">
                  <c:v>0.51310054922597959</c:v>
                </c:pt>
                <c:pt idx="3">
                  <c:v>0.30179025180073832</c:v>
                </c:pt>
                <c:pt idx="4">
                  <c:v>0.17415707742968536</c:v>
                </c:pt>
                <c:pt idx="5">
                  <c:v>0.45965907546517348</c:v>
                </c:pt>
                <c:pt idx="6">
                  <c:v>0.46419138454644154</c:v>
                </c:pt>
                <c:pt idx="7">
                  <c:v>2.293141006183153</c:v>
                </c:pt>
                <c:pt idx="8">
                  <c:v>1.4727648708810236E-2</c:v>
                </c:pt>
                <c:pt idx="9">
                  <c:v>0.22300335017591943</c:v>
                </c:pt>
                <c:pt idx="10">
                  <c:v>0.32159677006548509</c:v>
                </c:pt>
                <c:pt idx="11">
                  <c:v>0.17213902739446615</c:v>
                </c:pt>
                <c:pt idx="12">
                  <c:v>0.36735327367233322</c:v>
                </c:pt>
                <c:pt idx="13">
                  <c:v>0.42886549721421868</c:v>
                </c:pt>
                <c:pt idx="14">
                  <c:v>2.5250621725441316</c:v>
                </c:pt>
                <c:pt idx="15">
                  <c:v>1.7284555279788293E-2</c:v>
                </c:pt>
                <c:pt idx="16">
                  <c:v>0.13141445250845482</c:v>
                </c:pt>
                <c:pt idx="17">
                  <c:v>0.36109106620241638</c:v>
                </c:pt>
                <c:pt idx="18">
                  <c:v>0.17258447881462285</c:v>
                </c:pt>
                <c:pt idx="19">
                  <c:v>0.4641290297299232</c:v>
                </c:pt>
                <c:pt idx="20">
                  <c:v>0.53422759068603154</c:v>
                </c:pt>
                <c:pt idx="21">
                  <c:v>2.7912876833513516</c:v>
                </c:pt>
                <c:pt idx="22">
                  <c:v>3.3611777768712284E-2</c:v>
                </c:pt>
                <c:pt idx="23">
                  <c:v>3.5238535011291421E-2</c:v>
                </c:pt>
                <c:pt idx="24">
                  <c:v>0.60860627505707066</c:v>
                </c:pt>
                <c:pt idx="25">
                  <c:v>0.1879615451042102</c:v>
                </c:pt>
                <c:pt idx="26">
                  <c:v>0.84021814221108182</c:v>
                </c:pt>
                <c:pt idx="27">
                  <c:v>0.67503767516075752</c:v>
                </c:pt>
                <c:pt idx="28">
                  <c:v>2.9049036717964074</c:v>
                </c:pt>
                <c:pt idx="29">
                  <c:v>4.5594276554326962E-2</c:v>
                </c:pt>
                <c:pt idx="30">
                  <c:v>2.5506134512228487E-4</c:v>
                </c:pt>
                <c:pt idx="31">
                  <c:v>0.76551057325673455</c:v>
                </c:pt>
                <c:pt idx="32">
                  <c:v>0.18985230825004834</c:v>
                </c:pt>
                <c:pt idx="33">
                  <c:v>1.0789570634621526</c:v>
                </c:pt>
                <c:pt idx="34">
                  <c:v>0.71975722239036732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4-40FE-98C5-BAAE84D769C9}"/>
            </c:ext>
          </c:extLst>
        </c:ser>
        <c:ser>
          <c:idx val="1"/>
          <c:order val="1"/>
          <c:tx>
            <c:strRef>
              <c:f>'BySector_Graph (2)'!$D$4:$D$5</c:f>
              <c:strCache>
                <c:ptCount val="1"/>
                <c:pt idx="0">
                  <c:v>BraChi</c:v>
                </c:pt>
              </c:strCache>
            </c:strRef>
          </c:tx>
          <c:invertIfNegative val="0"/>
          <c:cat>
            <c:multiLvlStrRef>
              <c:f>'BySector_Graph (2)'!$A$6:$B$46</c:f>
              <c:multiLvlStrCache>
                <c:ptCount val="35"/>
                <c:lvl>
                  <c:pt idx="0">
                    <c:v>Agriculture</c:v>
                  </c:pt>
                  <c:pt idx="1">
                    <c:v>Commercial</c:v>
                  </c:pt>
                  <c:pt idx="2">
                    <c:v>Electricity</c:v>
                  </c:pt>
                  <c:pt idx="3">
                    <c:v>Industry</c:v>
                  </c:pt>
                  <c:pt idx="4">
                    <c:v>Residential</c:v>
                  </c:pt>
                  <c:pt idx="5">
                    <c:v>Transport</c:v>
                  </c:pt>
                  <c:pt idx="6">
                    <c:v>Upstream</c:v>
                  </c:pt>
                  <c:pt idx="7">
                    <c:v>Agriculture</c:v>
                  </c:pt>
                  <c:pt idx="8">
                    <c:v>Commercial</c:v>
                  </c:pt>
                  <c:pt idx="9">
                    <c:v>Electricity</c:v>
                  </c:pt>
                  <c:pt idx="10">
                    <c:v>Industry</c:v>
                  </c:pt>
                  <c:pt idx="11">
                    <c:v>Residential</c:v>
                  </c:pt>
                  <c:pt idx="12">
                    <c:v>Transport</c:v>
                  </c:pt>
                  <c:pt idx="13">
                    <c:v>Upstream</c:v>
                  </c:pt>
                  <c:pt idx="14">
                    <c:v>Agriculture</c:v>
                  </c:pt>
                  <c:pt idx="15">
                    <c:v>Commercial</c:v>
                  </c:pt>
                  <c:pt idx="16">
                    <c:v>Electricity</c:v>
                  </c:pt>
                  <c:pt idx="17">
                    <c:v>Industry</c:v>
                  </c:pt>
                  <c:pt idx="18">
                    <c:v>Residential</c:v>
                  </c:pt>
                  <c:pt idx="19">
                    <c:v>Transport</c:v>
                  </c:pt>
                  <c:pt idx="20">
                    <c:v>Upstream</c:v>
                  </c:pt>
                  <c:pt idx="21">
                    <c:v>Agriculture</c:v>
                  </c:pt>
                  <c:pt idx="22">
                    <c:v>Commercial</c:v>
                  </c:pt>
                  <c:pt idx="23">
                    <c:v>Electricity</c:v>
                  </c:pt>
                  <c:pt idx="24">
                    <c:v>Industry</c:v>
                  </c:pt>
                  <c:pt idx="25">
                    <c:v>Residential</c:v>
                  </c:pt>
                  <c:pt idx="26">
                    <c:v>Transport</c:v>
                  </c:pt>
                  <c:pt idx="27">
                    <c:v>Upstream</c:v>
                  </c:pt>
                  <c:pt idx="28">
                    <c:v>Agriculture</c:v>
                  </c:pt>
                  <c:pt idx="29">
                    <c:v>Commercial</c:v>
                  </c:pt>
                  <c:pt idx="30">
                    <c:v>Electricity</c:v>
                  </c:pt>
                  <c:pt idx="31">
                    <c:v>Industry</c:v>
                  </c:pt>
                  <c:pt idx="32">
                    <c:v>Residential</c:v>
                  </c:pt>
                  <c:pt idx="33">
                    <c:v>Transport</c:v>
                  </c:pt>
                  <c:pt idx="34">
                    <c:v>Upstream</c:v>
                  </c:pt>
                </c:lvl>
                <c:lvl>
                  <c:pt idx="0">
                    <c:v>2010</c:v>
                  </c:pt>
                  <c:pt idx="7">
                    <c:v>2015</c:v>
                  </c:pt>
                  <c:pt idx="14">
                    <c:v>2020</c:v>
                  </c:pt>
                  <c:pt idx="21">
                    <c:v>2040</c:v>
                  </c:pt>
                  <c:pt idx="28">
                    <c:v>2050</c:v>
                  </c:pt>
                </c:lvl>
              </c:multiLvlStrCache>
            </c:multiLvlStrRef>
          </c:cat>
          <c:val>
            <c:numRef>
              <c:f>'BySector_Graph (2)'!$D$6:$D$46</c:f>
              <c:numCache>
                <c:formatCode>General</c:formatCode>
                <c:ptCount val="35"/>
                <c:pt idx="0">
                  <c:v>2.0608725746558987</c:v>
                </c:pt>
                <c:pt idx="1">
                  <c:v>1.298008564946667E-2</c:v>
                </c:pt>
                <c:pt idx="2">
                  <c:v>0.51310115292997471</c:v>
                </c:pt>
                <c:pt idx="3">
                  <c:v>0.30179025180073993</c:v>
                </c:pt>
                <c:pt idx="4">
                  <c:v>0.17138007670553082</c:v>
                </c:pt>
                <c:pt idx="5">
                  <c:v>0.45965907546517348</c:v>
                </c:pt>
                <c:pt idx="6">
                  <c:v>0.46218024821428511</c:v>
                </c:pt>
                <c:pt idx="7">
                  <c:v>2.2927699597870377</c:v>
                </c:pt>
                <c:pt idx="8">
                  <c:v>1.4727648708810236E-2</c:v>
                </c:pt>
                <c:pt idx="9">
                  <c:v>0.21989850099819136</c:v>
                </c:pt>
                <c:pt idx="10">
                  <c:v>0.32270377561878438</c:v>
                </c:pt>
                <c:pt idx="11">
                  <c:v>0.16936202471017381</c:v>
                </c:pt>
                <c:pt idx="12">
                  <c:v>0.36721368373017044</c:v>
                </c:pt>
                <c:pt idx="13">
                  <c:v>0.44603546121485016</c:v>
                </c:pt>
                <c:pt idx="14">
                  <c:v>2.5207719868908165</c:v>
                </c:pt>
                <c:pt idx="15">
                  <c:v>1.7323256346011447E-2</c:v>
                </c:pt>
                <c:pt idx="16">
                  <c:v>0.11735400553077924</c:v>
                </c:pt>
                <c:pt idx="17">
                  <c:v>0.32093538096908014</c:v>
                </c:pt>
                <c:pt idx="18">
                  <c:v>0.16434327372015328</c:v>
                </c:pt>
                <c:pt idx="19">
                  <c:v>0.4487812156297617</c:v>
                </c:pt>
                <c:pt idx="20">
                  <c:v>0.45092498718815688</c:v>
                </c:pt>
                <c:pt idx="21">
                  <c:v>2.7858098669907183</c:v>
                </c:pt>
                <c:pt idx="22">
                  <c:v>3.3735717912666503E-2</c:v>
                </c:pt>
                <c:pt idx="23">
                  <c:v>3.5454549345458726E-2</c:v>
                </c:pt>
                <c:pt idx="24">
                  <c:v>0.49037782015807707</c:v>
                </c:pt>
                <c:pt idx="25">
                  <c:v>0.17839012389760481</c:v>
                </c:pt>
                <c:pt idx="26">
                  <c:v>0.73825104108650774</c:v>
                </c:pt>
                <c:pt idx="27">
                  <c:v>0.59888905648443991</c:v>
                </c:pt>
                <c:pt idx="28">
                  <c:v>2.8990495781020371</c:v>
                </c:pt>
                <c:pt idx="29">
                  <c:v>4.5500396782801961E-2</c:v>
                </c:pt>
                <c:pt idx="30">
                  <c:v>2.6015816804490647E-4</c:v>
                </c:pt>
                <c:pt idx="31">
                  <c:v>0.57860667794019727</c:v>
                </c:pt>
                <c:pt idx="32">
                  <c:v>0.17844375484239869</c:v>
                </c:pt>
                <c:pt idx="33">
                  <c:v>0.91182907916514122</c:v>
                </c:pt>
                <c:pt idx="34">
                  <c:v>0.64890281832186236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44-40FE-98C5-BAAE84D769C9}"/>
            </c:ext>
          </c:extLst>
        </c:ser>
        <c:ser>
          <c:idx val="2"/>
          <c:order val="2"/>
          <c:tx>
            <c:strRef>
              <c:f>'BySector_Graph (2)'!$E$4:$E$5</c:f>
              <c:strCache>
                <c:ptCount val="1"/>
                <c:pt idx="0">
                  <c:v>NAMAs</c:v>
                </c:pt>
              </c:strCache>
            </c:strRef>
          </c:tx>
          <c:invertIfNegative val="0"/>
          <c:cat>
            <c:multiLvlStrRef>
              <c:f>'BySector_Graph (2)'!$A$6:$B$46</c:f>
              <c:multiLvlStrCache>
                <c:ptCount val="35"/>
                <c:lvl>
                  <c:pt idx="0">
                    <c:v>Agriculture</c:v>
                  </c:pt>
                  <c:pt idx="1">
                    <c:v>Commercial</c:v>
                  </c:pt>
                  <c:pt idx="2">
                    <c:v>Electricity</c:v>
                  </c:pt>
                  <c:pt idx="3">
                    <c:v>Industry</c:v>
                  </c:pt>
                  <c:pt idx="4">
                    <c:v>Residential</c:v>
                  </c:pt>
                  <c:pt idx="5">
                    <c:v>Transport</c:v>
                  </c:pt>
                  <c:pt idx="6">
                    <c:v>Upstream</c:v>
                  </c:pt>
                  <c:pt idx="7">
                    <c:v>Agriculture</c:v>
                  </c:pt>
                  <c:pt idx="8">
                    <c:v>Commercial</c:v>
                  </c:pt>
                  <c:pt idx="9">
                    <c:v>Electricity</c:v>
                  </c:pt>
                  <c:pt idx="10">
                    <c:v>Industry</c:v>
                  </c:pt>
                  <c:pt idx="11">
                    <c:v>Residential</c:v>
                  </c:pt>
                  <c:pt idx="12">
                    <c:v>Transport</c:v>
                  </c:pt>
                  <c:pt idx="13">
                    <c:v>Upstream</c:v>
                  </c:pt>
                  <c:pt idx="14">
                    <c:v>Agriculture</c:v>
                  </c:pt>
                  <c:pt idx="15">
                    <c:v>Commercial</c:v>
                  </c:pt>
                  <c:pt idx="16">
                    <c:v>Electricity</c:v>
                  </c:pt>
                  <c:pt idx="17">
                    <c:v>Industry</c:v>
                  </c:pt>
                  <c:pt idx="18">
                    <c:v>Residential</c:v>
                  </c:pt>
                  <c:pt idx="19">
                    <c:v>Transport</c:v>
                  </c:pt>
                  <c:pt idx="20">
                    <c:v>Upstream</c:v>
                  </c:pt>
                  <c:pt idx="21">
                    <c:v>Agriculture</c:v>
                  </c:pt>
                  <c:pt idx="22">
                    <c:v>Commercial</c:v>
                  </c:pt>
                  <c:pt idx="23">
                    <c:v>Electricity</c:v>
                  </c:pt>
                  <c:pt idx="24">
                    <c:v>Industry</c:v>
                  </c:pt>
                  <c:pt idx="25">
                    <c:v>Residential</c:v>
                  </c:pt>
                  <c:pt idx="26">
                    <c:v>Transport</c:v>
                  </c:pt>
                  <c:pt idx="27">
                    <c:v>Upstream</c:v>
                  </c:pt>
                  <c:pt idx="28">
                    <c:v>Agriculture</c:v>
                  </c:pt>
                  <c:pt idx="29">
                    <c:v>Commercial</c:v>
                  </c:pt>
                  <c:pt idx="30">
                    <c:v>Electricity</c:v>
                  </c:pt>
                  <c:pt idx="31">
                    <c:v>Industry</c:v>
                  </c:pt>
                  <c:pt idx="32">
                    <c:v>Residential</c:v>
                  </c:pt>
                  <c:pt idx="33">
                    <c:v>Transport</c:v>
                  </c:pt>
                  <c:pt idx="34">
                    <c:v>Upstream</c:v>
                  </c:pt>
                </c:lvl>
                <c:lvl>
                  <c:pt idx="0">
                    <c:v>2010</c:v>
                  </c:pt>
                  <c:pt idx="7">
                    <c:v>2015</c:v>
                  </c:pt>
                  <c:pt idx="14">
                    <c:v>2020</c:v>
                  </c:pt>
                  <c:pt idx="21">
                    <c:v>2040</c:v>
                  </c:pt>
                  <c:pt idx="28">
                    <c:v>2050</c:v>
                  </c:pt>
                </c:lvl>
              </c:multiLvlStrCache>
            </c:multiLvlStrRef>
          </c:cat>
          <c:val>
            <c:numRef>
              <c:f>'BySector_Graph (2)'!$E$6:$E$46</c:f>
              <c:numCache>
                <c:formatCode>General</c:formatCode>
                <c:ptCount val="35"/>
                <c:pt idx="0">
                  <c:v>2.0612209744242254</c:v>
                </c:pt>
                <c:pt idx="1">
                  <c:v>1.298008564946667E-2</c:v>
                </c:pt>
                <c:pt idx="2">
                  <c:v>0.54545892241298777</c:v>
                </c:pt>
                <c:pt idx="3">
                  <c:v>0.30168492094491478</c:v>
                </c:pt>
                <c:pt idx="4">
                  <c:v>0.17287428464428192</c:v>
                </c:pt>
                <c:pt idx="5">
                  <c:v>0.45965907546517337</c:v>
                </c:pt>
                <c:pt idx="6">
                  <c:v>0.50523413177294763</c:v>
                </c:pt>
                <c:pt idx="7">
                  <c:v>2.2931183595553635</c:v>
                </c:pt>
                <c:pt idx="8">
                  <c:v>1.4726162037278842E-2</c:v>
                </c:pt>
                <c:pt idx="9">
                  <c:v>0.21898436977000699</c:v>
                </c:pt>
                <c:pt idx="10">
                  <c:v>0.31841104445484908</c:v>
                </c:pt>
                <c:pt idx="11">
                  <c:v>0.17086427924054357</c:v>
                </c:pt>
                <c:pt idx="12">
                  <c:v>0.36721368373017049</c:v>
                </c:pt>
                <c:pt idx="13">
                  <c:v>0.44054760647499441</c:v>
                </c:pt>
                <c:pt idx="14">
                  <c:v>2.5207719868908169</c:v>
                </c:pt>
                <c:pt idx="15">
                  <c:v>1.7261977620417809E-2</c:v>
                </c:pt>
                <c:pt idx="16">
                  <c:v>0.11171058250223827</c:v>
                </c:pt>
                <c:pt idx="17">
                  <c:v>0.32226921042192369</c:v>
                </c:pt>
                <c:pt idx="18">
                  <c:v>0.16584552745419556</c:v>
                </c:pt>
                <c:pt idx="19">
                  <c:v>0.44876307721106623</c:v>
                </c:pt>
                <c:pt idx="20">
                  <c:v>0.44682068162745042</c:v>
                </c:pt>
                <c:pt idx="21">
                  <c:v>2.7857076084827663</c:v>
                </c:pt>
                <c:pt idx="22">
                  <c:v>3.3424691804026019E-2</c:v>
                </c:pt>
                <c:pt idx="23">
                  <c:v>3.6514806230677078E-2</c:v>
                </c:pt>
                <c:pt idx="24">
                  <c:v>0.48963536723256584</c:v>
                </c:pt>
                <c:pt idx="25">
                  <c:v>0.18134678734230278</c:v>
                </c:pt>
                <c:pt idx="26">
                  <c:v>0.73193276027452314</c:v>
                </c:pt>
                <c:pt idx="27">
                  <c:v>0.59961460462882499</c:v>
                </c:pt>
                <c:pt idx="28">
                  <c:v>2.8988106796036281</c:v>
                </c:pt>
                <c:pt idx="29">
                  <c:v>4.5281966411283778E-2</c:v>
                </c:pt>
                <c:pt idx="30">
                  <c:v>2.8847739172689022E-4</c:v>
                </c:pt>
                <c:pt idx="31">
                  <c:v>0.5758850748543124</c:v>
                </c:pt>
                <c:pt idx="32">
                  <c:v>0.17892415819899252</c:v>
                </c:pt>
                <c:pt idx="33">
                  <c:v>0.91258065879977246</c:v>
                </c:pt>
                <c:pt idx="34">
                  <c:v>0.64684331300694364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44-40FE-98C5-BAAE84D769C9}"/>
            </c:ext>
          </c:extLst>
        </c:ser>
        <c:ser>
          <c:idx val="3"/>
          <c:order val="3"/>
          <c:tx>
            <c:strRef>
              <c:f>'BySector_Graph (2)'!$F$4:$F$5</c:f>
              <c:strCache>
                <c:ptCount val="1"/>
                <c:pt idx="0">
                  <c:v>Red4All</c:v>
                </c:pt>
              </c:strCache>
            </c:strRef>
          </c:tx>
          <c:invertIfNegative val="0"/>
          <c:cat>
            <c:multiLvlStrRef>
              <c:f>'BySector_Graph (2)'!$A$6:$B$46</c:f>
              <c:multiLvlStrCache>
                <c:ptCount val="35"/>
                <c:lvl>
                  <c:pt idx="0">
                    <c:v>Agriculture</c:v>
                  </c:pt>
                  <c:pt idx="1">
                    <c:v>Commercial</c:v>
                  </c:pt>
                  <c:pt idx="2">
                    <c:v>Electricity</c:v>
                  </c:pt>
                  <c:pt idx="3">
                    <c:v>Industry</c:v>
                  </c:pt>
                  <c:pt idx="4">
                    <c:v>Residential</c:v>
                  </c:pt>
                  <c:pt idx="5">
                    <c:v>Transport</c:v>
                  </c:pt>
                  <c:pt idx="6">
                    <c:v>Upstream</c:v>
                  </c:pt>
                  <c:pt idx="7">
                    <c:v>Agriculture</c:v>
                  </c:pt>
                  <c:pt idx="8">
                    <c:v>Commercial</c:v>
                  </c:pt>
                  <c:pt idx="9">
                    <c:v>Electricity</c:v>
                  </c:pt>
                  <c:pt idx="10">
                    <c:v>Industry</c:v>
                  </c:pt>
                  <c:pt idx="11">
                    <c:v>Residential</c:v>
                  </c:pt>
                  <c:pt idx="12">
                    <c:v>Transport</c:v>
                  </c:pt>
                  <c:pt idx="13">
                    <c:v>Upstream</c:v>
                  </c:pt>
                  <c:pt idx="14">
                    <c:v>Agriculture</c:v>
                  </c:pt>
                  <c:pt idx="15">
                    <c:v>Commercial</c:v>
                  </c:pt>
                  <c:pt idx="16">
                    <c:v>Electricity</c:v>
                  </c:pt>
                  <c:pt idx="17">
                    <c:v>Industry</c:v>
                  </c:pt>
                  <c:pt idx="18">
                    <c:v>Residential</c:v>
                  </c:pt>
                  <c:pt idx="19">
                    <c:v>Transport</c:v>
                  </c:pt>
                  <c:pt idx="20">
                    <c:v>Upstream</c:v>
                  </c:pt>
                  <c:pt idx="21">
                    <c:v>Agriculture</c:v>
                  </c:pt>
                  <c:pt idx="22">
                    <c:v>Commercial</c:v>
                  </c:pt>
                  <c:pt idx="23">
                    <c:v>Electricity</c:v>
                  </c:pt>
                  <c:pt idx="24">
                    <c:v>Industry</c:v>
                  </c:pt>
                  <c:pt idx="25">
                    <c:v>Residential</c:v>
                  </c:pt>
                  <c:pt idx="26">
                    <c:v>Transport</c:v>
                  </c:pt>
                  <c:pt idx="27">
                    <c:v>Upstream</c:v>
                  </c:pt>
                  <c:pt idx="28">
                    <c:v>Agriculture</c:v>
                  </c:pt>
                  <c:pt idx="29">
                    <c:v>Commercial</c:v>
                  </c:pt>
                  <c:pt idx="30">
                    <c:v>Electricity</c:v>
                  </c:pt>
                  <c:pt idx="31">
                    <c:v>Industry</c:v>
                  </c:pt>
                  <c:pt idx="32">
                    <c:v>Residential</c:v>
                  </c:pt>
                  <c:pt idx="33">
                    <c:v>Transport</c:v>
                  </c:pt>
                  <c:pt idx="34">
                    <c:v>Upstream</c:v>
                  </c:pt>
                </c:lvl>
                <c:lvl>
                  <c:pt idx="0">
                    <c:v>2010</c:v>
                  </c:pt>
                  <c:pt idx="7">
                    <c:v>2015</c:v>
                  </c:pt>
                  <c:pt idx="14">
                    <c:v>2020</c:v>
                  </c:pt>
                  <c:pt idx="21">
                    <c:v>2040</c:v>
                  </c:pt>
                  <c:pt idx="28">
                    <c:v>2050</c:v>
                  </c:pt>
                </c:lvl>
              </c:multiLvlStrCache>
            </c:multiLvlStrRef>
          </c:cat>
          <c:val>
            <c:numRef>
              <c:f>'BySector_Graph (2)'!$F$6:$F$46</c:f>
              <c:numCache>
                <c:formatCode>General</c:formatCode>
                <c:ptCount val="35"/>
                <c:pt idx="0">
                  <c:v>2.0611196841801451</c:v>
                </c:pt>
                <c:pt idx="1">
                  <c:v>1.2980085649466672E-2</c:v>
                </c:pt>
                <c:pt idx="2">
                  <c:v>0.5131011529299746</c:v>
                </c:pt>
                <c:pt idx="3">
                  <c:v>0.30179025180073582</c:v>
                </c:pt>
                <c:pt idx="4">
                  <c:v>0.17138007670553074</c:v>
                </c:pt>
                <c:pt idx="5">
                  <c:v>0.45965907546517337</c:v>
                </c:pt>
                <c:pt idx="6">
                  <c:v>0.4644935914103146</c:v>
                </c:pt>
                <c:pt idx="7">
                  <c:v>2.2930424146272372</c:v>
                </c:pt>
                <c:pt idx="8">
                  <c:v>1.4731559887428216E-2</c:v>
                </c:pt>
                <c:pt idx="9">
                  <c:v>0.20668427416228793</c:v>
                </c:pt>
                <c:pt idx="10">
                  <c:v>0.31914262710891811</c:v>
                </c:pt>
                <c:pt idx="11">
                  <c:v>0.16932001408504979</c:v>
                </c:pt>
                <c:pt idx="12">
                  <c:v>0.36687423227872146</c:v>
                </c:pt>
                <c:pt idx="13">
                  <c:v>0.43824957008659848</c:v>
                </c:pt>
                <c:pt idx="14">
                  <c:v>2.5194725173393344</c:v>
                </c:pt>
                <c:pt idx="15">
                  <c:v>1.7319957193639861E-2</c:v>
                </c:pt>
                <c:pt idx="16">
                  <c:v>9.4116575042237763E-2</c:v>
                </c:pt>
                <c:pt idx="17">
                  <c:v>0.312642468324006</c:v>
                </c:pt>
                <c:pt idx="18">
                  <c:v>0.14845537438780709</c:v>
                </c:pt>
                <c:pt idx="19">
                  <c:v>0.43325222485122938</c:v>
                </c:pt>
                <c:pt idx="20">
                  <c:v>0.34471420362645178</c:v>
                </c:pt>
                <c:pt idx="21">
                  <c:v>2.7839121588377713</c:v>
                </c:pt>
                <c:pt idx="22">
                  <c:v>3.3642741777250226E-2</c:v>
                </c:pt>
                <c:pt idx="23">
                  <c:v>2.9724842583324515E-2</c:v>
                </c:pt>
                <c:pt idx="24">
                  <c:v>0.47251220153056578</c:v>
                </c:pt>
                <c:pt idx="25">
                  <c:v>0.14858185871936569</c:v>
                </c:pt>
                <c:pt idx="26">
                  <c:v>0.67073933779366635</c:v>
                </c:pt>
                <c:pt idx="27">
                  <c:v>0.43825140396140982</c:v>
                </c:pt>
                <c:pt idx="28">
                  <c:v>2.8952754434780843</c:v>
                </c:pt>
                <c:pt idx="29">
                  <c:v>4.4666344085462974E-2</c:v>
                </c:pt>
                <c:pt idx="30">
                  <c:v>2.7293252059122956E-4</c:v>
                </c:pt>
                <c:pt idx="31">
                  <c:v>0.54911008026383201</c:v>
                </c:pt>
                <c:pt idx="32">
                  <c:v>0.14533991852932635</c:v>
                </c:pt>
                <c:pt idx="33">
                  <c:v>0.76425658337660185</c:v>
                </c:pt>
                <c:pt idx="34">
                  <c:v>0.52910658968225932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44-40FE-98C5-BAAE84D76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201600"/>
        <c:axId val="82203392"/>
      </c:barChart>
      <c:catAx>
        <c:axId val="8220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82203392"/>
        <c:crosses val="autoZero"/>
        <c:auto val="0"/>
        <c:lblAlgn val="ctr"/>
        <c:lblOffset val="100"/>
        <c:noMultiLvlLbl val="0"/>
      </c:catAx>
      <c:valAx>
        <c:axId val="82203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Emissions (Gt CO2eq)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822016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[Traitement_PrimProd.xls]%_Graph!Tabla dinámica3</c:name>
    <c:fmtId val="-1"/>
  </c:pivotSource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Impact des engagements sur la production primaire</a:t>
            </a:r>
          </a:p>
        </c:rich>
      </c:tx>
      <c:overlay val="0"/>
    </c:title>
    <c:autoTitleDeleted val="0"/>
    <c:pivotFmts>
      <c:pivotFmt>
        <c:idx val="0"/>
        <c:spPr>
          <a:solidFill>
            <a:srgbClr val="00B8FB"/>
          </a:solidFill>
        </c:spPr>
        <c:marker>
          <c:symbol val="none"/>
        </c:marker>
      </c:pivotFmt>
      <c:pivotFmt>
        <c:idx val="1"/>
        <c:spPr>
          <a:solidFill>
            <a:srgbClr val="FCFB02"/>
          </a:solidFill>
        </c:spPr>
        <c:marker>
          <c:symbol val="none"/>
        </c:marker>
      </c:pivotFmt>
      <c:pivotFmt>
        <c:idx val="2"/>
        <c:spPr>
          <a:solidFill>
            <a:srgbClr val="01AF50"/>
          </a:solidFill>
        </c:spPr>
        <c:marker>
          <c:symbol val="none"/>
        </c:marker>
      </c:pivotFmt>
      <c:pivotFmt>
        <c:idx val="3"/>
        <c:spPr>
          <a:solidFill>
            <a:srgbClr val="A9A9A7"/>
          </a:solidFill>
        </c:spPr>
        <c:marker>
          <c:symbol val="none"/>
        </c:marker>
      </c:pivotFmt>
      <c:pivotFmt>
        <c:idx val="4"/>
        <c:spPr>
          <a:solidFill>
            <a:srgbClr val="0175C0"/>
          </a:solidFill>
        </c:spPr>
        <c:marker>
          <c:symbol val="none"/>
        </c:marker>
      </c:pivotFmt>
      <c:pivotFmt>
        <c:idx val="5"/>
        <c:spPr>
          <a:solidFill>
            <a:srgbClr val="FF60FB"/>
          </a:solidFill>
        </c:spPr>
        <c:marker>
          <c:symbol val="none"/>
        </c:marker>
      </c:pivotFmt>
      <c:pivotFmt>
        <c:idx val="6"/>
        <c:spPr>
          <a:solidFill>
            <a:srgbClr val="FF0000"/>
          </a:solidFill>
        </c:spPr>
        <c:marker>
          <c:symbol val="none"/>
        </c:marker>
      </c:pivotFmt>
      <c:pivotFmt>
        <c:idx val="7"/>
        <c:spPr>
          <a:solidFill>
            <a:srgbClr val="4C452B"/>
          </a:solidFill>
        </c:spPr>
        <c:marker>
          <c:symbol val="none"/>
        </c:marker>
      </c:pivotFmt>
      <c:pivotFmt>
        <c:idx val="8"/>
        <c:spPr>
          <a:solidFill>
            <a:srgbClr val="000000"/>
          </a:solidFill>
        </c:spPr>
        <c:marker>
          <c:symbol val="none"/>
        </c:marker>
      </c:pivotFmt>
      <c:pivotFmt>
        <c:idx val="9"/>
        <c:spPr>
          <a:solidFill>
            <a:srgbClr val="00B8FB"/>
          </a:solidFill>
        </c:spPr>
        <c:marker>
          <c:symbol val="none"/>
        </c:marker>
      </c:pivotFmt>
      <c:pivotFmt>
        <c:idx val="10"/>
        <c:spPr>
          <a:solidFill>
            <a:srgbClr val="FCFB02"/>
          </a:solidFill>
        </c:spPr>
        <c:marker>
          <c:symbol val="none"/>
        </c:marker>
      </c:pivotFmt>
      <c:pivotFmt>
        <c:idx val="11"/>
        <c:spPr>
          <a:solidFill>
            <a:srgbClr val="01AF50"/>
          </a:solidFill>
        </c:spPr>
        <c:marker>
          <c:symbol val="none"/>
        </c:marker>
      </c:pivotFmt>
      <c:pivotFmt>
        <c:idx val="12"/>
        <c:spPr>
          <a:solidFill>
            <a:srgbClr val="A9A9A7"/>
          </a:solidFill>
        </c:spPr>
        <c:marker>
          <c:symbol val="none"/>
        </c:marker>
      </c:pivotFmt>
      <c:pivotFmt>
        <c:idx val="13"/>
        <c:spPr>
          <a:solidFill>
            <a:srgbClr val="0175C0"/>
          </a:solidFill>
        </c:spPr>
        <c:marker>
          <c:symbol val="none"/>
        </c:marker>
      </c:pivotFmt>
      <c:pivotFmt>
        <c:idx val="14"/>
        <c:spPr>
          <a:solidFill>
            <a:srgbClr val="FF60FB"/>
          </a:solidFill>
        </c:spPr>
        <c:marker>
          <c:symbol val="none"/>
        </c:marker>
      </c:pivotFmt>
      <c:pivotFmt>
        <c:idx val="15"/>
        <c:spPr>
          <a:solidFill>
            <a:srgbClr val="FF0000"/>
          </a:solidFill>
        </c:spPr>
        <c:marker>
          <c:symbol val="none"/>
        </c:marker>
      </c:pivotFmt>
      <c:pivotFmt>
        <c:idx val="16"/>
        <c:spPr>
          <a:solidFill>
            <a:srgbClr val="4C452B"/>
          </a:solidFill>
        </c:spPr>
        <c:marker>
          <c:symbol val="none"/>
        </c:marker>
      </c:pivotFmt>
      <c:pivotFmt>
        <c:idx val="17"/>
        <c:spPr>
          <a:solidFill>
            <a:srgbClr val="000000"/>
          </a:solidFill>
        </c:spPr>
        <c:marker>
          <c:symbol val="none"/>
        </c:marker>
      </c:pivotFmt>
      <c:pivotFmt>
        <c:idx val="18"/>
        <c:spPr>
          <a:solidFill>
            <a:srgbClr val="00B8FB"/>
          </a:solidFill>
        </c:spPr>
        <c:marker>
          <c:symbol val="none"/>
        </c:marker>
      </c:pivotFmt>
      <c:pivotFmt>
        <c:idx val="19"/>
        <c:spPr>
          <a:solidFill>
            <a:srgbClr val="FCFB02"/>
          </a:solidFill>
        </c:spPr>
        <c:marker>
          <c:symbol val="none"/>
        </c:marker>
      </c:pivotFmt>
      <c:pivotFmt>
        <c:idx val="20"/>
        <c:spPr>
          <a:solidFill>
            <a:srgbClr val="01AF50"/>
          </a:solidFill>
        </c:spPr>
        <c:marker>
          <c:symbol val="none"/>
        </c:marker>
      </c:pivotFmt>
      <c:pivotFmt>
        <c:idx val="21"/>
        <c:spPr>
          <a:solidFill>
            <a:srgbClr val="A9A9A7"/>
          </a:solidFill>
        </c:spPr>
        <c:marker>
          <c:symbol val="none"/>
        </c:marker>
      </c:pivotFmt>
      <c:pivotFmt>
        <c:idx val="22"/>
        <c:spPr>
          <a:solidFill>
            <a:srgbClr val="0175C0"/>
          </a:solidFill>
        </c:spPr>
        <c:marker>
          <c:symbol val="none"/>
        </c:marker>
      </c:pivotFmt>
      <c:pivotFmt>
        <c:idx val="23"/>
        <c:spPr>
          <a:solidFill>
            <a:srgbClr val="FF60FB"/>
          </a:solidFill>
        </c:spPr>
        <c:marker>
          <c:symbol val="none"/>
        </c:marker>
      </c:pivotFmt>
      <c:pivotFmt>
        <c:idx val="24"/>
        <c:spPr>
          <a:solidFill>
            <a:srgbClr val="FF0000"/>
          </a:solidFill>
        </c:spPr>
        <c:marker>
          <c:symbol val="none"/>
        </c:marker>
      </c:pivotFmt>
      <c:pivotFmt>
        <c:idx val="25"/>
        <c:spPr>
          <a:solidFill>
            <a:srgbClr val="4C452B"/>
          </a:solidFill>
        </c:spPr>
        <c:marker>
          <c:symbol val="none"/>
        </c:marker>
      </c:pivotFmt>
      <c:pivotFmt>
        <c:idx val="26"/>
        <c:spPr>
          <a:solidFill>
            <a:srgbClr val="000000"/>
          </a:solidFill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'%_Graph'!$C$1:$C$2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00B8FB"/>
            </a:solidFill>
          </c:spPr>
          <c:invertIfNegative val="0"/>
          <c:cat>
            <c:multiLvlStrRef>
              <c:f>'%_Graph'!$A$3:$B$18</c:f>
              <c:multiLvlStrCache>
                <c:ptCount val="12"/>
                <c:lvl>
                  <c:pt idx="0">
                    <c:v>2015</c:v>
                  </c:pt>
                  <c:pt idx="1">
                    <c:v>2020</c:v>
                  </c:pt>
                  <c:pt idx="2">
                    <c:v>2040</c:v>
                  </c:pt>
                  <c:pt idx="3">
                    <c:v>2050</c:v>
                  </c:pt>
                  <c:pt idx="4">
                    <c:v>2015</c:v>
                  </c:pt>
                  <c:pt idx="5">
                    <c:v>2020</c:v>
                  </c:pt>
                  <c:pt idx="6">
                    <c:v>2040</c:v>
                  </c:pt>
                  <c:pt idx="7">
                    <c:v>2050</c:v>
                  </c:pt>
                  <c:pt idx="8">
                    <c:v>2015</c:v>
                  </c:pt>
                  <c:pt idx="9">
                    <c:v>2020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%_BraChi</c:v>
                  </c:pt>
                  <c:pt idx="4">
                    <c:v>%_NAMAs</c:v>
                  </c:pt>
                  <c:pt idx="8">
                    <c:v>%_Red4All</c:v>
                  </c:pt>
                </c:lvl>
              </c:multiLvlStrCache>
            </c:multiLvlStrRef>
          </c:cat>
          <c:val>
            <c:numRef>
              <c:f>'%_Graph'!$C$3:$C$18</c:f>
              <c:numCache>
                <c:formatCode>General</c:formatCode>
                <c:ptCount val="12"/>
                <c:pt idx="0">
                  <c:v>9.2916335597690511E-2</c:v>
                </c:pt>
                <c:pt idx="1">
                  <c:v>7.3017834372575294E-2</c:v>
                </c:pt>
                <c:pt idx="2">
                  <c:v>0.10915854212271835</c:v>
                </c:pt>
                <c:pt idx="3">
                  <c:v>0.1560468255471629</c:v>
                </c:pt>
                <c:pt idx="4">
                  <c:v>0.18674475707313268</c:v>
                </c:pt>
                <c:pt idx="5">
                  <c:v>0.18930637318465787</c:v>
                </c:pt>
                <c:pt idx="6">
                  <c:v>9.8550627887044981E-2</c:v>
                </c:pt>
                <c:pt idx="7">
                  <c:v>0.17471881448517854</c:v>
                </c:pt>
                <c:pt idx="8">
                  <c:v>0.11836724320908128</c:v>
                </c:pt>
                <c:pt idx="9">
                  <c:v>0.21380905219927346</c:v>
                </c:pt>
                <c:pt idx="10">
                  <c:v>8.822429165677588E-2</c:v>
                </c:pt>
                <c:pt idx="11">
                  <c:v>0.16260213542022756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4-4880-9959-59816F329583}"/>
            </c:ext>
          </c:extLst>
        </c:ser>
        <c:ser>
          <c:idx val="1"/>
          <c:order val="1"/>
          <c:tx>
            <c:strRef>
              <c:f>'%_Graph'!$D$1:$D$2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CFB02"/>
            </a:solidFill>
          </c:spPr>
          <c:invertIfNegative val="0"/>
          <c:cat>
            <c:multiLvlStrRef>
              <c:f>'%_Graph'!$A$3:$B$18</c:f>
              <c:multiLvlStrCache>
                <c:ptCount val="12"/>
                <c:lvl>
                  <c:pt idx="0">
                    <c:v>2015</c:v>
                  </c:pt>
                  <c:pt idx="1">
                    <c:v>2020</c:v>
                  </c:pt>
                  <c:pt idx="2">
                    <c:v>2040</c:v>
                  </c:pt>
                  <c:pt idx="3">
                    <c:v>2050</c:v>
                  </c:pt>
                  <c:pt idx="4">
                    <c:v>2015</c:v>
                  </c:pt>
                  <c:pt idx="5">
                    <c:v>2020</c:v>
                  </c:pt>
                  <c:pt idx="6">
                    <c:v>2040</c:v>
                  </c:pt>
                  <c:pt idx="7">
                    <c:v>2050</c:v>
                  </c:pt>
                  <c:pt idx="8">
                    <c:v>2015</c:v>
                  </c:pt>
                  <c:pt idx="9">
                    <c:v>2020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%_BraChi</c:v>
                  </c:pt>
                  <c:pt idx="4">
                    <c:v>%_NAMAs</c:v>
                  </c:pt>
                  <c:pt idx="8">
                    <c:v>%_Red4All</c:v>
                  </c:pt>
                </c:lvl>
              </c:multiLvlStrCache>
            </c:multiLvlStrRef>
          </c:cat>
          <c:val>
            <c:numRef>
              <c:f>'%_Graph'!$D$3:$D$18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2.3056008649300515E-2</c:v>
                </c:pt>
                <c:pt idx="3">
                  <c:v>2.7255452159732855E-2</c:v>
                </c:pt>
                <c:pt idx="4">
                  <c:v>0</c:v>
                </c:pt>
                <c:pt idx="5">
                  <c:v>0.32853243692983397</c:v>
                </c:pt>
                <c:pt idx="6">
                  <c:v>4.3875115286327461E-2</c:v>
                </c:pt>
                <c:pt idx="7">
                  <c:v>2.1927359971417176E-2</c:v>
                </c:pt>
                <c:pt idx="8">
                  <c:v>0</c:v>
                </c:pt>
                <c:pt idx="9">
                  <c:v>-1.7364394077658382E-4</c:v>
                </c:pt>
                <c:pt idx="10">
                  <c:v>6.9092181704577926E-2</c:v>
                </c:pt>
                <c:pt idx="11">
                  <c:v>7.0466642636998061E-2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14-4880-9959-59816F329583}"/>
            </c:ext>
          </c:extLst>
        </c:ser>
        <c:ser>
          <c:idx val="2"/>
          <c:order val="2"/>
          <c:tx>
            <c:strRef>
              <c:f>'%_Graph'!$E$1:$E$2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1AF50"/>
            </a:solidFill>
          </c:spPr>
          <c:invertIfNegative val="0"/>
          <c:cat>
            <c:multiLvlStrRef>
              <c:f>'%_Graph'!$A$3:$B$18</c:f>
              <c:multiLvlStrCache>
                <c:ptCount val="12"/>
                <c:lvl>
                  <c:pt idx="0">
                    <c:v>2015</c:v>
                  </c:pt>
                  <c:pt idx="1">
                    <c:v>2020</c:v>
                  </c:pt>
                  <c:pt idx="2">
                    <c:v>2040</c:v>
                  </c:pt>
                  <c:pt idx="3">
                    <c:v>2050</c:v>
                  </c:pt>
                  <c:pt idx="4">
                    <c:v>2015</c:v>
                  </c:pt>
                  <c:pt idx="5">
                    <c:v>2020</c:v>
                  </c:pt>
                  <c:pt idx="6">
                    <c:v>2040</c:v>
                  </c:pt>
                  <c:pt idx="7">
                    <c:v>2050</c:v>
                  </c:pt>
                  <c:pt idx="8">
                    <c:v>2015</c:v>
                  </c:pt>
                  <c:pt idx="9">
                    <c:v>2020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%_BraChi</c:v>
                  </c:pt>
                  <c:pt idx="4">
                    <c:v>%_NAMAs</c:v>
                  </c:pt>
                  <c:pt idx="8">
                    <c:v>%_Red4All</c:v>
                  </c:pt>
                </c:lvl>
              </c:multiLvlStrCache>
            </c:multiLvlStrRef>
          </c:cat>
          <c:val>
            <c:numRef>
              <c:f>'%_Graph'!$E$3:$E$18</c:f>
              <c:numCache>
                <c:formatCode>General</c:formatCode>
                <c:ptCount val="12"/>
                <c:pt idx="0">
                  <c:v>1.1605425546563549E-2</c:v>
                </c:pt>
                <c:pt idx="1">
                  <c:v>6.0875049907455424E-2</c:v>
                </c:pt>
                <c:pt idx="2">
                  <c:v>0.33432132561722722</c:v>
                </c:pt>
                <c:pt idx="3">
                  <c:v>0.44162058323037368</c:v>
                </c:pt>
                <c:pt idx="4">
                  <c:v>1.3256491043442941E-2</c:v>
                </c:pt>
                <c:pt idx="5">
                  <c:v>6.3312295322248177E-2</c:v>
                </c:pt>
                <c:pt idx="6">
                  <c:v>0.3946091073688538</c:v>
                </c:pt>
                <c:pt idx="7">
                  <c:v>0.4541395417120524</c:v>
                </c:pt>
                <c:pt idx="8">
                  <c:v>2.3636906443731037E-2</c:v>
                </c:pt>
                <c:pt idx="9">
                  <c:v>0.11120055970114817</c:v>
                </c:pt>
                <c:pt idx="10">
                  <c:v>0.54671759669341302</c:v>
                </c:pt>
                <c:pt idx="11">
                  <c:v>0.81741175578868541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14-4880-9959-59816F329583}"/>
            </c:ext>
          </c:extLst>
        </c:ser>
        <c:ser>
          <c:idx val="3"/>
          <c:order val="3"/>
          <c:tx>
            <c:strRef>
              <c:f>'%_Graph'!$F$1:$F$2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rgbClr val="A9A9A7"/>
            </a:solidFill>
          </c:spPr>
          <c:invertIfNegative val="0"/>
          <c:cat>
            <c:multiLvlStrRef>
              <c:f>'%_Graph'!$A$3:$B$18</c:f>
              <c:multiLvlStrCache>
                <c:ptCount val="12"/>
                <c:lvl>
                  <c:pt idx="0">
                    <c:v>2015</c:v>
                  </c:pt>
                  <c:pt idx="1">
                    <c:v>2020</c:v>
                  </c:pt>
                  <c:pt idx="2">
                    <c:v>2040</c:v>
                  </c:pt>
                  <c:pt idx="3">
                    <c:v>2050</c:v>
                  </c:pt>
                  <c:pt idx="4">
                    <c:v>2015</c:v>
                  </c:pt>
                  <c:pt idx="5">
                    <c:v>2020</c:v>
                  </c:pt>
                  <c:pt idx="6">
                    <c:v>2040</c:v>
                  </c:pt>
                  <c:pt idx="7">
                    <c:v>2050</c:v>
                  </c:pt>
                  <c:pt idx="8">
                    <c:v>2015</c:v>
                  </c:pt>
                  <c:pt idx="9">
                    <c:v>2020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%_BraChi</c:v>
                  </c:pt>
                  <c:pt idx="4">
                    <c:v>%_NAMAs</c:v>
                  </c:pt>
                  <c:pt idx="8">
                    <c:v>%_Red4All</c:v>
                  </c:pt>
                </c:lvl>
              </c:multiLvlStrCache>
            </c:multiLvlStrRef>
          </c:cat>
          <c:val>
            <c:numRef>
              <c:f>'%_Graph'!$F$3:$F$18</c:f>
              <c:numCache>
                <c:formatCode>General</c:formatCode>
                <c:ptCount val="12"/>
                <c:pt idx="0">
                  <c:v>0</c:v>
                </c:pt>
                <c:pt idx="1">
                  <c:v>-4.7581807442433813E-14</c:v>
                </c:pt>
                <c:pt idx="2">
                  <c:v>0</c:v>
                </c:pt>
                <c:pt idx="3">
                  <c:v>4.2186881387739517E-2</c:v>
                </c:pt>
                <c:pt idx="4">
                  <c:v>-2.0211313942784634E-3</c:v>
                </c:pt>
                <c:pt idx="5">
                  <c:v>0.48687566294314621</c:v>
                </c:pt>
                <c:pt idx="6">
                  <c:v>0.68083995807084419</c:v>
                </c:pt>
                <c:pt idx="7">
                  <c:v>9.1513952926111544E-2</c:v>
                </c:pt>
                <c:pt idx="8">
                  <c:v>0</c:v>
                </c:pt>
                <c:pt idx="9">
                  <c:v>2.9346547353755383E-3</c:v>
                </c:pt>
                <c:pt idx="10">
                  <c:v>5.3996560418246064E-3</c:v>
                </c:pt>
                <c:pt idx="11">
                  <c:v>4.8377699263878839E-2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14-4880-9959-59816F329583}"/>
            </c:ext>
          </c:extLst>
        </c:ser>
        <c:ser>
          <c:idx val="4"/>
          <c:order val="4"/>
          <c:tx>
            <c:strRef>
              <c:f>'%_Graph'!$G$1:$G$2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175C0"/>
            </a:solidFill>
          </c:spPr>
          <c:invertIfNegative val="0"/>
          <c:cat>
            <c:multiLvlStrRef>
              <c:f>'%_Graph'!$A$3:$B$18</c:f>
              <c:multiLvlStrCache>
                <c:ptCount val="12"/>
                <c:lvl>
                  <c:pt idx="0">
                    <c:v>2015</c:v>
                  </c:pt>
                  <c:pt idx="1">
                    <c:v>2020</c:v>
                  </c:pt>
                  <c:pt idx="2">
                    <c:v>2040</c:v>
                  </c:pt>
                  <c:pt idx="3">
                    <c:v>2050</c:v>
                  </c:pt>
                  <c:pt idx="4">
                    <c:v>2015</c:v>
                  </c:pt>
                  <c:pt idx="5">
                    <c:v>2020</c:v>
                  </c:pt>
                  <c:pt idx="6">
                    <c:v>2040</c:v>
                  </c:pt>
                  <c:pt idx="7">
                    <c:v>2050</c:v>
                  </c:pt>
                  <c:pt idx="8">
                    <c:v>2015</c:v>
                  </c:pt>
                  <c:pt idx="9">
                    <c:v>2020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%_BraChi</c:v>
                  </c:pt>
                  <c:pt idx="4">
                    <c:v>%_NAMAs</c:v>
                  </c:pt>
                  <c:pt idx="8">
                    <c:v>%_Red4All</c:v>
                  </c:pt>
                </c:lvl>
              </c:multiLvlStrCache>
            </c:multiLvlStrRef>
          </c:cat>
          <c:val>
            <c:numRef>
              <c:f>'%_Graph'!$G$3:$G$18</c:f>
              <c:numCache>
                <c:formatCode>General</c:formatCode>
                <c:ptCount val="12"/>
                <c:pt idx="0">
                  <c:v>1.1301883576281509E-3</c:v>
                </c:pt>
                <c:pt idx="1">
                  <c:v>4.3750073079293541E-3</c:v>
                </c:pt>
                <c:pt idx="2">
                  <c:v>5.2148548044247496E-3</c:v>
                </c:pt>
                <c:pt idx="3">
                  <c:v>-9.7376040957007745E-4</c:v>
                </c:pt>
                <c:pt idx="4">
                  <c:v>-4.736751264733033E-4</c:v>
                </c:pt>
                <c:pt idx="5">
                  <c:v>-3.4923768102291635E-4</c:v>
                </c:pt>
                <c:pt idx="6">
                  <c:v>-8.8022627517082689E-4</c:v>
                </c:pt>
                <c:pt idx="7">
                  <c:v>-5.8699239075647768E-3</c:v>
                </c:pt>
                <c:pt idx="8">
                  <c:v>5.1424594680895752E-3</c:v>
                </c:pt>
                <c:pt idx="9">
                  <c:v>1.9503903479534304E-2</c:v>
                </c:pt>
                <c:pt idx="10">
                  <c:v>1.5595748862469571E-2</c:v>
                </c:pt>
                <c:pt idx="11">
                  <c:v>8.9517576030999722E-3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4-4880-9959-59816F329583}"/>
            </c:ext>
          </c:extLst>
        </c:ser>
        <c:ser>
          <c:idx val="5"/>
          <c:order val="5"/>
          <c:tx>
            <c:strRef>
              <c:f>'%_Graph'!$H$1:$H$2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F60FB"/>
            </a:solidFill>
          </c:spPr>
          <c:invertIfNegative val="0"/>
          <c:cat>
            <c:multiLvlStrRef>
              <c:f>'%_Graph'!$A$3:$B$18</c:f>
              <c:multiLvlStrCache>
                <c:ptCount val="12"/>
                <c:lvl>
                  <c:pt idx="0">
                    <c:v>2015</c:v>
                  </c:pt>
                  <c:pt idx="1">
                    <c:v>2020</c:v>
                  </c:pt>
                  <c:pt idx="2">
                    <c:v>2040</c:v>
                  </c:pt>
                  <c:pt idx="3">
                    <c:v>2050</c:v>
                  </c:pt>
                  <c:pt idx="4">
                    <c:v>2015</c:v>
                  </c:pt>
                  <c:pt idx="5">
                    <c:v>2020</c:v>
                  </c:pt>
                  <c:pt idx="6">
                    <c:v>2040</c:v>
                  </c:pt>
                  <c:pt idx="7">
                    <c:v>2050</c:v>
                  </c:pt>
                  <c:pt idx="8">
                    <c:v>2015</c:v>
                  </c:pt>
                  <c:pt idx="9">
                    <c:v>2020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%_BraChi</c:v>
                  </c:pt>
                  <c:pt idx="4">
                    <c:v>%_NAMAs</c:v>
                  </c:pt>
                  <c:pt idx="8">
                    <c:v>%_Red4All</c:v>
                  </c:pt>
                </c:lvl>
              </c:multiLvlStrCache>
            </c:multiLvlStrRef>
          </c:cat>
          <c:val>
            <c:numRef>
              <c:f>'%_Graph'!$H$3:$H$18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14-4880-9959-59816F329583}"/>
            </c:ext>
          </c:extLst>
        </c:ser>
        <c:ser>
          <c:idx val="6"/>
          <c:order val="6"/>
          <c:tx>
            <c:strRef>
              <c:f>'%_Graph'!$I$1:$I$2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'%_Graph'!$A$3:$B$18</c:f>
              <c:multiLvlStrCache>
                <c:ptCount val="12"/>
                <c:lvl>
                  <c:pt idx="0">
                    <c:v>2015</c:v>
                  </c:pt>
                  <c:pt idx="1">
                    <c:v>2020</c:v>
                  </c:pt>
                  <c:pt idx="2">
                    <c:v>2040</c:v>
                  </c:pt>
                  <c:pt idx="3">
                    <c:v>2050</c:v>
                  </c:pt>
                  <c:pt idx="4">
                    <c:v>2015</c:v>
                  </c:pt>
                  <c:pt idx="5">
                    <c:v>2020</c:v>
                  </c:pt>
                  <c:pt idx="6">
                    <c:v>2040</c:v>
                  </c:pt>
                  <c:pt idx="7">
                    <c:v>2050</c:v>
                  </c:pt>
                  <c:pt idx="8">
                    <c:v>2015</c:v>
                  </c:pt>
                  <c:pt idx="9">
                    <c:v>2020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%_BraChi</c:v>
                  </c:pt>
                  <c:pt idx="4">
                    <c:v>%_NAMAs</c:v>
                  </c:pt>
                  <c:pt idx="8">
                    <c:v>%_Red4All</c:v>
                  </c:pt>
                </c:lvl>
              </c:multiLvlStrCache>
            </c:multiLvlStrRef>
          </c:cat>
          <c:val>
            <c:numRef>
              <c:f>'%_Graph'!$I$3:$I$18</c:f>
              <c:numCache>
                <c:formatCode>General</c:formatCode>
                <c:ptCount val="12"/>
                <c:pt idx="0">
                  <c:v>1.1803621921257449E-2</c:v>
                </c:pt>
                <c:pt idx="1">
                  <c:v>-5.0253481764776377E-2</c:v>
                </c:pt>
                <c:pt idx="2">
                  <c:v>-4.8165733526061807E-2</c:v>
                </c:pt>
                <c:pt idx="3">
                  <c:v>-3.4866816770969977E-2</c:v>
                </c:pt>
                <c:pt idx="4">
                  <c:v>7.5570824178896705E-3</c:v>
                </c:pt>
                <c:pt idx="5">
                  <c:v>-6.346817675718823E-2</c:v>
                </c:pt>
                <c:pt idx="6">
                  <c:v>-4.5836062213474318E-2</c:v>
                </c:pt>
                <c:pt idx="7">
                  <c:v>-3.715570554786813E-2</c:v>
                </c:pt>
                <c:pt idx="8">
                  <c:v>2.3630783776749494E-2</c:v>
                </c:pt>
                <c:pt idx="9">
                  <c:v>-0.18787943779064023</c:v>
                </c:pt>
                <c:pt idx="10">
                  <c:v>-0.23769746029506497</c:v>
                </c:pt>
                <c:pt idx="11">
                  <c:v>-0.30117688190495323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14-4880-9959-59816F329583}"/>
            </c:ext>
          </c:extLst>
        </c:ser>
        <c:ser>
          <c:idx val="7"/>
          <c:order val="7"/>
          <c:tx>
            <c:strRef>
              <c:f>'%_Graph'!$J$1:$J$2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4C452B"/>
            </a:solidFill>
          </c:spPr>
          <c:invertIfNegative val="0"/>
          <c:cat>
            <c:multiLvlStrRef>
              <c:f>'%_Graph'!$A$3:$B$18</c:f>
              <c:multiLvlStrCache>
                <c:ptCount val="12"/>
                <c:lvl>
                  <c:pt idx="0">
                    <c:v>2015</c:v>
                  </c:pt>
                  <c:pt idx="1">
                    <c:v>2020</c:v>
                  </c:pt>
                  <c:pt idx="2">
                    <c:v>2040</c:v>
                  </c:pt>
                  <c:pt idx="3">
                    <c:v>2050</c:v>
                  </c:pt>
                  <c:pt idx="4">
                    <c:v>2015</c:v>
                  </c:pt>
                  <c:pt idx="5">
                    <c:v>2020</c:v>
                  </c:pt>
                  <c:pt idx="6">
                    <c:v>2040</c:v>
                  </c:pt>
                  <c:pt idx="7">
                    <c:v>2050</c:v>
                  </c:pt>
                  <c:pt idx="8">
                    <c:v>2015</c:v>
                  </c:pt>
                  <c:pt idx="9">
                    <c:v>2020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%_BraChi</c:v>
                  </c:pt>
                  <c:pt idx="4">
                    <c:v>%_NAMAs</c:v>
                  </c:pt>
                  <c:pt idx="8">
                    <c:v>%_Red4All</c:v>
                  </c:pt>
                </c:lvl>
              </c:multiLvlStrCache>
            </c:multiLvlStrRef>
          </c:cat>
          <c:val>
            <c:numRef>
              <c:f>'%_Graph'!$J$3:$J$18</c:f>
              <c:numCache>
                <c:formatCode>General</c:formatCode>
                <c:ptCount val="12"/>
                <c:pt idx="0">
                  <c:v>-5.8914569956356874E-6</c:v>
                </c:pt>
                <c:pt idx="1">
                  <c:v>-7.3085237385181373E-5</c:v>
                </c:pt>
                <c:pt idx="2">
                  <c:v>-3.7292292614607062E-4</c:v>
                </c:pt>
                <c:pt idx="3">
                  <c:v>-3.7004735301746159E-4</c:v>
                </c:pt>
                <c:pt idx="4">
                  <c:v>-5.8914546162762301E-6</c:v>
                </c:pt>
                <c:pt idx="5">
                  <c:v>-7.3085238663134403E-5</c:v>
                </c:pt>
                <c:pt idx="6">
                  <c:v>-3.8302955669124145E-4</c:v>
                </c:pt>
                <c:pt idx="7">
                  <c:v>-4.1304663115863233E-4</c:v>
                </c:pt>
                <c:pt idx="8">
                  <c:v>2.7969070724315889E-3</c:v>
                </c:pt>
                <c:pt idx="9">
                  <c:v>2.2120166957520743E-3</c:v>
                </c:pt>
                <c:pt idx="10">
                  <c:v>-2.0718477137450417E-3</c:v>
                </c:pt>
                <c:pt idx="11">
                  <c:v>9.1512295936828673E-4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914-4880-9959-59816F329583}"/>
            </c:ext>
          </c:extLst>
        </c:ser>
        <c:ser>
          <c:idx val="8"/>
          <c:order val="8"/>
          <c:tx>
            <c:strRef>
              <c:f>'%_Graph'!$K$1:$K$2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cat>
            <c:multiLvlStrRef>
              <c:f>'%_Graph'!$A$3:$B$18</c:f>
              <c:multiLvlStrCache>
                <c:ptCount val="12"/>
                <c:lvl>
                  <c:pt idx="0">
                    <c:v>2015</c:v>
                  </c:pt>
                  <c:pt idx="1">
                    <c:v>2020</c:v>
                  </c:pt>
                  <c:pt idx="2">
                    <c:v>2040</c:v>
                  </c:pt>
                  <c:pt idx="3">
                    <c:v>2050</c:v>
                  </c:pt>
                  <c:pt idx="4">
                    <c:v>2015</c:v>
                  </c:pt>
                  <c:pt idx="5">
                    <c:v>2020</c:v>
                  </c:pt>
                  <c:pt idx="6">
                    <c:v>2040</c:v>
                  </c:pt>
                  <c:pt idx="7">
                    <c:v>2050</c:v>
                  </c:pt>
                  <c:pt idx="8">
                    <c:v>2015</c:v>
                  </c:pt>
                  <c:pt idx="9">
                    <c:v>2020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%_BraChi</c:v>
                  </c:pt>
                  <c:pt idx="4">
                    <c:v>%_NAMAs</c:v>
                  </c:pt>
                  <c:pt idx="8">
                    <c:v>%_Red4All</c:v>
                  </c:pt>
                </c:lvl>
              </c:multiLvlStrCache>
            </c:multiLvlStrRef>
          </c:cat>
          <c:val>
            <c:numRef>
              <c:f>'%_Graph'!$K$3:$K$18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-1.7447151895200045E-4</c:v>
                </c:pt>
                <c:pt idx="10">
                  <c:v>-0.72748428681060007</c:v>
                </c:pt>
                <c:pt idx="11">
                  <c:v>0.40834246222628334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14-4880-9959-59816F329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240064"/>
        <c:axId val="83241600"/>
      </c:barChart>
      <c:catAx>
        <c:axId val="8324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fr-FR"/>
          </a:p>
        </c:txPr>
        <c:crossAx val="83241600"/>
        <c:crosses val="autoZero"/>
        <c:auto val="0"/>
        <c:lblAlgn val="ctr"/>
        <c:lblOffset val="100"/>
        <c:noMultiLvlLbl val="0"/>
      </c:catAx>
      <c:valAx>
        <c:axId val="8324160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832400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[Chair_PrimProd_2.xls]Red4All_Graph!Tabla dinámica1</c:name>
    <c:fmtId val="16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Production primaire</a:t>
            </a:r>
          </a:p>
        </c:rich>
      </c:tx>
      <c:overlay val="0"/>
    </c:title>
    <c:autoTitleDeleted val="0"/>
    <c:pivotFmts>
      <c:pivotFmt>
        <c:idx val="0"/>
        <c:spPr>
          <a:solidFill>
            <a:srgbClr val="000000"/>
          </a:solidFill>
        </c:spPr>
        <c:marker>
          <c:symbol val="none"/>
        </c:marker>
      </c:pivotFmt>
      <c:pivotFmt>
        <c:idx val="1"/>
        <c:spPr>
          <a:solidFill>
            <a:srgbClr val="4C452B"/>
          </a:solidFill>
        </c:spPr>
        <c:marker>
          <c:symbol val="none"/>
        </c:marker>
      </c:pivotFmt>
      <c:pivotFmt>
        <c:idx val="2"/>
        <c:spPr>
          <a:solidFill>
            <a:srgbClr val="FF0000"/>
          </a:solidFill>
        </c:spPr>
        <c:marker>
          <c:symbol val="none"/>
        </c:marker>
      </c:pivotFmt>
      <c:pivotFmt>
        <c:idx val="3"/>
        <c:spPr>
          <a:solidFill>
            <a:srgbClr val="FF60FB"/>
          </a:solidFill>
        </c:spPr>
        <c:marker>
          <c:symbol val="none"/>
        </c:marker>
      </c:pivotFmt>
      <c:pivotFmt>
        <c:idx val="4"/>
        <c:spPr>
          <a:solidFill>
            <a:srgbClr val="0175C0"/>
          </a:solidFill>
        </c:spPr>
        <c:marker>
          <c:symbol val="none"/>
        </c:marker>
      </c:pivotFmt>
      <c:pivotFmt>
        <c:idx val="5"/>
        <c:spPr>
          <a:solidFill>
            <a:srgbClr val="A9A9A7"/>
          </a:solidFill>
        </c:spPr>
        <c:marker>
          <c:symbol val="none"/>
        </c:marker>
      </c:pivotFmt>
      <c:pivotFmt>
        <c:idx val="6"/>
        <c:spPr>
          <a:solidFill>
            <a:srgbClr val="01AF50"/>
          </a:solidFill>
        </c:spPr>
        <c:marker>
          <c:symbol val="none"/>
        </c:marker>
      </c:pivotFmt>
      <c:pivotFmt>
        <c:idx val="7"/>
        <c:spPr>
          <a:solidFill>
            <a:srgbClr val="FCFB02"/>
          </a:solidFill>
        </c:spPr>
        <c:marker>
          <c:symbol val="none"/>
        </c:marker>
      </c:pivotFmt>
      <c:pivotFmt>
        <c:idx val="8"/>
        <c:spPr>
          <a:solidFill>
            <a:srgbClr val="00B8FB"/>
          </a:solidFill>
        </c:spPr>
        <c:marker>
          <c:symbol val="none"/>
        </c:marker>
      </c:pivotFmt>
      <c:pivotFmt>
        <c:idx val="9"/>
        <c:spPr>
          <a:solidFill>
            <a:srgbClr val="000000"/>
          </a:solidFill>
        </c:spPr>
        <c:marker>
          <c:symbol val="none"/>
        </c:marker>
      </c:pivotFmt>
      <c:pivotFmt>
        <c:idx val="10"/>
        <c:spPr>
          <a:solidFill>
            <a:srgbClr val="4C452B"/>
          </a:solidFill>
        </c:spPr>
        <c:marker>
          <c:symbol val="none"/>
        </c:marker>
      </c:pivotFmt>
      <c:pivotFmt>
        <c:idx val="11"/>
        <c:spPr>
          <a:solidFill>
            <a:srgbClr val="FF0000"/>
          </a:solidFill>
        </c:spPr>
        <c:marker>
          <c:symbol val="none"/>
        </c:marker>
      </c:pivotFmt>
      <c:pivotFmt>
        <c:idx val="12"/>
        <c:spPr>
          <a:solidFill>
            <a:srgbClr val="FF60FB"/>
          </a:solidFill>
        </c:spPr>
        <c:marker>
          <c:symbol val="none"/>
        </c:marker>
      </c:pivotFmt>
      <c:pivotFmt>
        <c:idx val="13"/>
        <c:spPr>
          <a:solidFill>
            <a:srgbClr val="0175C0"/>
          </a:solidFill>
        </c:spPr>
        <c:marker>
          <c:symbol val="none"/>
        </c:marker>
      </c:pivotFmt>
      <c:pivotFmt>
        <c:idx val="14"/>
        <c:spPr>
          <a:solidFill>
            <a:srgbClr val="A9A9A7"/>
          </a:solidFill>
        </c:spPr>
        <c:marker>
          <c:symbol val="none"/>
        </c:marker>
      </c:pivotFmt>
      <c:pivotFmt>
        <c:idx val="15"/>
        <c:spPr>
          <a:solidFill>
            <a:srgbClr val="01AF50"/>
          </a:solidFill>
        </c:spPr>
        <c:marker>
          <c:symbol val="none"/>
        </c:marker>
      </c:pivotFmt>
      <c:pivotFmt>
        <c:idx val="16"/>
        <c:spPr>
          <a:solidFill>
            <a:srgbClr val="FCFB02"/>
          </a:solidFill>
        </c:spPr>
        <c:marker>
          <c:symbol val="none"/>
        </c:marker>
      </c:pivotFmt>
      <c:pivotFmt>
        <c:idx val="17"/>
        <c:spPr>
          <a:solidFill>
            <a:srgbClr val="00B8FB"/>
          </a:solidFill>
        </c:spPr>
        <c:marker>
          <c:symbol val="none"/>
        </c:marker>
      </c:pivotFmt>
      <c:pivotFmt>
        <c:idx val="18"/>
        <c:spPr>
          <a:solidFill>
            <a:srgbClr val="000000"/>
          </a:solidFill>
        </c:spPr>
        <c:marker>
          <c:symbol val="none"/>
        </c:marker>
      </c:pivotFmt>
      <c:pivotFmt>
        <c:idx val="19"/>
        <c:spPr>
          <a:solidFill>
            <a:srgbClr val="4C452B"/>
          </a:solidFill>
        </c:spPr>
        <c:marker>
          <c:symbol val="none"/>
        </c:marker>
      </c:pivotFmt>
      <c:pivotFmt>
        <c:idx val="20"/>
        <c:spPr>
          <a:solidFill>
            <a:srgbClr val="FF0000"/>
          </a:solidFill>
        </c:spPr>
        <c:marker>
          <c:symbol val="none"/>
        </c:marker>
      </c:pivotFmt>
      <c:pivotFmt>
        <c:idx val="21"/>
        <c:spPr>
          <a:solidFill>
            <a:srgbClr val="FF60FB"/>
          </a:solidFill>
        </c:spPr>
        <c:marker>
          <c:symbol val="none"/>
        </c:marker>
      </c:pivotFmt>
      <c:pivotFmt>
        <c:idx val="22"/>
        <c:spPr>
          <a:solidFill>
            <a:srgbClr val="0175C0"/>
          </a:solidFill>
        </c:spPr>
        <c:marker>
          <c:symbol val="none"/>
        </c:marker>
      </c:pivotFmt>
      <c:pivotFmt>
        <c:idx val="23"/>
        <c:spPr>
          <a:solidFill>
            <a:srgbClr val="A9A9A7"/>
          </a:solidFill>
        </c:spPr>
        <c:marker>
          <c:symbol val="none"/>
        </c:marker>
      </c:pivotFmt>
      <c:pivotFmt>
        <c:idx val="24"/>
        <c:spPr>
          <a:solidFill>
            <a:srgbClr val="01AF50"/>
          </a:solidFill>
        </c:spPr>
        <c:marker>
          <c:symbol val="none"/>
        </c:marker>
      </c:pivotFmt>
      <c:pivotFmt>
        <c:idx val="25"/>
        <c:spPr>
          <a:solidFill>
            <a:srgbClr val="FCFB02"/>
          </a:solidFill>
        </c:spPr>
        <c:marker>
          <c:symbol val="none"/>
        </c:marker>
      </c:pivotFmt>
      <c:pivotFmt>
        <c:idx val="26"/>
        <c:spPr>
          <a:solidFill>
            <a:srgbClr val="00B8FB"/>
          </a:solidFill>
        </c:spPr>
        <c:marker>
          <c:symbol val="none"/>
        </c:marker>
      </c:pivotFmt>
      <c:pivotFmt>
        <c:idx val="27"/>
        <c:spPr>
          <a:solidFill>
            <a:srgbClr val="000000"/>
          </a:solidFill>
        </c:spPr>
        <c:marker>
          <c:symbol val="none"/>
        </c:marker>
      </c:pivotFmt>
      <c:pivotFmt>
        <c:idx val="28"/>
        <c:spPr>
          <a:solidFill>
            <a:srgbClr val="4C452B"/>
          </a:solidFill>
        </c:spPr>
        <c:marker>
          <c:symbol val="none"/>
        </c:marker>
      </c:pivotFmt>
      <c:pivotFmt>
        <c:idx val="29"/>
        <c:spPr>
          <a:solidFill>
            <a:srgbClr val="FF0000"/>
          </a:solidFill>
        </c:spPr>
        <c:marker>
          <c:symbol val="none"/>
        </c:marker>
      </c:pivotFmt>
      <c:pivotFmt>
        <c:idx val="30"/>
        <c:spPr>
          <a:solidFill>
            <a:srgbClr val="FF60FB"/>
          </a:solidFill>
        </c:spPr>
        <c:marker>
          <c:symbol val="none"/>
        </c:marker>
      </c:pivotFmt>
      <c:pivotFmt>
        <c:idx val="31"/>
        <c:spPr>
          <a:solidFill>
            <a:srgbClr val="0175C0"/>
          </a:solidFill>
        </c:spPr>
        <c:marker>
          <c:symbol val="none"/>
        </c:marker>
      </c:pivotFmt>
      <c:pivotFmt>
        <c:idx val="32"/>
        <c:spPr>
          <a:solidFill>
            <a:srgbClr val="A9A9A7"/>
          </a:solidFill>
        </c:spPr>
        <c:marker>
          <c:symbol val="none"/>
        </c:marker>
      </c:pivotFmt>
      <c:pivotFmt>
        <c:idx val="33"/>
        <c:spPr>
          <a:solidFill>
            <a:srgbClr val="01AF50"/>
          </a:solidFill>
        </c:spPr>
        <c:marker>
          <c:symbol val="none"/>
        </c:marker>
      </c:pivotFmt>
      <c:pivotFmt>
        <c:idx val="34"/>
        <c:spPr>
          <a:solidFill>
            <a:srgbClr val="FCFB02"/>
          </a:solidFill>
        </c:spPr>
        <c:marker>
          <c:symbol val="none"/>
        </c:marker>
      </c:pivotFmt>
      <c:pivotFmt>
        <c:idx val="35"/>
        <c:spPr>
          <a:solidFill>
            <a:srgbClr val="00B8FB"/>
          </a:solidFill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Red4All_Graph!$C$3:$C$4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cat>
            <c:multiLvlStrRef>
              <c:f>Red4All_Graph!$A$5:$B$19</c:f>
              <c:multiLvlStrCache>
                <c:ptCount val="12"/>
                <c:lvl>
                  <c:pt idx="0">
                    <c:v>2010</c:v>
                  </c:pt>
                  <c:pt idx="1">
                    <c:v>2015</c:v>
                  </c:pt>
                  <c:pt idx="2">
                    <c:v>2020</c:v>
                  </c:pt>
                  <c:pt idx="3">
                    <c:v>2030</c:v>
                  </c:pt>
                  <c:pt idx="4">
                    <c:v>2040</c:v>
                  </c:pt>
                  <c:pt idx="5">
                    <c:v>2050</c:v>
                  </c:pt>
                  <c:pt idx="6">
                    <c:v>2010</c:v>
                  </c:pt>
                  <c:pt idx="7">
                    <c:v>2015</c:v>
                  </c:pt>
                  <c:pt idx="8">
                    <c:v>2020</c:v>
                  </c:pt>
                  <c:pt idx="9">
                    <c:v>2030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BAU</c:v>
                  </c:pt>
                  <c:pt idx="6">
                    <c:v>Red4All</c:v>
                  </c:pt>
                </c:lvl>
              </c:multiLvlStrCache>
            </c:multiLvlStrRef>
          </c:cat>
          <c:val>
            <c:numRef>
              <c:f>Red4All_Graph!$C$5:$C$19</c:f>
              <c:numCache>
                <c:formatCode>General</c:formatCode>
                <c:ptCount val="12"/>
                <c:pt idx="0">
                  <c:v>2122.7770496441012</c:v>
                </c:pt>
                <c:pt idx="1">
                  <c:v>2612.9821095360685</c:v>
                </c:pt>
                <c:pt idx="2">
                  <c:v>3107.8186966211192</c:v>
                </c:pt>
                <c:pt idx="3">
                  <c:v>4392.5628270084162</c:v>
                </c:pt>
                <c:pt idx="4">
                  <c:v>6203.4728987181124</c:v>
                </c:pt>
                <c:pt idx="5">
                  <c:v>5082.9897803113927</c:v>
                </c:pt>
                <c:pt idx="6">
                  <c:v>2122.7770496441017</c:v>
                </c:pt>
                <c:pt idx="7">
                  <c:v>2612.9821095360694</c:v>
                </c:pt>
                <c:pt idx="8">
                  <c:v>3107.2764707724923</c:v>
                </c:pt>
                <c:pt idx="9">
                  <c:v>4390.6039190966112</c:v>
                </c:pt>
                <c:pt idx="10">
                  <c:v>1690.5438412452806</c:v>
                </c:pt>
                <c:pt idx="11">
                  <c:v>7158.5903426747818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4F-4699-A8D8-9F74C522D195}"/>
            </c:ext>
          </c:extLst>
        </c:ser>
        <c:ser>
          <c:idx val="1"/>
          <c:order val="1"/>
          <c:tx>
            <c:strRef>
              <c:f>Red4All_Graph!$D$3:$D$4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4C452B"/>
            </a:solidFill>
          </c:spPr>
          <c:invertIfNegative val="0"/>
          <c:cat>
            <c:multiLvlStrRef>
              <c:f>Red4All_Graph!$A$5:$B$19</c:f>
              <c:multiLvlStrCache>
                <c:ptCount val="12"/>
                <c:lvl>
                  <c:pt idx="0">
                    <c:v>2010</c:v>
                  </c:pt>
                  <c:pt idx="1">
                    <c:v>2015</c:v>
                  </c:pt>
                  <c:pt idx="2">
                    <c:v>2020</c:v>
                  </c:pt>
                  <c:pt idx="3">
                    <c:v>2030</c:v>
                  </c:pt>
                  <c:pt idx="4">
                    <c:v>2040</c:v>
                  </c:pt>
                  <c:pt idx="5">
                    <c:v>2050</c:v>
                  </c:pt>
                  <c:pt idx="6">
                    <c:v>2010</c:v>
                  </c:pt>
                  <c:pt idx="7">
                    <c:v>2015</c:v>
                  </c:pt>
                  <c:pt idx="8">
                    <c:v>2020</c:v>
                  </c:pt>
                  <c:pt idx="9">
                    <c:v>2030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BAU</c:v>
                  </c:pt>
                  <c:pt idx="6">
                    <c:v>Red4All</c:v>
                  </c:pt>
                </c:lvl>
              </c:multiLvlStrCache>
            </c:multiLvlStrRef>
          </c:cat>
          <c:val>
            <c:numRef>
              <c:f>Red4All_Graph!$D$5:$D$19</c:f>
              <c:numCache>
                <c:formatCode>General</c:formatCode>
                <c:ptCount val="12"/>
                <c:pt idx="0">
                  <c:v>23709.806108471174</c:v>
                </c:pt>
                <c:pt idx="1">
                  <c:v>29868.507583859155</c:v>
                </c:pt>
                <c:pt idx="2">
                  <c:v>33682.431221995437</c:v>
                </c:pt>
                <c:pt idx="3">
                  <c:v>38898.237643552748</c:v>
                </c:pt>
                <c:pt idx="4">
                  <c:v>44180.024820058185</c:v>
                </c:pt>
                <c:pt idx="5">
                  <c:v>49671.105474810312</c:v>
                </c:pt>
                <c:pt idx="6">
                  <c:v>23723.309184742302</c:v>
                </c:pt>
                <c:pt idx="7">
                  <c:v>29952.047023963441</c:v>
                </c:pt>
                <c:pt idx="8">
                  <c:v>33756.937322211998</c:v>
                </c:pt>
                <c:pt idx="9">
                  <c:v>38723.789618485614</c:v>
                </c:pt>
                <c:pt idx="10">
                  <c:v>44088.49053664157</c:v>
                </c:pt>
                <c:pt idx="11">
                  <c:v>49716.560643847515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4F-4699-A8D8-9F74C522D195}"/>
            </c:ext>
          </c:extLst>
        </c:ser>
        <c:ser>
          <c:idx val="2"/>
          <c:order val="2"/>
          <c:tx>
            <c:strRef>
              <c:f>Red4All_Graph!$E$3:$E$4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Red4All_Graph!$A$5:$B$19</c:f>
              <c:multiLvlStrCache>
                <c:ptCount val="12"/>
                <c:lvl>
                  <c:pt idx="0">
                    <c:v>2010</c:v>
                  </c:pt>
                  <c:pt idx="1">
                    <c:v>2015</c:v>
                  </c:pt>
                  <c:pt idx="2">
                    <c:v>2020</c:v>
                  </c:pt>
                  <c:pt idx="3">
                    <c:v>2030</c:v>
                  </c:pt>
                  <c:pt idx="4">
                    <c:v>2040</c:v>
                  </c:pt>
                  <c:pt idx="5">
                    <c:v>2050</c:v>
                  </c:pt>
                  <c:pt idx="6">
                    <c:v>2010</c:v>
                  </c:pt>
                  <c:pt idx="7">
                    <c:v>2015</c:v>
                  </c:pt>
                  <c:pt idx="8">
                    <c:v>2020</c:v>
                  </c:pt>
                  <c:pt idx="9">
                    <c:v>2030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BAU</c:v>
                  </c:pt>
                  <c:pt idx="6">
                    <c:v>Red4All</c:v>
                  </c:pt>
                </c:lvl>
              </c:multiLvlStrCache>
            </c:multiLvlStrRef>
          </c:cat>
          <c:val>
            <c:numRef>
              <c:f>Red4All_Graph!$E$5:$E$19</c:f>
              <c:numCache>
                <c:formatCode>General</c:formatCode>
                <c:ptCount val="12"/>
                <c:pt idx="0">
                  <c:v>9869.5999729450086</c:v>
                </c:pt>
                <c:pt idx="1">
                  <c:v>6448.8355841746206</c:v>
                </c:pt>
                <c:pt idx="2">
                  <c:v>7866.9072009874681</c:v>
                </c:pt>
                <c:pt idx="3">
                  <c:v>10499.460890789733</c:v>
                </c:pt>
                <c:pt idx="4">
                  <c:v>11596.822042842232</c:v>
                </c:pt>
                <c:pt idx="5">
                  <c:v>12675.977527360632</c:v>
                </c:pt>
                <c:pt idx="6">
                  <c:v>9882.4671509589534</c:v>
                </c:pt>
                <c:pt idx="7">
                  <c:v>6601.2266234760582</c:v>
                </c:pt>
                <c:pt idx="8">
                  <c:v>6388.8770989148024</c:v>
                </c:pt>
                <c:pt idx="9">
                  <c:v>8177.6467553970197</c:v>
                </c:pt>
                <c:pt idx="10">
                  <c:v>8840.2868957648043</c:v>
                </c:pt>
                <c:pt idx="11">
                  <c:v>8858.2661405728995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4F-4699-A8D8-9F74C522D195}"/>
            </c:ext>
          </c:extLst>
        </c:ser>
        <c:ser>
          <c:idx val="3"/>
          <c:order val="3"/>
          <c:tx>
            <c:strRef>
              <c:f>Red4All_Graph!$F$3:$F$4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F60FB"/>
            </a:solidFill>
          </c:spPr>
          <c:invertIfNegative val="0"/>
          <c:cat>
            <c:multiLvlStrRef>
              <c:f>Red4All_Graph!$A$5:$B$19</c:f>
              <c:multiLvlStrCache>
                <c:ptCount val="12"/>
                <c:lvl>
                  <c:pt idx="0">
                    <c:v>2010</c:v>
                  </c:pt>
                  <c:pt idx="1">
                    <c:v>2015</c:v>
                  </c:pt>
                  <c:pt idx="2">
                    <c:v>2020</c:v>
                  </c:pt>
                  <c:pt idx="3">
                    <c:v>2030</c:v>
                  </c:pt>
                  <c:pt idx="4">
                    <c:v>2040</c:v>
                  </c:pt>
                  <c:pt idx="5">
                    <c:v>2050</c:v>
                  </c:pt>
                  <c:pt idx="6">
                    <c:v>2010</c:v>
                  </c:pt>
                  <c:pt idx="7">
                    <c:v>2015</c:v>
                  </c:pt>
                  <c:pt idx="8">
                    <c:v>2020</c:v>
                  </c:pt>
                  <c:pt idx="9">
                    <c:v>2030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BAU</c:v>
                  </c:pt>
                  <c:pt idx="6">
                    <c:v>Red4All</c:v>
                  </c:pt>
                </c:lvl>
              </c:multiLvlStrCache>
            </c:multiLvlStrRef>
          </c:cat>
          <c:val>
            <c:numRef>
              <c:f>Red4All_Graph!$F$5:$F$19</c:f>
              <c:numCache>
                <c:formatCode>General</c:formatCode>
                <c:ptCount val="12"/>
                <c:pt idx="0">
                  <c:v>79.6930488</c:v>
                </c:pt>
                <c:pt idx="1">
                  <c:v>106.06305780000001</c:v>
                </c:pt>
                <c:pt idx="2">
                  <c:v>118.99255640330176</c:v>
                </c:pt>
                <c:pt idx="3">
                  <c:v>151.80011280000002</c:v>
                </c:pt>
                <c:pt idx="4">
                  <c:v>226.29287520000003</c:v>
                </c:pt>
                <c:pt idx="5">
                  <c:v>300.78563760000003</c:v>
                </c:pt>
                <c:pt idx="6">
                  <c:v>79.6930488</c:v>
                </c:pt>
                <c:pt idx="7">
                  <c:v>106.06305780000001</c:v>
                </c:pt>
                <c:pt idx="8">
                  <c:v>118.99255640330176</c:v>
                </c:pt>
                <c:pt idx="9">
                  <c:v>151.80011279999999</c:v>
                </c:pt>
                <c:pt idx="10">
                  <c:v>226.29287520000003</c:v>
                </c:pt>
                <c:pt idx="11">
                  <c:v>300.78563759999997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4F-4699-A8D8-9F74C522D195}"/>
            </c:ext>
          </c:extLst>
        </c:ser>
        <c:ser>
          <c:idx val="4"/>
          <c:order val="4"/>
          <c:tx>
            <c:strRef>
              <c:f>Red4All_Graph!$G$3:$G$4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175C0"/>
            </a:solidFill>
          </c:spPr>
          <c:invertIfNegative val="0"/>
          <c:cat>
            <c:multiLvlStrRef>
              <c:f>Red4All_Graph!$A$5:$B$19</c:f>
              <c:multiLvlStrCache>
                <c:ptCount val="12"/>
                <c:lvl>
                  <c:pt idx="0">
                    <c:v>2010</c:v>
                  </c:pt>
                  <c:pt idx="1">
                    <c:v>2015</c:v>
                  </c:pt>
                  <c:pt idx="2">
                    <c:v>2020</c:v>
                  </c:pt>
                  <c:pt idx="3">
                    <c:v>2030</c:v>
                  </c:pt>
                  <c:pt idx="4">
                    <c:v>2040</c:v>
                  </c:pt>
                  <c:pt idx="5">
                    <c:v>2050</c:v>
                  </c:pt>
                  <c:pt idx="6">
                    <c:v>2010</c:v>
                  </c:pt>
                  <c:pt idx="7">
                    <c:v>2015</c:v>
                  </c:pt>
                  <c:pt idx="8">
                    <c:v>2020</c:v>
                  </c:pt>
                  <c:pt idx="9">
                    <c:v>2030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BAU</c:v>
                  </c:pt>
                  <c:pt idx="6">
                    <c:v>Red4All</c:v>
                  </c:pt>
                </c:lvl>
              </c:multiLvlStrCache>
            </c:multiLvlStrRef>
          </c:cat>
          <c:val>
            <c:numRef>
              <c:f>Red4All_Graph!$G$5:$G$19</c:f>
              <c:numCache>
                <c:formatCode>General</c:formatCode>
                <c:ptCount val="12"/>
                <c:pt idx="0">
                  <c:v>2263.8670205813023</c:v>
                </c:pt>
                <c:pt idx="1">
                  <c:v>2476.2706609209622</c:v>
                </c:pt>
                <c:pt idx="2">
                  <c:v>2823.4833026428169</c:v>
                </c:pt>
                <c:pt idx="3">
                  <c:v>3370.6030776656366</c:v>
                </c:pt>
                <c:pt idx="4">
                  <c:v>3428.9592546765907</c:v>
                </c:pt>
                <c:pt idx="5">
                  <c:v>3550.6078309934346</c:v>
                </c:pt>
                <c:pt idx="6">
                  <c:v>2263.8670205812982</c:v>
                </c:pt>
                <c:pt idx="7">
                  <c:v>2489.0047824267681</c:v>
                </c:pt>
                <c:pt idx="8">
                  <c:v>2878.5522484536391</c:v>
                </c:pt>
                <c:pt idx="9">
                  <c:v>3451.8837107599184</c:v>
                </c:pt>
                <c:pt idx="10">
                  <c:v>3482.4364420721677</c:v>
                </c:pt>
                <c:pt idx="11">
                  <c:v>3582.3920116401555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4F-4699-A8D8-9F74C522D195}"/>
            </c:ext>
          </c:extLst>
        </c:ser>
        <c:ser>
          <c:idx val="5"/>
          <c:order val="5"/>
          <c:tx>
            <c:strRef>
              <c:f>Red4All_Graph!$H$3:$H$4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rgbClr val="A9A9A7"/>
            </a:solidFill>
          </c:spPr>
          <c:invertIfNegative val="0"/>
          <c:cat>
            <c:multiLvlStrRef>
              <c:f>Red4All_Graph!$A$5:$B$19</c:f>
              <c:multiLvlStrCache>
                <c:ptCount val="12"/>
                <c:lvl>
                  <c:pt idx="0">
                    <c:v>2010</c:v>
                  </c:pt>
                  <c:pt idx="1">
                    <c:v>2015</c:v>
                  </c:pt>
                  <c:pt idx="2">
                    <c:v>2020</c:v>
                  </c:pt>
                  <c:pt idx="3">
                    <c:v>2030</c:v>
                  </c:pt>
                  <c:pt idx="4">
                    <c:v>2040</c:v>
                  </c:pt>
                  <c:pt idx="5">
                    <c:v>2050</c:v>
                  </c:pt>
                  <c:pt idx="6">
                    <c:v>2010</c:v>
                  </c:pt>
                  <c:pt idx="7">
                    <c:v>2015</c:v>
                  </c:pt>
                  <c:pt idx="8">
                    <c:v>2020</c:v>
                  </c:pt>
                  <c:pt idx="9">
                    <c:v>2030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BAU</c:v>
                  </c:pt>
                  <c:pt idx="6">
                    <c:v>Red4All</c:v>
                  </c:pt>
                </c:lvl>
              </c:multiLvlStrCache>
            </c:multiLvlStrRef>
          </c:cat>
          <c:val>
            <c:numRef>
              <c:f>Red4All_Graph!$H$5:$H$19</c:f>
              <c:numCache>
                <c:formatCode>General</c:formatCode>
                <c:ptCount val="12"/>
                <c:pt idx="1">
                  <c:v>20.780440162816991</c:v>
                </c:pt>
                <c:pt idx="2">
                  <c:v>30.463474568599995</c:v>
                </c:pt>
                <c:pt idx="3">
                  <c:v>50.361411159590517</c:v>
                </c:pt>
                <c:pt idx="4">
                  <c:v>55.218965399415794</c:v>
                </c:pt>
                <c:pt idx="5">
                  <c:v>60.28862245447322</c:v>
                </c:pt>
                <c:pt idx="7">
                  <c:v>20.780440162816991</c:v>
                </c:pt>
                <c:pt idx="8">
                  <c:v>30.552874348498726</c:v>
                </c:pt>
                <c:pt idx="9">
                  <c:v>50.483515417183888</c:v>
                </c:pt>
                <c:pt idx="10">
                  <c:v>55.517128819558053</c:v>
                </c:pt>
                <c:pt idx="11">
                  <c:v>63.205247300609265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4F-4699-A8D8-9F74C522D195}"/>
            </c:ext>
          </c:extLst>
        </c:ser>
        <c:ser>
          <c:idx val="6"/>
          <c:order val="6"/>
          <c:tx>
            <c:strRef>
              <c:f>Red4All_Graph!$I$3:$I$4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1AF50"/>
            </a:solidFill>
          </c:spPr>
          <c:invertIfNegative val="0"/>
          <c:cat>
            <c:multiLvlStrRef>
              <c:f>Red4All_Graph!$A$5:$B$19</c:f>
              <c:multiLvlStrCache>
                <c:ptCount val="12"/>
                <c:lvl>
                  <c:pt idx="0">
                    <c:v>2010</c:v>
                  </c:pt>
                  <c:pt idx="1">
                    <c:v>2015</c:v>
                  </c:pt>
                  <c:pt idx="2">
                    <c:v>2020</c:v>
                  </c:pt>
                  <c:pt idx="3">
                    <c:v>2030</c:v>
                  </c:pt>
                  <c:pt idx="4">
                    <c:v>2040</c:v>
                  </c:pt>
                  <c:pt idx="5">
                    <c:v>2050</c:v>
                  </c:pt>
                  <c:pt idx="6">
                    <c:v>2010</c:v>
                  </c:pt>
                  <c:pt idx="7">
                    <c:v>2015</c:v>
                  </c:pt>
                  <c:pt idx="8">
                    <c:v>2020</c:v>
                  </c:pt>
                  <c:pt idx="9">
                    <c:v>2030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BAU</c:v>
                  </c:pt>
                  <c:pt idx="6">
                    <c:v>Red4All</c:v>
                  </c:pt>
                </c:lvl>
              </c:multiLvlStrCache>
            </c:multiLvlStrRef>
          </c:cat>
          <c:val>
            <c:numRef>
              <c:f>Red4All_Graph!$I$5:$I$19</c:f>
              <c:numCache>
                <c:formatCode>General</c:formatCode>
                <c:ptCount val="12"/>
                <c:pt idx="0">
                  <c:v>4056.7319745802251</c:v>
                </c:pt>
                <c:pt idx="1">
                  <c:v>8462.332779319855</c:v>
                </c:pt>
                <c:pt idx="2">
                  <c:v>9659.8095814704448</c:v>
                </c:pt>
                <c:pt idx="3">
                  <c:v>6878.6450382993962</c:v>
                </c:pt>
                <c:pt idx="4">
                  <c:v>8364.8367612962611</c:v>
                </c:pt>
                <c:pt idx="5">
                  <c:v>10226.170289974183</c:v>
                </c:pt>
                <c:pt idx="6">
                  <c:v>4056.7319745802256</c:v>
                </c:pt>
                <c:pt idx="7">
                  <c:v>8662.3561475203551</c:v>
                </c:pt>
                <c:pt idx="8">
                  <c:v>10733.985813536472</c:v>
                </c:pt>
                <c:pt idx="9">
                  <c:v>9826.5131179214113</c:v>
                </c:pt>
                <c:pt idx="10">
                  <c:v>12938.040212164862</c:v>
                </c:pt>
                <c:pt idx="11">
                  <c:v>18585.162101696067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4F-4699-A8D8-9F74C522D195}"/>
            </c:ext>
          </c:extLst>
        </c:ser>
        <c:ser>
          <c:idx val="7"/>
          <c:order val="7"/>
          <c:tx>
            <c:strRef>
              <c:f>Red4All_Graph!$J$3:$J$4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CFB02"/>
            </a:solidFill>
          </c:spPr>
          <c:invertIfNegative val="0"/>
          <c:cat>
            <c:multiLvlStrRef>
              <c:f>Red4All_Graph!$A$5:$B$19</c:f>
              <c:multiLvlStrCache>
                <c:ptCount val="12"/>
                <c:lvl>
                  <c:pt idx="0">
                    <c:v>2010</c:v>
                  </c:pt>
                  <c:pt idx="1">
                    <c:v>2015</c:v>
                  </c:pt>
                  <c:pt idx="2">
                    <c:v>2020</c:v>
                  </c:pt>
                  <c:pt idx="3">
                    <c:v>2030</c:v>
                  </c:pt>
                  <c:pt idx="4">
                    <c:v>2040</c:v>
                  </c:pt>
                  <c:pt idx="5">
                    <c:v>2050</c:v>
                  </c:pt>
                  <c:pt idx="6">
                    <c:v>2010</c:v>
                  </c:pt>
                  <c:pt idx="7">
                    <c:v>2015</c:v>
                  </c:pt>
                  <c:pt idx="8">
                    <c:v>2020</c:v>
                  </c:pt>
                  <c:pt idx="9">
                    <c:v>2030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BAU</c:v>
                  </c:pt>
                  <c:pt idx="6">
                    <c:v>Red4All</c:v>
                  </c:pt>
                </c:lvl>
              </c:multiLvlStrCache>
            </c:multiLvlStrRef>
          </c:cat>
          <c:val>
            <c:numRef>
              <c:f>Red4All_Graph!$J$5:$J$19</c:f>
              <c:numCache>
                <c:formatCode>General</c:formatCode>
                <c:ptCount val="12"/>
                <c:pt idx="0">
                  <c:v>0.249</c:v>
                </c:pt>
                <c:pt idx="1">
                  <c:v>0.29318896437938319</c:v>
                </c:pt>
                <c:pt idx="2">
                  <c:v>0.28877792875876496</c:v>
                </c:pt>
                <c:pt idx="3">
                  <c:v>0.318575868591915</c:v>
                </c:pt>
                <c:pt idx="4">
                  <c:v>981.52999267173766</c:v>
                </c:pt>
                <c:pt idx="5">
                  <c:v>1893.076575595873</c:v>
                </c:pt>
                <c:pt idx="6">
                  <c:v>0.249</c:v>
                </c:pt>
                <c:pt idx="7">
                  <c:v>0.29318896437938319</c:v>
                </c:pt>
                <c:pt idx="8">
                  <c:v>0.28872778422120599</c:v>
                </c:pt>
                <c:pt idx="9">
                  <c:v>0.31862455143776802</c:v>
                </c:pt>
                <c:pt idx="10">
                  <c:v>1049.3460412739062</c:v>
                </c:pt>
                <c:pt idx="11">
                  <c:v>2026.4753261328594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64F-4699-A8D8-9F74C522D195}"/>
            </c:ext>
          </c:extLst>
        </c:ser>
        <c:ser>
          <c:idx val="8"/>
          <c:order val="8"/>
          <c:tx>
            <c:strRef>
              <c:f>Red4All_Graph!$K$3:$K$4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00B8FB"/>
            </a:solidFill>
          </c:spPr>
          <c:invertIfNegative val="0"/>
          <c:cat>
            <c:multiLvlStrRef>
              <c:f>Red4All_Graph!$A$5:$B$19</c:f>
              <c:multiLvlStrCache>
                <c:ptCount val="12"/>
                <c:lvl>
                  <c:pt idx="0">
                    <c:v>2010</c:v>
                  </c:pt>
                  <c:pt idx="1">
                    <c:v>2015</c:v>
                  </c:pt>
                  <c:pt idx="2">
                    <c:v>2020</c:v>
                  </c:pt>
                  <c:pt idx="3">
                    <c:v>2030</c:v>
                  </c:pt>
                  <c:pt idx="4">
                    <c:v>2040</c:v>
                  </c:pt>
                  <c:pt idx="5">
                    <c:v>2050</c:v>
                  </c:pt>
                  <c:pt idx="6">
                    <c:v>2010</c:v>
                  </c:pt>
                  <c:pt idx="7">
                    <c:v>2015</c:v>
                  </c:pt>
                  <c:pt idx="8">
                    <c:v>2020</c:v>
                  </c:pt>
                  <c:pt idx="9">
                    <c:v>2030</c:v>
                  </c:pt>
                  <c:pt idx="10">
                    <c:v>2040</c:v>
                  </c:pt>
                  <c:pt idx="11">
                    <c:v>2050</c:v>
                  </c:pt>
                </c:lvl>
                <c:lvl>
                  <c:pt idx="0">
                    <c:v>BAU</c:v>
                  </c:pt>
                  <c:pt idx="6">
                    <c:v>Red4All</c:v>
                  </c:pt>
                </c:lvl>
              </c:multiLvlStrCache>
            </c:multiLvlStrRef>
          </c:cat>
          <c:val>
            <c:numRef>
              <c:f>Red4All_Graph!$K$5:$K$19</c:f>
              <c:numCache>
                <c:formatCode>General</c:formatCode>
                <c:ptCount val="12"/>
                <c:pt idx="0">
                  <c:v>9.3815999999999988</c:v>
                </c:pt>
                <c:pt idx="1">
                  <c:v>305.67623108911505</c:v>
                </c:pt>
                <c:pt idx="2">
                  <c:v>399.90936296721077</c:v>
                </c:pt>
                <c:pt idx="3">
                  <c:v>631.02815338471942</c:v>
                </c:pt>
                <c:pt idx="4">
                  <c:v>665.77323116631726</c:v>
                </c:pt>
                <c:pt idx="5">
                  <c:v>851.42624865009441</c:v>
                </c:pt>
                <c:pt idx="6">
                  <c:v>9.3815999999999988</c:v>
                </c:pt>
                <c:pt idx="7">
                  <c:v>341.8582838776756</c:v>
                </c:pt>
                <c:pt idx="8">
                  <c:v>485.41360482884528</c:v>
                </c:pt>
                <c:pt idx="9">
                  <c:v>690.81091705232257</c:v>
                </c:pt>
                <c:pt idx="10">
                  <c:v>724.51060289000861</c:v>
                </c:pt>
                <c:pt idx="11">
                  <c:v>989.86997483343328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4F-4699-A8D8-9F74C522D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453824"/>
        <c:axId val="83455360"/>
      </c:barChart>
      <c:catAx>
        <c:axId val="8345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83455360"/>
        <c:crosses val="autoZero"/>
        <c:auto val="0"/>
        <c:lblAlgn val="ctr"/>
        <c:lblOffset val="100"/>
        <c:noMultiLvlLbl val="0"/>
      </c:catAx>
      <c:valAx>
        <c:axId val="83455360"/>
        <c:scaling>
          <c:orientation val="minMax"/>
          <c:max val="1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(PJ/an)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834538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0.07403</cdr:x>
      <cdr:y>0.14157</cdr:y>
    </cdr:from>
    <cdr:to>
      <cdr:x>0.28844</cdr:x>
      <cdr:y>0.84943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671317" y="576064"/>
          <a:ext cx="1944216" cy="28803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50000"/>
            <a:alpha val="13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L"/>
        </a:p>
      </cdr:txBody>
    </cdr:sp>
  </cdr:relSizeAnchor>
  <cdr:relSizeAnchor xmlns:cdr="http://schemas.openxmlformats.org/drawingml/2006/chartDrawing">
    <cdr:from>
      <cdr:x>0.28844</cdr:x>
      <cdr:y>0.14157</cdr:y>
    </cdr:from>
    <cdr:to>
      <cdr:x>0.50285</cdr:x>
      <cdr:y>0.84943</cdr:y>
    </cdr:to>
    <cdr:sp macro="" textlink="">
      <cdr:nvSpPr>
        <cdr:cNvPr id="3" name="1 Rectángulo"/>
        <cdr:cNvSpPr/>
      </cdr:nvSpPr>
      <cdr:spPr>
        <a:xfrm xmlns:a="http://schemas.openxmlformats.org/drawingml/2006/main">
          <a:off x="2615533" y="576064"/>
          <a:ext cx="1944216" cy="28803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50000"/>
            <a:alpha val="3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L"/>
        </a:p>
      </cdr:txBody>
    </cdr:sp>
  </cdr:relSizeAnchor>
  <cdr:relSizeAnchor xmlns:cdr="http://schemas.openxmlformats.org/drawingml/2006/chartDrawing">
    <cdr:from>
      <cdr:x>0.50285</cdr:x>
      <cdr:y>0.14157</cdr:y>
    </cdr:from>
    <cdr:to>
      <cdr:x>0.71726</cdr:x>
      <cdr:y>0.84943</cdr:y>
    </cdr:to>
    <cdr:sp macro="" textlink="">
      <cdr:nvSpPr>
        <cdr:cNvPr id="4" name="1 Rectángulo"/>
        <cdr:cNvSpPr/>
      </cdr:nvSpPr>
      <cdr:spPr>
        <a:xfrm xmlns:a="http://schemas.openxmlformats.org/drawingml/2006/main">
          <a:off x="4559749" y="576064"/>
          <a:ext cx="1944216" cy="28803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50000"/>
            <a:alpha val="4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L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0.07822</cdr:x>
      <cdr:y>0.13596</cdr:y>
    </cdr:from>
    <cdr:to>
      <cdr:x>0.33452</cdr:x>
      <cdr:y>0.82622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681276" y="595730"/>
          <a:ext cx="2232248" cy="3024336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L"/>
        </a:p>
      </cdr:txBody>
    </cdr:sp>
  </cdr:relSizeAnchor>
  <cdr:relSizeAnchor xmlns:cdr="http://schemas.openxmlformats.org/drawingml/2006/chartDrawing">
    <cdr:from>
      <cdr:x>0.33452</cdr:x>
      <cdr:y>0.13596</cdr:y>
    </cdr:from>
    <cdr:to>
      <cdr:x>0.59081</cdr:x>
      <cdr:y>0.82622</cdr:y>
    </cdr:to>
    <cdr:sp macro="" textlink="">
      <cdr:nvSpPr>
        <cdr:cNvPr id="5" name="1 Rectángulo"/>
        <cdr:cNvSpPr/>
      </cdr:nvSpPr>
      <cdr:spPr>
        <a:xfrm xmlns:a="http://schemas.openxmlformats.org/drawingml/2006/main">
          <a:off x="2913524" y="595730"/>
          <a:ext cx="2232248" cy="3024336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>
            <a:alpha val="32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L"/>
        </a:p>
      </cdr:txBody>
    </cdr:sp>
  </cdr:relSizeAnchor>
  <cdr:relSizeAnchor xmlns:cdr="http://schemas.openxmlformats.org/drawingml/2006/chartDrawing">
    <cdr:from>
      <cdr:x>0.59081</cdr:x>
      <cdr:y>0.13596</cdr:y>
    </cdr:from>
    <cdr:to>
      <cdr:x>0.84711</cdr:x>
      <cdr:y>0.82622</cdr:y>
    </cdr:to>
    <cdr:sp macro="" textlink="">
      <cdr:nvSpPr>
        <cdr:cNvPr id="6" name="1 Rectángulo"/>
        <cdr:cNvSpPr/>
      </cdr:nvSpPr>
      <cdr:spPr>
        <a:xfrm xmlns:a="http://schemas.openxmlformats.org/drawingml/2006/main">
          <a:off x="5145772" y="595730"/>
          <a:ext cx="2232248" cy="3024336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>
            <a:alpha val="45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L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0.57882</cdr:x>
      <cdr:y>0.14317</cdr:y>
    </cdr:from>
    <cdr:to>
      <cdr:x>0.97667</cdr:x>
      <cdr:y>0.98385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3681592" y="526936"/>
          <a:ext cx="2530576" cy="30940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50000"/>
            <a:alpha val="4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L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F7C32-1034-4197-9191-39FDB78F39D5}" type="datetimeFigureOut">
              <a:rPr lang="es-CL" smtClean="0"/>
              <a:t>11-12-2019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529D2-CAB3-4824-94B2-820F037BF6D3}" type="slidenum">
              <a:rPr lang="es-CL" smtClean="0"/>
              <a:t>‹N°›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20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/>
              <a:t>+57% in 40 </a:t>
            </a:r>
            <a:r>
              <a:rPr lang="es-CL" dirty="0" err="1"/>
              <a:t>years</a:t>
            </a:r>
            <a:r>
              <a:rPr lang="es-CL" dirty="0"/>
              <a:t> (IPCC WGIII, AR5)</a:t>
            </a:r>
            <a:r>
              <a:rPr lang="es-CL" baseline="0" dirty="0"/>
              <a:t> p.512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/>
              <a:t>+32% TPES 2001-2010 (IPCC WGIII, AR5) p. 758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/>
              <a:t>2011: 9% of </a:t>
            </a:r>
            <a:r>
              <a:rPr lang="es-CL" dirty="0" err="1"/>
              <a:t>world’s</a:t>
            </a:r>
            <a:r>
              <a:rPr lang="es-CL" dirty="0"/>
              <a:t> GHG </a:t>
            </a:r>
            <a:r>
              <a:rPr lang="es-CL" dirty="0" err="1"/>
              <a:t>emissions</a:t>
            </a:r>
            <a:r>
              <a:rPr lang="es-CL" dirty="0"/>
              <a:t> (CEPAL, 2014) =&gt;http://www.prensalibre.com/economia/cambio_climatico-impacto_en_la_economia-ONU-Cepal_0_1216678449.html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/>
              <a:t>2009: 30 </a:t>
            </a:r>
            <a:r>
              <a:rPr lang="es-CL" dirty="0" err="1"/>
              <a:t>million</a:t>
            </a:r>
            <a:r>
              <a:rPr lang="es-CL" dirty="0"/>
              <a:t> </a:t>
            </a:r>
            <a:r>
              <a:rPr lang="es-CL" dirty="0" err="1"/>
              <a:t>without</a:t>
            </a:r>
            <a:r>
              <a:rPr lang="es-CL" dirty="0"/>
              <a:t> </a:t>
            </a:r>
            <a:r>
              <a:rPr lang="es-CL" dirty="0" err="1"/>
              <a:t>access</a:t>
            </a:r>
            <a:r>
              <a:rPr lang="es-CL" dirty="0"/>
              <a:t> to ELC (IPCC WGIII, AR5)</a:t>
            </a:r>
            <a:r>
              <a:rPr lang="es-CL" baseline="0" dirty="0"/>
              <a:t> p.1688  =&gt; </a:t>
            </a:r>
            <a:r>
              <a:rPr lang="es-CL" b="1" baseline="0" dirty="0"/>
              <a:t>6.6% of </a:t>
            </a:r>
            <a:r>
              <a:rPr lang="es-CL" b="1" baseline="0" dirty="0" err="1"/>
              <a:t>population</a:t>
            </a:r>
            <a:endParaRPr lang="es-CL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 err="1"/>
              <a:t>Cost</a:t>
            </a:r>
            <a:r>
              <a:rPr lang="es-CL" dirty="0"/>
              <a:t> of </a:t>
            </a:r>
            <a:r>
              <a:rPr lang="es-CL" dirty="0" err="1"/>
              <a:t>climate</a:t>
            </a:r>
            <a:r>
              <a:rPr lang="es-CL" dirty="0"/>
              <a:t> </a:t>
            </a:r>
            <a:r>
              <a:rPr lang="es-CL" dirty="0" err="1"/>
              <a:t>change</a:t>
            </a:r>
            <a:r>
              <a:rPr lang="es-CL" dirty="0"/>
              <a:t>: 1.5% to 5% of PIB</a:t>
            </a:r>
            <a:r>
              <a:rPr lang="es-CL" baseline="0" dirty="0"/>
              <a:t> (CEPAL)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/>
              <a:t>Chili: +232% GHG en</a:t>
            </a:r>
            <a:r>
              <a:rPr lang="es-CL" baseline="0" dirty="0"/>
              <a:t> 30 </a:t>
            </a:r>
            <a:r>
              <a:rPr lang="es-CL" baseline="0" dirty="0" err="1"/>
              <a:t>ans</a:t>
            </a:r>
            <a:r>
              <a:rPr lang="es-CL" baseline="0" dirty="0"/>
              <a:t> (1986 -&gt;2006)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529D2-CAB3-4824-94B2-820F037BF6D3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011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/>
              <a:t>EU</a:t>
            </a:r>
            <a:r>
              <a:rPr lang="es-CL" baseline="0" dirty="0"/>
              <a:t> </a:t>
            </a:r>
            <a:r>
              <a:rPr lang="es-CL" baseline="0" dirty="0" err="1"/>
              <a:t>Roadmap</a:t>
            </a:r>
            <a:r>
              <a:rPr lang="es-CL" baseline="0" dirty="0"/>
              <a:t>: http://www.roadmap2050.eu/attachments/files/Roadmap2050-AllData-MinimalSize.pdf p.81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aseline="0" dirty="0"/>
              <a:t>CIER: Informe energético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aseline="0" dirty="0"/>
              <a:t>IEA </a:t>
            </a:r>
            <a:r>
              <a:rPr lang="es-CL" baseline="0" dirty="0" err="1"/>
              <a:t>statistics</a:t>
            </a:r>
            <a:r>
              <a:rPr lang="es-CL" baseline="0" dirty="0"/>
              <a:t> </a:t>
            </a:r>
            <a:r>
              <a:rPr lang="es-CL" baseline="0" dirty="0" err="1"/>
              <a:t>Database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529D2-CAB3-4824-94B2-820F037BF6D3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0112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Perú: </a:t>
            </a:r>
            <a:r>
              <a:rPr lang="es-CL" dirty="0" err="1"/>
              <a:t>It</a:t>
            </a:r>
            <a:r>
              <a:rPr lang="es-CL" dirty="0"/>
              <a:t> </a:t>
            </a:r>
            <a:r>
              <a:rPr lang="es-CL" dirty="0" err="1"/>
              <a:t>is</a:t>
            </a:r>
            <a:r>
              <a:rPr lang="es-CL" dirty="0"/>
              <a:t> </a:t>
            </a:r>
            <a:r>
              <a:rPr lang="es-CL" dirty="0" err="1"/>
              <a:t>estimated</a:t>
            </a:r>
            <a:r>
              <a:rPr lang="es-CL" dirty="0"/>
              <a:t> (</a:t>
            </a:r>
            <a:r>
              <a:rPr lang="es-CL" dirty="0" err="1"/>
              <a:t>DenElzen</a:t>
            </a:r>
            <a:r>
              <a:rPr lang="es-CL" dirty="0"/>
              <a:t>/</a:t>
            </a:r>
            <a:r>
              <a:rPr lang="es-CL" dirty="0" err="1"/>
              <a:t>roelfsema</a:t>
            </a:r>
            <a:r>
              <a:rPr lang="es-CL" dirty="0"/>
              <a:t>)</a:t>
            </a:r>
            <a:r>
              <a:rPr lang="es-CL" baseline="0" dirty="0"/>
              <a:t> </a:t>
            </a:r>
            <a:r>
              <a:rPr lang="es-CL" baseline="0" dirty="0" err="1"/>
              <a:t>that</a:t>
            </a:r>
            <a:r>
              <a:rPr lang="es-CL" baseline="0" dirty="0"/>
              <a:t> </a:t>
            </a:r>
            <a:r>
              <a:rPr lang="es-CL" baseline="0" dirty="0" err="1"/>
              <a:t>the</a:t>
            </a:r>
            <a:r>
              <a:rPr lang="es-CL" dirty="0"/>
              <a:t> </a:t>
            </a:r>
            <a:r>
              <a:rPr lang="es-CL" dirty="0" err="1"/>
              <a:t>national</a:t>
            </a:r>
            <a:r>
              <a:rPr lang="es-CL" baseline="0" dirty="0"/>
              <a:t> </a:t>
            </a:r>
            <a:r>
              <a:rPr lang="es-CL" baseline="0" dirty="0" err="1"/>
              <a:t>commitments</a:t>
            </a:r>
            <a:r>
              <a:rPr lang="es-CL" baseline="0" dirty="0"/>
              <a:t> </a:t>
            </a:r>
            <a:r>
              <a:rPr lang="es-CL" baseline="0" dirty="0" err="1"/>
              <a:t>will</a:t>
            </a:r>
            <a:r>
              <a:rPr lang="es-CL" baseline="0" dirty="0"/>
              <a:t> </a:t>
            </a:r>
            <a:r>
              <a:rPr lang="es-CL" baseline="0" dirty="0" err="1"/>
              <a:t>result</a:t>
            </a:r>
            <a:r>
              <a:rPr lang="es-CL" baseline="0" dirty="0"/>
              <a:t> in 41% GHG </a:t>
            </a:r>
            <a:r>
              <a:rPr lang="es-CL" baseline="0" dirty="0" err="1"/>
              <a:t>reduction</a:t>
            </a:r>
            <a:r>
              <a:rPr lang="es-CL" baseline="0" dirty="0"/>
              <a:t> </a:t>
            </a:r>
            <a:r>
              <a:rPr lang="es-CL" baseline="0" dirty="0" err="1"/>
              <a:t>below</a:t>
            </a:r>
            <a:r>
              <a:rPr lang="es-CL" baseline="0" dirty="0"/>
              <a:t> BAU.</a:t>
            </a:r>
          </a:p>
          <a:p>
            <a:endParaRPr lang="es-CL" baseline="0" dirty="0"/>
          </a:p>
          <a:p>
            <a:r>
              <a:rPr lang="es-CL" baseline="0" dirty="0"/>
              <a:t>Antigua and Barbuda: -25% </a:t>
            </a:r>
            <a:r>
              <a:rPr lang="es-CL" baseline="0" dirty="0" err="1"/>
              <a:t>by</a:t>
            </a:r>
            <a:r>
              <a:rPr lang="es-CL" baseline="0" dirty="0"/>
              <a:t> 2020 </a:t>
            </a:r>
            <a:r>
              <a:rPr lang="es-CL" baseline="0" dirty="0" err="1"/>
              <a:t>compared</a:t>
            </a:r>
            <a:r>
              <a:rPr lang="es-CL" baseline="0" dirty="0"/>
              <a:t> to 1990.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529D2-CAB3-4824-94B2-820F037BF6D3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3808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Perú: </a:t>
            </a:r>
            <a:r>
              <a:rPr lang="es-CL" dirty="0" err="1"/>
              <a:t>It</a:t>
            </a:r>
            <a:r>
              <a:rPr lang="es-CL" dirty="0"/>
              <a:t> </a:t>
            </a:r>
            <a:r>
              <a:rPr lang="es-CL" dirty="0" err="1"/>
              <a:t>is</a:t>
            </a:r>
            <a:r>
              <a:rPr lang="es-CL" dirty="0"/>
              <a:t> </a:t>
            </a:r>
            <a:r>
              <a:rPr lang="es-CL" dirty="0" err="1"/>
              <a:t>estimated</a:t>
            </a:r>
            <a:r>
              <a:rPr lang="es-CL" dirty="0"/>
              <a:t> (</a:t>
            </a:r>
            <a:r>
              <a:rPr lang="es-CL" dirty="0" err="1"/>
              <a:t>DenElzen</a:t>
            </a:r>
            <a:r>
              <a:rPr lang="es-CL" dirty="0"/>
              <a:t>/</a:t>
            </a:r>
            <a:r>
              <a:rPr lang="es-CL" dirty="0" err="1"/>
              <a:t>roelfsema</a:t>
            </a:r>
            <a:r>
              <a:rPr lang="es-CL" dirty="0"/>
              <a:t>)</a:t>
            </a:r>
            <a:r>
              <a:rPr lang="es-CL" baseline="0" dirty="0"/>
              <a:t> </a:t>
            </a:r>
            <a:r>
              <a:rPr lang="es-CL" baseline="0" dirty="0" err="1"/>
              <a:t>that</a:t>
            </a:r>
            <a:r>
              <a:rPr lang="es-CL" baseline="0" dirty="0"/>
              <a:t> </a:t>
            </a:r>
            <a:r>
              <a:rPr lang="es-CL" baseline="0" dirty="0" err="1"/>
              <a:t>the</a:t>
            </a:r>
            <a:r>
              <a:rPr lang="es-CL" dirty="0"/>
              <a:t> </a:t>
            </a:r>
            <a:r>
              <a:rPr lang="es-CL" dirty="0" err="1"/>
              <a:t>national</a:t>
            </a:r>
            <a:r>
              <a:rPr lang="es-CL" baseline="0" dirty="0"/>
              <a:t> </a:t>
            </a:r>
            <a:r>
              <a:rPr lang="es-CL" baseline="0" dirty="0" err="1"/>
              <a:t>commitments</a:t>
            </a:r>
            <a:r>
              <a:rPr lang="es-CL" baseline="0" dirty="0"/>
              <a:t> </a:t>
            </a:r>
            <a:r>
              <a:rPr lang="es-CL" baseline="0" dirty="0" err="1"/>
              <a:t>will</a:t>
            </a:r>
            <a:r>
              <a:rPr lang="es-CL" baseline="0" dirty="0"/>
              <a:t> </a:t>
            </a:r>
            <a:r>
              <a:rPr lang="es-CL" baseline="0" dirty="0" err="1"/>
              <a:t>result</a:t>
            </a:r>
            <a:r>
              <a:rPr lang="es-CL" baseline="0" dirty="0"/>
              <a:t> in 41% GHG </a:t>
            </a:r>
            <a:r>
              <a:rPr lang="es-CL" baseline="0" dirty="0" err="1"/>
              <a:t>reduction</a:t>
            </a:r>
            <a:r>
              <a:rPr lang="es-CL" baseline="0" dirty="0"/>
              <a:t> </a:t>
            </a:r>
            <a:r>
              <a:rPr lang="es-CL" baseline="0" dirty="0" err="1"/>
              <a:t>below</a:t>
            </a:r>
            <a:r>
              <a:rPr lang="es-CL" baseline="0" dirty="0"/>
              <a:t> BAU.</a:t>
            </a:r>
          </a:p>
          <a:p>
            <a:endParaRPr lang="es-CL" baseline="0" dirty="0"/>
          </a:p>
          <a:p>
            <a:r>
              <a:rPr lang="es-CL" baseline="0" dirty="0"/>
              <a:t>Antigua and Barbuda: -25% </a:t>
            </a:r>
            <a:r>
              <a:rPr lang="es-CL" baseline="0" dirty="0" err="1"/>
              <a:t>by</a:t>
            </a:r>
            <a:r>
              <a:rPr lang="es-CL" baseline="0" dirty="0"/>
              <a:t> 2020 </a:t>
            </a:r>
            <a:r>
              <a:rPr lang="es-CL" baseline="0" dirty="0" err="1"/>
              <a:t>compared</a:t>
            </a:r>
            <a:r>
              <a:rPr lang="es-CL" baseline="0" dirty="0"/>
              <a:t> to 1990.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529D2-CAB3-4824-94B2-820F037BF6D3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3808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err="1"/>
              <a:t>Brazilia</a:t>
            </a:r>
            <a:r>
              <a:rPr lang="es-CL" dirty="0"/>
              <a:t>, 2000 – </a:t>
            </a:r>
            <a:r>
              <a:rPr lang="es-CL" dirty="0" err="1"/>
              <a:t>First</a:t>
            </a:r>
            <a:r>
              <a:rPr lang="es-CL" dirty="0"/>
              <a:t> Summit of South American</a:t>
            </a:r>
            <a:r>
              <a:rPr lang="es-CL" baseline="0" dirty="0"/>
              <a:t> </a:t>
            </a:r>
            <a:r>
              <a:rPr lang="es-CL" baseline="0" dirty="0" err="1"/>
              <a:t>Presidents</a:t>
            </a:r>
            <a:r>
              <a:rPr lang="es-CL" baseline="0" dirty="0"/>
              <a:t> – </a:t>
            </a:r>
            <a:r>
              <a:rPr lang="es-CL" baseline="0" dirty="0" err="1"/>
              <a:t>Creation</a:t>
            </a:r>
            <a:r>
              <a:rPr lang="es-CL" baseline="0" dirty="0"/>
              <a:t> of IIRSA</a:t>
            </a:r>
          </a:p>
          <a:p>
            <a:r>
              <a:rPr lang="es-CL" baseline="0" dirty="0" err="1"/>
              <a:t>Brazilia</a:t>
            </a:r>
            <a:r>
              <a:rPr lang="es-CL" baseline="0" dirty="0"/>
              <a:t>, 2008 – UNASUR </a:t>
            </a:r>
            <a:r>
              <a:rPr lang="es-CL" baseline="0" dirty="0" err="1"/>
              <a:t>Agreement</a:t>
            </a:r>
            <a:r>
              <a:rPr lang="es-CL" baseline="0" dirty="0"/>
              <a:t>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529D2-CAB3-4824-94B2-820F037BF6D3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330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75% of </a:t>
            </a:r>
            <a:r>
              <a:rPr lang="es-CL" dirty="0" err="1"/>
              <a:t>untapped</a:t>
            </a:r>
            <a:r>
              <a:rPr lang="es-CL" dirty="0"/>
              <a:t> </a:t>
            </a:r>
            <a:r>
              <a:rPr lang="es-CL" dirty="0" err="1"/>
              <a:t>potential</a:t>
            </a:r>
            <a:r>
              <a:rPr lang="es-CL" dirty="0"/>
              <a:t>: International </a:t>
            </a:r>
            <a:r>
              <a:rPr lang="es-CL" dirty="0" err="1"/>
              <a:t>Journal</a:t>
            </a:r>
            <a:r>
              <a:rPr lang="es-CL" dirty="0"/>
              <a:t> of </a:t>
            </a:r>
            <a:r>
              <a:rPr lang="es-CL" dirty="0" err="1"/>
              <a:t>Hydropower</a:t>
            </a:r>
            <a:r>
              <a:rPr lang="es-CL" dirty="0"/>
              <a:t> and </a:t>
            </a:r>
            <a:r>
              <a:rPr lang="es-CL" dirty="0" err="1"/>
              <a:t>Dams</a:t>
            </a:r>
            <a:r>
              <a:rPr lang="es-CL" dirty="0"/>
              <a:t>.</a:t>
            </a:r>
          </a:p>
          <a:p>
            <a:r>
              <a:rPr lang="es-CL" dirty="0" err="1"/>
              <a:t>Climate</a:t>
            </a:r>
            <a:r>
              <a:rPr lang="es-CL" dirty="0"/>
              <a:t> </a:t>
            </a:r>
            <a:r>
              <a:rPr lang="es-CL" dirty="0" err="1"/>
              <a:t>change</a:t>
            </a:r>
            <a:r>
              <a:rPr lang="es-CL" dirty="0"/>
              <a:t> </a:t>
            </a:r>
            <a:r>
              <a:rPr lang="es-CL" dirty="0" err="1"/>
              <a:t>impacts</a:t>
            </a:r>
            <a:r>
              <a:rPr lang="es-CL" dirty="0"/>
              <a:t>:</a:t>
            </a:r>
            <a:r>
              <a:rPr lang="es-CL" baseline="0" dirty="0"/>
              <a:t> si bien es limpia la </a:t>
            </a:r>
            <a:r>
              <a:rPr lang="es-CL" baseline="0" dirty="0" err="1"/>
              <a:t>hidroenergía</a:t>
            </a:r>
            <a:r>
              <a:rPr lang="es-CL" baseline="0" dirty="0"/>
              <a:t>, es directamente afectada por el CC, por el retroceso de los glaciares, aumento de temperatura y variación (aumento o no) de las precipitaciones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529D2-CAB3-4824-94B2-820F037BF6D3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5359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err="1"/>
              <a:t>Dabène</a:t>
            </a:r>
            <a:r>
              <a:rPr lang="es-CL" baseline="0" dirty="0"/>
              <a:t> O.: “</a:t>
            </a:r>
            <a:r>
              <a:rPr lang="en-US" baseline="0" dirty="0"/>
              <a:t>Explaining Latin America's Fourth wave of regionalism.”</a:t>
            </a:r>
          </a:p>
          <a:p>
            <a:r>
              <a:rPr lang="en-US" baseline="0" dirty="0" err="1"/>
              <a:t>Céspedes</a:t>
            </a:r>
            <a:r>
              <a:rPr lang="en-US" baseline="0" dirty="0"/>
              <a:t> et </a:t>
            </a:r>
            <a:r>
              <a:rPr lang="en-US" baseline="0" dirty="0" err="1"/>
              <a:t>Agostinis</a:t>
            </a:r>
            <a:r>
              <a:rPr lang="en-US" baseline="0" dirty="0"/>
              <a:t>: “Constructing regionalism in south America: the case of transport infrastructure and energy within UNASUR.”</a:t>
            </a:r>
          </a:p>
          <a:p>
            <a:r>
              <a:rPr lang="en-US" baseline="0" dirty="0" err="1"/>
              <a:t>Cornalino</a:t>
            </a:r>
            <a:r>
              <a:rPr lang="en-US" baseline="0" dirty="0"/>
              <a:t>: “</a:t>
            </a:r>
            <a:r>
              <a:rPr lang="es-CL" baseline="0" dirty="0"/>
              <a:t>Planificación de las inversiones en Uruguay. Costo, Riesgo y Soberanía.” 4° ELAEE, Montevideo, 2013.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529D2-CAB3-4824-94B2-820F037BF6D3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6367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9FF880-88E5-4CD3-84C7-6EB758A2319F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18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5856" y="1700808"/>
            <a:ext cx="5182344" cy="147002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39952" y="3717032"/>
            <a:ext cx="3200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640076" y="6237312"/>
            <a:ext cx="2133600" cy="365125"/>
          </a:xfrm>
        </p:spPr>
        <p:txBody>
          <a:bodyPr/>
          <a:lstStyle/>
          <a:p>
            <a:fld id="{A611C2F6-349F-4684-B93D-08F13097FF54}" type="datetimeFigureOut">
              <a:rPr lang="fr-FR" smtClean="0"/>
              <a:pPr/>
              <a:t>11/12/2019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436096" y="6237312"/>
            <a:ext cx="2895600" cy="36512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7" name="Image 6" descr="CMA_contraste_dem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12598" y="0"/>
            <a:ext cx="2869881" cy="6858000"/>
          </a:xfrm>
          <a:prstGeom prst="rect">
            <a:avLst/>
          </a:prstGeom>
        </p:spPr>
      </p:pic>
      <p:grpSp>
        <p:nvGrpSpPr>
          <p:cNvPr id="8" name="Groupe 7"/>
          <p:cNvGrpSpPr/>
          <p:nvPr userDrawn="1"/>
        </p:nvGrpSpPr>
        <p:grpSpPr>
          <a:xfrm>
            <a:off x="2698876" y="6128155"/>
            <a:ext cx="6445124" cy="541205"/>
            <a:chOff x="2698876" y="1965737"/>
            <a:chExt cx="6445124" cy="541205"/>
          </a:xfrm>
        </p:grpSpPr>
        <p:cxnSp>
          <p:nvCxnSpPr>
            <p:cNvPr id="9" name="Connecteur droit 8"/>
            <p:cNvCxnSpPr/>
            <p:nvPr/>
          </p:nvCxnSpPr>
          <p:spPr>
            <a:xfrm rot="10800000">
              <a:off x="2698876" y="2505354"/>
              <a:ext cx="2016000" cy="1588"/>
            </a:xfrm>
            <a:prstGeom prst="line">
              <a:avLst/>
            </a:prstGeom>
            <a:ln>
              <a:solidFill>
                <a:srgbClr val="B9111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rot="10800000">
              <a:off x="4876800" y="1965737"/>
              <a:ext cx="4267200" cy="1"/>
            </a:xfrm>
            <a:prstGeom prst="line">
              <a:avLst/>
            </a:prstGeom>
            <a:ln>
              <a:solidFill>
                <a:srgbClr val="B9111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328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2F6-349F-4684-B93D-08F13097FF54}" type="datetimeFigureOut">
              <a:rPr lang="fr-FR" smtClean="0"/>
              <a:pPr/>
              <a:t>11/12/2019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AB57AE-575D-4C8B-A12D-F2F70F5674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60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2F6-349F-4684-B93D-08F13097FF54}" type="datetimeFigureOut">
              <a:rPr lang="fr-FR" smtClean="0"/>
              <a:pPr/>
              <a:t>11/12/2019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AB57AE-575D-4C8B-A12D-F2F70F5674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06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624736" cy="56207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85852" y="1000108"/>
            <a:ext cx="7858148" cy="2857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3036226" y="1000108"/>
            <a:ext cx="6107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kern="1300" dirty="0">
                <a:solidFill>
                  <a:schemeClr val="bg1"/>
                </a:solidFill>
              </a:rPr>
              <a:t>Journée</a:t>
            </a:r>
            <a:r>
              <a:rPr lang="fr-FR" sz="1200" kern="1300" baseline="0" dirty="0">
                <a:solidFill>
                  <a:schemeClr val="bg1"/>
                </a:solidFill>
              </a:rPr>
              <a:t> de la Chaire  – Prospective pour les enjeux Énergie-Climat</a:t>
            </a:r>
            <a:endParaRPr lang="fr-FR" sz="1200" kern="13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1259632" y="991761"/>
            <a:ext cx="857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5AB584F5-CDC1-4616-8CB0-E50442026FA2}" type="slidenum">
              <a:rPr lang="fr-FR" sz="1100" smtClean="0">
                <a:solidFill>
                  <a:schemeClr val="bg1"/>
                </a:solidFill>
              </a:rPr>
              <a:pPr algn="l"/>
              <a:t>‹N°›</a:t>
            </a:fld>
            <a:r>
              <a:rPr lang="fr-FR" sz="1100" dirty="0">
                <a:solidFill>
                  <a:schemeClr val="bg1"/>
                </a:solidFill>
              </a:rPr>
              <a:t>/13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285852" y="6643710"/>
            <a:ext cx="7858148" cy="2142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285852" y="6596414"/>
            <a:ext cx="7858148" cy="2616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spc="300" baseline="0" dirty="0">
                <a:solidFill>
                  <a:schemeClr val="bg1"/>
                </a:solidFill>
              </a:rPr>
              <a:t>02 mars 2015</a:t>
            </a:r>
            <a:r>
              <a:rPr lang="fr-FR" sz="1100" spc="300" baseline="0" dirty="0">
                <a:solidFill>
                  <a:schemeClr val="bg1"/>
                </a:solidFill>
              </a:rPr>
              <a:t> – Sébastien POSTIC, Nadia MAIZI, Sandrine SELOSSE</a:t>
            </a:r>
            <a:endParaRPr lang="fr-FR" sz="1100" spc="300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45" y="991761"/>
            <a:ext cx="450999" cy="3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1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2F6-349F-4684-B93D-08F13097FF54}" type="datetimeFigureOut">
              <a:rPr lang="fr-FR" smtClean="0"/>
              <a:pPr/>
              <a:t>11/12/2019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AB57AE-575D-4C8B-A12D-F2F70F5674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57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2F6-349F-4684-B93D-08F13097FF54}" type="datetimeFigureOut">
              <a:rPr lang="fr-FR" smtClean="0"/>
              <a:pPr/>
              <a:t>11/12/2019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AB57AE-575D-4C8B-A12D-F2F70F5674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79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2F6-349F-4684-B93D-08F13097FF54}" type="datetimeFigureOut">
              <a:rPr lang="fr-FR" smtClean="0"/>
              <a:pPr/>
              <a:t>11/12/2019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AB57AE-575D-4C8B-A12D-F2F70F5674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16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2F6-349F-4684-B93D-08F13097FF54}" type="datetimeFigureOut">
              <a:rPr lang="fr-FR" smtClean="0"/>
              <a:pPr/>
              <a:t>11/12/2019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AB57AE-575D-4C8B-A12D-F2F70F5674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60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2F6-349F-4684-B93D-08F13097FF54}" type="datetimeFigureOut">
              <a:rPr lang="fr-FR" smtClean="0"/>
              <a:pPr/>
              <a:t>11/12/2019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AB57AE-575D-4C8B-A12D-F2F70F5674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48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2F6-349F-4684-B93D-08F13097FF54}" type="datetimeFigureOut">
              <a:rPr lang="fr-FR" smtClean="0"/>
              <a:pPr/>
              <a:t>11/12/2019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AB57AE-575D-4C8B-A12D-F2F70F5674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60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2F6-349F-4684-B93D-08F13097FF54}" type="datetimeFigureOut">
              <a:rPr lang="fr-FR" smtClean="0"/>
              <a:pPr/>
              <a:t>11/12/2019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AB57AE-575D-4C8B-A12D-F2F70F5674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10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35696" y="1600200"/>
            <a:ext cx="68511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835696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1C2F6-349F-4684-B93D-08F13097FF54}" type="datetimeFigureOut">
              <a:rPr lang="fr-FR" smtClean="0"/>
              <a:pPr/>
              <a:t>11/12/2019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796136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7" name="Image 6" descr="CMA_contraste_demi.jpg"/>
          <p:cNvPicPr>
            <a:picLocks noChangeAspect="1"/>
          </p:cNvPicPr>
          <p:nvPr userDrawn="1"/>
        </p:nvPicPr>
        <p:blipFill rotWithShape="1">
          <a:blip r:embed="rId13" cstate="print"/>
          <a:srcRect r="55142"/>
          <a:stretch/>
        </p:blipFill>
        <p:spPr>
          <a:xfrm>
            <a:off x="0" y="0"/>
            <a:ext cx="1287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1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15.pn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ebastien.postic@mines-paristech.f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2928926" y="4052664"/>
            <a:ext cx="5857916" cy="1752600"/>
          </a:xfrm>
        </p:spPr>
        <p:txBody>
          <a:bodyPr anchor="b">
            <a:normAutofit/>
          </a:bodyPr>
          <a:lstStyle/>
          <a:p>
            <a:r>
              <a:rPr lang="fr-FR" sz="1800" dirty="0">
                <a:solidFill>
                  <a:schemeClr val="tx1"/>
                </a:solidFill>
              </a:rPr>
              <a:t>Sébastien POSTIC, Sandrine SELOSSE, Nadia MAÏZI</a:t>
            </a:r>
            <a:endParaRPr lang="fr-FR" sz="1800" dirty="0"/>
          </a:p>
          <a:p>
            <a:endParaRPr lang="fr-FR" sz="1100" dirty="0"/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MINES ParisTech, PSL Research University </a:t>
            </a:r>
            <a:b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Centre de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Mathématiques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Appliquées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MINES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ParisTech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AutoShape 2" descr="data:image/jpeg;base64,/9j/4AAQSkZJRgABAQAAAQABAAD/2wCEAAkGBxQTERUUExMWFhQXGRwbGRYXGRkcGhgiFyQaIB8eHhgYKCggGBwnHB8gITEhJS0rLi46Gh8/ODMsNygtLysBCgoKDg0OGxAQGzIkICQwLzQtLDQ0LywsNDctLCwsLCwvLDQ0LCwsNCwsKywsLCwsLCwsLCwsLCwsLCwsLCwsLP/AABEIAEgA8AMBIgACEQEDEQH/xAAcAAABBQEBAQAAAAAAAAAAAAAAAwQFBgcCAQj/xABBEAACAQIDBQMFDgUFAQAAAAABAgMAEQQSIQUTMUFRBgciFjJhcZEUFyM1UlRyc4GSsbLB0RVCU4KhJTM0YoM2/8QAGQEBAQADAQAAAAAAAAAAAAAAAAECAwQF/8QAMREAAgIBAgQEAwcFAAAAAAAAAAECEQMEEiExUfATYYGxMkHRBRQicZGh4TM0QsHx/9oADAMBAAIRAxEAPwDacdjEhjaSVgkaC7MeAHU1BeX2zvnkXtNHeR8V4v6o/pWH9h9k4bF4hMNNvlZ82WSN1toL2KMp5X1v9ldun00MmNzk3w6GqeRxkkjcPL7Z3zyL2mjy+2d88i9prFu3+wsNgZ/c8W+eQKrGR3TKM19Aipc6DjcVU66ofZ+Kcdyb/Y1PPJOqPpXy+2d88i9po8vtnfPIvaaxPu77LjaGJeNyRGkZZiOROif51/tqtYnDtG7RuLOjFWHQqbH/ADRaDE5OO52h40quj6R8vtnfPIvaaPL7Z3zyL2mvmtSLi+o5jhf7eXrrRuxXYvA7Qw8k2bExGJiHTPG44BgVbIL6dRUyaHFjW6TdFjmlJ0kad5fbO+eRe00eX2zvnkXtNYpHHsY2+F2gAeeWH9BSfazZmDgbDNhmlmhljLsWYKx8VgB4fARY8jUWhxN1+IeNLyNv8vtnfPIvaaPL7Z3zyL2ms02J2JwGI2e2OL4qNUDl0DRMRu+NjkF/RwqBjh2KTrNtBR1KRH8ATWK0mFtpbuHkXxJeRtPl9s755F7TU5s7aEc8YlhcPG3BhwNq+bO2ezIMPiAmGdniMSOHcgls4JvoBbS2lbb3T/FWH/u/Ma1ajTQx41OLfHqZQyOUqZb6Krw2xIi41yN5uJMsaCy3GSNrZupLHX1U5TbgdYmiXNndkZWOVkZVYlWFjZgVsR6b68+Tw5d/qbdyJiioXA7SneeSJoohusmZhIx/3AToCova3M03wfaJnw8s2WK8aO2RZSWvGWFmGXwg5dD+1PDl35i0WKioGLbz5MQWiAMMSyizXV86swXMQMrDLrofOU87Urh9uiREZFsxkEckbmzRMeIIF9R7CCCDY0eOSG5EzRUQds3xD4dU8QTMjM1ldltnXQEjKGQnj5/orjA7TmdpgY4wInKEiRiSQqsCAVGniA402MWiaoqB2ft5plgCRqJJYVmYFjljVrW1AuxJuBoPNPDnxiO0jIJA0BaWJ0Vo42zXWTg6XAzaA+GwN1I6XeHK6G5FhoqMw+1lkkhERV4pY3kEgPyCg4W1vn66WpLA7cEqzlVsYibAnz1tdXFuCtY29RqbJC0TFFNdlYoywRSkBTIivlBvbMAbX0vx406qNVwKFFFFQFa7yPivF/VH9KxPuwP+q4b6Tflats7yPivF/VH9KxPuw+NcL9JvytXq6P8At5+vsc2X44j3vjP+qyfVx/gapNXbvi+NZPoR/gaqWzMA2ImjhTzpWCA9M3P7Br9ld+ndYYt9DTP42aH2T2oNlYPCytbPjZwXvyhj8N/UCwb+40y76Nj7nHCYDw4hc39yWDf4Kmm/eijSYwQxQyGHDRrClkYjQXOoFjyH2Vbts4dtodn0kZWE+HGazKQ14vC2h11TX2Vyp7JQyv8Ay5+vL9Da1acehjVa93Jf8PHfSH5KyGtg7j7e5Mbe9s4vbjbJW7Xf0X6e5hh+IxyHzV9QpZ5SQASSFFlB5DjYdNdas2Gg2KQLzbQAsOKRfoDTbtrgsPDOiYQloTCjB2Ny+e5ueh9Fb1kTlVP9DBx+Zf8AsV/85iv/AGrIBWy93wj8n8RvSwjvNmKWzW55b6X9dUeDD7FJ8U+PUdSken3Qa5cE9s8nB8zZNWo/kVWWVmtmJNgAL8gOA9Qr6I7p/irD/wB35jWG9sMJFDjZYoB8EmUKb3v4VN7873vW5d0/xVh/7vzGtf2g7wxa6r2LhVTZJybBYril3oHuhw4OT/bsqLbzvF5oPLiaXm2GpxKYhWKMPPUebLYEKWHJlubN0NjfS0fJthhj1GY7liYLZTbOAHDZuGuqW9FOoNpN7saGRsh1MaFRllQAXZX5sGOo5aaag15j3/t/B0cB3hNnlMRNLnBEoTw5bZd2CPOvre/QUxw+wpFw0kBmQhkkQMIiCN4WNz4je1zppTKLtE6QzySn4aFRnw5GXIzEhSH/AJom5NrwPPSpDHYmbD7lmcSK8iRuMuWxkIUMluQYi4N9Dx01VNOu+HfqW0It2bIR0ikEayxbuRQnhLZcokVQRla3Hjew6Xp1ithK80c4YpKls5UeGYLewcc7Mbg8Rc8iaSwGImxMJmjlWPMW3a5AwAUkDPfUk2ubWtfnbVWDaRE2K3jDdwhCNOAKlmuedG59e+Q4CC9nAN24dRiEkLtLk8/NfMpXNcKVNuOmVeNqeYPZrIcQc4O+cuPDbJdVWx18Xm35VG7K2vJiIHbOiSRM2cKA4sVzILn/AKkXPUGuf4hOMJDMZFLSnD6ZAMu+Khxx187TpbnVanybJwF8F2eaFcOY5QJIYhCWKXWRBa11zXUgi4IOlzxvSx2IcxfeDetIju2XQiPzUAv4RYnW54mvcPiZZ3nCOI1ifdjwhiWABLNflrawtw466RY7SzZYX3QYfDDEIlyw3DKhaMcXAJJy8SDpqNVTffqOCH83Z20kkkEhiMiOMtrqryZbyKLizHKLi9ibHje4vZtI3zQFYlMJidAlw4HmG9xYpdut854U72Tj968hVw8XgMZW1iHW97jiDUftPapOIMQZ41jCXZFBLvKTkQXvplUk/SHC1ROd1ZeBJbFwMkMaRvIrqiKi5UKnwC1zdmuSLcLVIVE4TtDDI6Kmdi6K4shtle9iTyFxb2VLVrknf4iqvkFFFFYlK13kfFeL+qP6VifdgP8AVcN9JvytW2d5HxXi/qj+lZB3UYBjj4pzZYo8xLsygXta2puTrXqaR1pp+vsc+X40HfGP9Vk+rj/A0r3UQKkmJx0g8GEiJF+BZwbD12B+8Kfd6+xpZ8fvYFEqPGoujpoVuCDc6cqd7W2O+F2EMPEUkmkkD4gI6kgak89QMqrW9TTwRhfOl9TDa97ZTPLraJ1OMluemW32acKvfdJ2umxGIlw+LlaUSJdM9tCt8w05EEfdrIxT/YW0mw2JhnQXaNwbfKHAr9oJH210ZtPCUGkkmYRyNO2xbtTsY4PFzYf+VG8B6qdV/wAafZWk9yX/AA8d9Ifkpbvb7OjF7vE4Z43lQFXjDpmZeIIueKm4tzv6Kcd0WC9z4OdcQyxNLIbKzpmyhQt7X01vXJlzLJprfPh7myMNuQxCHzV9QpV5CbXJNgAL8gOA9VW5u7PGKcqtA4GgYTLYgc7HUUj2j7MHBYaJJGjfEzzXCxkNkSNSAM3/AGZx6NB0ru8fG3SdmpwfMunYw27N4r/2rIa3LsZssLsV8LNJHFLKJdGdbrnva4B9VZ7722OvYbg+kTLauXBlhGc7fzM5xbSoqMkhY3YknqdTpp+FfRPdR8VQepvzGsY7X7CGCTDQsyPMRJJKUNwMxQIt+dgp9prZ+6f4qw/935jWGvkpYU11+plhVTpk2+xI2g3JLWz581/HmDZ81+ubWlRssGQOzu2UllViLKWBBIsL8CfVc1CbFwoOLxTbmMgYn/cJs6kxR8Bl1GvyhxOlR77ZmjwjCZz8IjGDEDQhrn4J+jD+Vv5hpoRr5uyTdJ9s32izJsKMhxJmmzx7pt5Y3TXw6AXvfU8a7g2QoKZnkkEZugc3ykaA3tdiBza9R+EdzjZxeRkRo7WcBVzJcgqeIv8AjUbsXaEm9TxyG64klHOku7eyBD8oDj6Dz5TbJ/PuhaJ4bCVS27kkjV2LMiEZSW1Yi4JW545bcTzrqfYiM0pLN8KULi4sd3wFrcDz61E4LFq2Fw+JeWVmlMRvGfDmlIGXJwC3OXqKWwDSnENhmdisJEu8v4nSTNkQ+plYE9FXqbKlx48u/oOBKSbLQyvLchpIxG9joQubKbdRmNj6a4fYyGCOC7ZIjGVN9fgiCtzz4D11Fdp8PnxWEAijlOWcZZDZSMq88rfhS+BbfTzRMzIIRGFiRitgy3z3FiQTdRy8BpTpO++RfIfvshd48iO8bSWz5CLOQLAkEGzW0uLHQdBXUGyo0aIpdd0rIqg6WfKTe+pN1Bv6+tRuBvJiJoHlciBY8oDWZt5mOdmXU6jKPonmajVx2KLqsTh2iknUBrAYhY8llLDzWGYrm6rqNTTbJ8L7olosmD2bHh960KWMjF2UHQta2gOi3t6rk0wTYglVmlzI7SmTwt4luu7AuOeTpwubGoo7fMkp3bsqSSQRtm0MBbeZlIPmuWCp62FuVP8AaWJbDToFdmjeKZnRyWK7kKwdSdQNcpHDxLw53bNPz/gWiYwOzI4mZkWxYIvoCxiyqOii509Jp5VGm7QTpg8jMPdUOXfNbiiZCXtyzqQB6S3yTTva+1JIpsVZyFHuVbnhEJmdXcX0GljrppUeKTfHvkv9jci3UVDY/ZrqjGCVxIVIUO5KsdLam5U6EXHC/A0r2exIeI6SKysVdJDmZGFrrm5jmD0IrXt4WjKzjtds04nBTwKyoZEyhm80cNTWPt3Qynji8IfvVs3aL/jS/R/as5tXZpcmSEXtdGE4pviQady2IIuMRhiOoDH9K695TE/18P8Adf8AatKjilbZbDDuUmCMYyLecLkCx68PtqMh7SzTyJkJWHGInuZgNUKEb0kkc1a4v8g1tWq1DumuHff5MweOCKX7zGK+cQex/wBqPeYxXziD2P8AtVyn2/iIGlRmzDCzGSdmGvueTzLW5gM3r3DdaWn2jiYngJdmGLSRUVrWjlYhouAvbdk3+rPWn3nUdV3x9uJPDh0KJ7yeI/r4f7r/ALUe8nif6+H+6/7VpXZbakk5JlbKY1ELpwDTLm3hF9ToBa3U9Ki/41if4fHumaTFO0hU5c11hY3uF5HwpflnFPvWourRfDgUj3ksR/Xw33X/AGrpe5XEjhiMOPsf9qvmM2000+EMDvuZ8NLLlRkU+Ew2N300zEEU62RjJGxmKDu5iimyr4kCKDGjWIOp1JN6j1Woq2126HhwM495PE/18P8Adf8AavPeSxH9fDfdf9q0zD4tsRicXEZmiEITdhCAcrrm3tzfMC1wOXgPWqxP2kxLQwyGRkZsI8hZAMgZHRRKym53eU5iByNZR1OofC1/1WHCCK4vctiRwxGHH2P+1ap2L2K+DwceHdlZkvdlvY3JPPWmSbTMuIxSNKyrBHG6LEQC6upJkB/mFxYDgLc71N7DxIlw0UgZmDorBmADMCOJA0BPGubPnyzjU33RnCEU+B6myYRIZAgDs2Ym51a1rkXsTbS9dfw2LdbndqYvkHUdefp1p3RXLufUzoafwyLeGTIM5IJNzqV0BI4Gw4VyNkw5Am7GVWzqNfC1ycwPEG5Oo6mntFNz6ihh/BoM2bdqDmz2FwCw1zZRoWvre1OEwiCRpQo3jAKzcyFvYH1XPtNL0U3MtDTGbNilZWdLsl8puQVzWvYjhewriXZELFCYxdFyqwuGUdAy2NtOFPqKbn1JQxbZEJyfBgFBlUi4IB4jMNbeilUwEYKEIAYwQltMoa17AdbU5opufUUNZtnRNvM0aHeACS4Hjtwv1tXA2VDlZcgIdcrXJJK/JJJvbXh6ae0U3PqWhpNs2Jg4aNSJFCPceeq3spPMC59pr1dnRAu2QEuoVydcwW9g1+IFzx6mnVFNzJRHJsKACwjFgLAXbwi4Nl18OoHC3AU8w2GWMWQWFyfWTxJJ1J9NK0Ucm+ZaEcZhhIjI17MLG3GofyTg6v8AeooqqclyYJfA4VYkCLew4X410mHQBQFUBfNAA8PLTppRRUsHrYdTmuqnMLNoPEOFj1FifbXrRg2uAbG4uOB4XHTSiioDg4VCQSi3BzA2GhItcdDbS9J4bZ0UZvHEiG1rqoGh1tpyvrRRVtgRbYeGIAOHiIF7XRdL6m2mlzSh2TBnL7mPOb3bItzcWNzz00ryirufUlI9xGyoHy54Y2yiy3VTlHQdB6OFKnBxlw+Rc4GUNYXA6X6eiiipbLQ3fYuHKqpgiKrfKMi2W/EDoD0FPY0CgBQAALADQADkByooo23zB1RRRUAUUUUAUUUUAUUUUAUUUUAUUUUAUUUUAUUU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4" descr="data:image/jpeg;base64,/9j/4AAQSkZJRgABAQAAAQABAAD/2wCEAAkGBxQTERUUExMWFhQXGRwbGRYXGRkcGhgiFyQaIB8eHhgYKCggGBwnHB8gITEhJS0rLi46Gh8/ODMsNygtLysBCgoKDg0OGxAQGzIkICQwLzQtLDQ0LywsNDctLCwsLCwvLDQ0LCwsNCwsKywsLCwsLCwsLCwsLCwsLCwsLCwsLP/AABEIAEgA8AMBIgACEQEDEQH/xAAcAAABBQEBAQAAAAAAAAAAAAAAAwQFBgcCAQj/xABBEAACAQIDBQMFDgUFAQAAAAABAgMAEQQSIQUTMUFRBgciFjJhcZEUFyM1UlRyc4GSsbLB0RVCU4KhJTM0YoM2/8QAGQEBAQADAQAAAAAAAAAAAAAAAAECAwQF/8QAMREAAgIBAgQEAwcFAAAAAAAAAAECEQMEEiExUfATYYGxMkHRBRQicZGh4TM0QsHx/9oADAMBAAIRAxEAPwDacdjEhjaSVgkaC7MeAHU1BeX2zvnkXtNHeR8V4v6o/pWH9h9k4bF4hMNNvlZ82WSN1toL2KMp5X1v9ldun00MmNzk3w6GqeRxkkjcPL7Z3zyL2mjy+2d88i9prFu3+wsNgZ/c8W+eQKrGR3TKM19Aipc6DjcVU66ofZ+Kcdyb/Y1PPJOqPpXy+2d88i9po8vtnfPIvaaxPu77LjaGJeNyRGkZZiOROif51/tqtYnDtG7RuLOjFWHQqbH/ADRaDE5OO52h40quj6R8vtnfPIvaaPL7Z3zyL2mvmtSLi+o5jhf7eXrrRuxXYvA7Qw8k2bExGJiHTPG44BgVbIL6dRUyaHFjW6TdFjmlJ0kad5fbO+eRe00eX2zvnkXtNYpHHsY2+F2gAeeWH9BSfazZmDgbDNhmlmhljLsWYKx8VgB4fARY8jUWhxN1+IeNLyNv8vtnfPIvaaPL7Z3zyL2ms02J2JwGI2e2OL4qNUDl0DRMRu+NjkF/RwqBjh2KTrNtBR1KRH8ATWK0mFtpbuHkXxJeRtPl9s755F7TU5s7aEc8YlhcPG3BhwNq+bO2ezIMPiAmGdniMSOHcgls4JvoBbS2lbb3T/FWH/u/Ma1ajTQx41OLfHqZQyOUqZb6Krw2xIi41yN5uJMsaCy3GSNrZupLHX1U5TbgdYmiXNndkZWOVkZVYlWFjZgVsR6b68+Tw5d/qbdyJiioXA7SneeSJoohusmZhIx/3AToCova3M03wfaJnw8s2WK8aO2RZSWvGWFmGXwg5dD+1PDl35i0WKioGLbz5MQWiAMMSyizXV86swXMQMrDLrofOU87Urh9uiREZFsxkEckbmzRMeIIF9R7CCCDY0eOSG5EzRUQds3xD4dU8QTMjM1ldltnXQEjKGQnj5/orjA7TmdpgY4wInKEiRiSQqsCAVGniA402MWiaoqB2ft5plgCRqJJYVmYFjljVrW1AuxJuBoPNPDnxiO0jIJA0BaWJ0Vo42zXWTg6XAzaA+GwN1I6XeHK6G5FhoqMw+1lkkhERV4pY3kEgPyCg4W1vn66WpLA7cEqzlVsYibAnz1tdXFuCtY29RqbJC0TFFNdlYoywRSkBTIivlBvbMAbX0vx406qNVwKFFFFQFa7yPivF/VH9KxPuwP+q4b6Tflats7yPivF/VH9KxPuw+NcL9JvytXq6P8At5+vsc2X44j3vjP+qyfVx/gapNXbvi+NZPoR/gaqWzMA2ImjhTzpWCA9M3P7Br9ld+ndYYt9DTP42aH2T2oNlYPCytbPjZwXvyhj8N/UCwb+40y76Nj7nHCYDw4hc39yWDf4Kmm/eijSYwQxQyGHDRrClkYjQXOoFjyH2Vbts4dtodn0kZWE+HGazKQ14vC2h11TX2Vyp7JQyv8Ay5+vL9Da1acehjVa93Jf8PHfSH5KyGtg7j7e5Mbe9s4vbjbJW7Xf0X6e5hh+IxyHzV9QpZ5SQASSFFlB5DjYdNdas2Gg2KQLzbQAsOKRfoDTbtrgsPDOiYQloTCjB2Ny+e5ueh9Fb1kTlVP9DBx+Zf8AsV/85iv/AGrIBWy93wj8n8RvSwjvNmKWzW55b6X9dUeDD7FJ8U+PUdSken3Qa5cE9s8nB8zZNWo/kVWWVmtmJNgAL8gOA9Qr6I7p/irD/wB35jWG9sMJFDjZYoB8EmUKb3v4VN7873vW5d0/xVh/7vzGtf2g7wxa6r2LhVTZJybBYril3oHuhw4OT/bsqLbzvF5oPLiaXm2GpxKYhWKMPPUebLYEKWHJlubN0NjfS0fJthhj1GY7liYLZTbOAHDZuGuqW9FOoNpN7saGRsh1MaFRllQAXZX5sGOo5aaag15j3/t/B0cB3hNnlMRNLnBEoTw5bZd2CPOvre/QUxw+wpFw0kBmQhkkQMIiCN4WNz4je1zppTKLtE6QzySn4aFRnw5GXIzEhSH/AJom5NrwPPSpDHYmbD7lmcSK8iRuMuWxkIUMluQYi4N9Dx01VNOu+HfqW0It2bIR0ikEayxbuRQnhLZcokVQRla3Hjew6Xp1ithK80c4YpKls5UeGYLewcc7Mbg8Rc8iaSwGImxMJmjlWPMW3a5AwAUkDPfUk2ubWtfnbVWDaRE2K3jDdwhCNOAKlmuedG59e+Q4CC9nAN24dRiEkLtLk8/NfMpXNcKVNuOmVeNqeYPZrIcQc4O+cuPDbJdVWx18Xm35VG7K2vJiIHbOiSRM2cKA4sVzILn/AKkXPUGuf4hOMJDMZFLSnD6ZAMu+Khxx187TpbnVanybJwF8F2eaFcOY5QJIYhCWKXWRBa11zXUgi4IOlzxvSx2IcxfeDetIju2XQiPzUAv4RYnW54mvcPiZZ3nCOI1ifdjwhiWABLNflrawtw466RY7SzZYX3QYfDDEIlyw3DKhaMcXAJJy8SDpqNVTffqOCH83Z20kkkEhiMiOMtrqryZbyKLizHKLi9ibHje4vZtI3zQFYlMJidAlw4HmG9xYpdut854U72Tj968hVw8XgMZW1iHW97jiDUftPapOIMQZ41jCXZFBLvKTkQXvplUk/SHC1ROd1ZeBJbFwMkMaRvIrqiKi5UKnwC1zdmuSLcLVIVE4TtDDI6Kmdi6K4shtle9iTyFxb2VLVrknf4iqvkFFFFYlK13kfFeL+qP6VifdgP8AVcN9JvytW2d5HxXi/qj+lZB3UYBjj4pzZYo8xLsygXta2puTrXqaR1pp+vsc+X40HfGP9Vk+rj/A0r3UQKkmJx0g8GEiJF+BZwbD12B+8Kfd6+xpZ8fvYFEqPGoujpoVuCDc6cqd7W2O+F2EMPEUkmkkD4gI6kgak89QMqrW9TTwRhfOl9TDa97ZTPLraJ1OMluemW32acKvfdJ2umxGIlw+LlaUSJdM9tCt8w05EEfdrIxT/YW0mw2JhnQXaNwbfKHAr9oJH210ZtPCUGkkmYRyNO2xbtTsY4PFzYf+VG8B6qdV/wAafZWk9yX/AA8d9Ifkpbvb7OjF7vE4Z43lQFXjDpmZeIIueKm4tzv6Kcd0WC9z4OdcQyxNLIbKzpmyhQt7X01vXJlzLJprfPh7myMNuQxCHzV9QpV5CbXJNgAL8gOA9VW5u7PGKcqtA4GgYTLYgc7HUUj2j7MHBYaJJGjfEzzXCxkNkSNSAM3/AGZx6NB0ru8fG3SdmpwfMunYw27N4r/2rIa3LsZssLsV8LNJHFLKJdGdbrnva4B9VZ7722OvYbg+kTLauXBlhGc7fzM5xbSoqMkhY3YknqdTpp+FfRPdR8VQepvzGsY7X7CGCTDQsyPMRJJKUNwMxQIt+dgp9prZ+6f4qw/935jWGvkpYU11+plhVTpk2+xI2g3JLWz581/HmDZ81+ubWlRssGQOzu2UllViLKWBBIsL8CfVc1CbFwoOLxTbmMgYn/cJs6kxR8Bl1GvyhxOlR77ZmjwjCZz8IjGDEDQhrn4J+jD+Vv5hpoRr5uyTdJ9s32izJsKMhxJmmzx7pt5Y3TXw6AXvfU8a7g2QoKZnkkEZugc3ykaA3tdiBza9R+EdzjZxeRkRo7WcBVzJcgqeIv8AjUbsXaEm9TxyG64klHOku7eyBD8oDj6Dz5TbJ/PuhaJ4bCVS27kkjV2LMiEZSW1Yi4JW545bcTzrqfYiM0pLN8KULi4sd3wFrcDz61E4LFq2Fw+JeWVmlMRvGfDmlIGXJwC3OXqKWwDSnENhmdisJEu8v4nSTNkQ+plYE9FXqbKlx48u/oOBKSbLQyvLchpIxG9joQubKbdRmNj6a4fYyGCOC7ZIjGVN9fgiCtzz4D11Fdp8PnxWEAijlOWcZZDZSMq88rfhS+BbfTzRMzIIRGFiRitgy3z3FiQTdRy8BpTpO++RfIfvshd48iO8bSWz5CLOQLAkEGzW0uLHQdBXUGyo0aIpdd0rIqg6WfKTe+pN1Bv6+tRuBvJiJoHlciBY8oDWZt5mOdmXU6jKPonmajVx2KLqsTh2iknUBrAYhY8llLDzWGYrm6rqNTTbJ8L7olosmD2bHh960KWMjF2UHQta2gOi3t6rk0wTYglVmlzI7SmTwt4luu7AuOeTpwubGoo7fMkp3bsqSSQRtm0MBbeZlIPmuWCp62FuVP8AaWJbDToFdmjeKZnRyWK7kKwdSdQNcpHDxLw53bNPz/gWiYwOzI4mZkWxYIvoCxiyqOii509Jp5VGm7QTpg8jMPdUOXfNbiiZCXtyzqQB6S3yTTva+1JIpsVZyFHuVbnhEJmdXcX0GljrppUeKTfHvkv9jci3UVDY/ZrqjGCVxIVIUO5KsdLam5U6EXHC/A0r2exIeI6SKysVdJDmZGFrrm5jmD0IrXt4WjKzjtds04nBTwKyoZEyhm80cNTWPt3Qynji8IfvVs3aL/jS/R/as5tXZpcmSEXtdGE4pviQady2IIuMRhiOoDH9K695TE/18P8Adf8AatKjilbZbDDuUmCMYyLecLkCx68PtqMh7SzTyJkJWHGInuZgNUKEb0kkc1a4v8g1tWq1DumuHff5MweOCKX7zGK+cQex/wBqPeYxXziD2P8AtVyn2/iIGlRmzDCzGSdmGvueTzLW5gM3r3DdaWn2jiYngJdmGLSRUVrWjlYhouAvbdk3+rPWn3nUdV3x9uJPDh0KJ7yeI/r4f7r/ALUe8nif6+H+6/7VpXZbakk5JlbKY1ELpwDTLm3hF9ToBa3U9Ki/41if4fHumaTFO0hU5c11hY3uF5HwpflnFPvWourRfDgUj3ksR/Xw33X/AGrpe5XEjhiMOPsf9qvmM2000+EMDvuZ8NLLlRkU+Ew2N300zEEU62RjJGxmKDu5iimyr4kCKDGjWIOp1JN6j1Woq2126HhwM495PE/18P8Adf8AavPeSxH9fDfdf9q0zD4tsRicXEZmiEITdhCAcrrm3tzfMC1wOXgPWqxP2kxLQwyGRkZsI8hZAMgZHRRKym53eU5iByNZR1OofC1/1WHCCK4vctiRwxGHH2P+1ap2L2K+DwceHdlZkvdlvY3JPPWmSbTMuIxSNKyrBHG6LEQC6upJkB/mFxYDgLc71N7DxIlw0UgZmDorBmADMCOJA0BPGubPnyzjU33RnCEU+B6myYRIZAgDs2Ym51a1rkXsTbS9dfw2LdbndqYvkHUdefp1p3RXLufUzoafwyLeGTIM5IJNzqV0BI4Gw4VyNkw5Am7GVWzqNfC1ycwPEG5Oo6mntFNz6ihh/BoM2bdqDmz2FwCw1zZRoWvre1OEwiCRpQo3jAKzcyFvYH1XPtNL0U3MtDTGbNilZWdLsl8puQVzWvYjhewriXZELFCYxdFyqwuGUdAy2NtOFPqKbn1JQxbZEJyfBgFBlUi4IB4jMNbeilUwEYKEIAYwQltMoa17AdbU5opufUUNZtnRNvM0aHeACS4Hjtwv1tXA2VDlZcgIdcrXJJK/JJJvbXh6ae0U3PqWhpNs2Jg4aNSJFCPceeq3spPMC59pr1dnRAu2QEuoVydcwW9g1+IFzx6mnVFNzJRHJsKACwjFgLAXbwi4Nl18OoHC3AU8w2GWMWQWFyfWTxJJ1J9NK0Ucm+ZaEcZhhIjI17MLG3GofyTg6v8AeooqqclyYJfA4VYkCLew4X410mHQBQFUBfNAA8PLTppRRUsHrYdTmuqnMLNoPEOFj1FifbXrRg2uAbG4uOB4XHTSiioDg4VCQSi3BzA2GhItcdDbS9J4bZ0UZvHEiG1rqoGh1tpyvrRRVtgRbYeGIAOHiIF7XRdL6m2mlzSh2TBnL7mPOb3bItzcWNzz00ryirufUlI9xGyoHy54Y2yiy3VTlHQdB6OFKnBxlw+Rc4GUNYXA6X6eiiipbLQ3fYuHKqpgiKrfKMi2W/EDoD0FPY0CgBQAALADQADkByooo23zB1RRRUAUUUUAUUUUAUUUUAUUUUAUUUUAUUUUAUUUU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Titre 7"/>
          <p:cNvSpPr>
            <a:spLocks noGrp="1"/>
          </p:cNvSpPr>
          <p:nvPr>
            <p:ph type="ctrTitle"/>
          </p:nvPr>
        </p:nvSpPr>
        <p:spPr>
          <a:xfrm>
            <a:off x="2644200" y="2463031"/>
            <a:ext cx="6176272" cy="1470025"/>
          </a:xfrm>
        </p:spPr>
        <p:txBody>
          <a:bodyPr>
            <a:noAutofit/>
          </a:bodyPr>
          <a:lstStyle/>
          <a:p>
            <a:r>
              <a:rPr lang="fr-FR" sz="2800" b="1" dirty="0"/>
              <a:t>Considérations énergétiques régionales pour l’Amérique du Sud</a:t>
            </a:r>
            <a:br>
              <a:rPr lang="fr-FR" sz="2400" b="1" dirty="0"/>
            </a:br>
            <a:r>
              <a:rPr lang="fr-FR" sz="2800" dirty="0"/>
              <a:t>-</a:t>
            </a:r>
            <a:br>
              <a:rPr lang="fr-FR" sz="1600" b="1" i="1" dirty="0"/>
            </a:br>
            <a:r>
              <a:rPr lang="fr-FR" sz="2800" i="1" dirty="0"/>
              <a:t>Ressources et engagements climatiques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607592" y="6165304"/>
            <a:ext cx="653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Lundi 02 mars 2015	Journée de la Chaire MPDD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78" y="692696"/>
            <a:ext cx="1063314" cy="88038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745731"/>
            <a:ext cx="1554785" cy="73905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91" y="692696"/>
            <a:ext cx="1067860" cy="88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331640" y="5733256"/>
            <a:ext cx="3744416" cy="6480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Les </a:t>
            </a:r>
            <a:r>
              <a:rPr lang="es-CL" sz="2000" dirty="0" err="1">
                <a:solidFill>
                  <a:schemeClr val="tx1"/>
                </a:solidFill>
              </a:rPr>
              <a:t>émissions</a:t>
            </a:r>
            <a:r>
              <a:rPr lang="es-CL" sz="2000" dirty="0">
                <a:solidFill>
                  <a:schemeClr val="tx1"/>
                </a:solidFill>
              </a:rPr>
              <a:t> non-</a:t>
            </a:r>
            <a:r>
              <a:rPr lang="es-CL" sz="2000" dirty="0" err="1">
                <a:solidFill>
                  <a:schemeClr val="tx1"/>
                </a:solidFill>
              </a:rPr>
              <a:t>énergétiques</a:t>
            </a:r>
            <a:r>
              <a:rPr lang="es-CL" sz="2000" dirty="0">
                <a:solidFill>
                  <a:schemeClr val="tx1"/>
                </a:solidFill>
              </a:rPr>
              <a:t> </a:t>
            </a:r>
            <a:r>
              <a:rPr lang="es-CL" sz="2000" dirty="0" err="1">
                <a:solidFill>
                  <a:schemeClr val="tx1"/>
                </a:solidFill>
              </a:rPr>
              <a:t>sont</a:t>
            </a:r>
            <a:r>
              <a:rPr lang="es-CL" sz="2000" dirty="0">
                <a:solidFill>
                  <a:schemeClr val="tx1"/>
                </a:solidFill>
              </a:rPr>
              <a:t> </a:t>
            </a:r>
            <a:r>
              <a:rPr lang="es-CL" sz="2000" dirty="0" err="1">
                <a:solidFill>
                  <a:schemeClr val="tx1"/>
                </a:solidFill>
              </a:rPr>
              <a:t>prépondérantes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331640" y="3771037"/>
            <a:ext cx="3744416" cy="6480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s-CL" sz="2000" dirty="0" err="1">
                <a:solidFill>
                  <a:schemeClr val="tx1"/>
                </a:solidFill>
              </a:rPr>
              <a:t>Mais</a:t>
            </a:r>
            <a:r>
              <a:rPr lang="es-CL" sz="2000" dirty="0">
                <a:solidFill>
                  <a:schemeClr val="tx1"/>
                </a:solidFill>
              </a:rPr>
              <a:t> </a:t>
            </a:r>
            <a:r>
              <a:rPr lang="es-CL" sz="2000" dirty="0" err="1">
                <a:solidFill>
                  <a:schemeClr val="tx1"/>
                </a:solidFill>
              </a:rPr>
              <a:t>pas</a:t>
            </a:r>
            <a:r>
              <a:rPr lang="es-CL" sz="2000" dirty="0">
                <a:solidFill>
                  <a:schemeClr val="tx1"/>
                </a:solidFill>
              </a:rPr>
              <a:t> par </a:t>
            </a:r>
            <a:r>
              <a:rPr lang="es-CL" sz="2000" dirty="0" err="1">
                <a:solidFill>
                  <a:schemeClr val="tx1"/>
                </a:solidFill>
              </a:rPr>
              <a:t>décarbonation</a:t>
            </a:r>
            <a:r>
              <a:rPr lang="es-CL" sz="2000" dirty="0">
                <a:solidFill>
                  <a:schemeClr val="tx1"/>
                </a:solidFill>
              </a:rPr>
              <a:t> du mix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331640" y="1653908"/>
            <a:ext cx="3744416" cy="6480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s-CL" sz="2000" dirty="0">
                <a:solidFill>
                  <a:schemeClr val="tx1"/>
                </a:solidFill>
              </a:rPr>
              <a:t>Les </a:t>
            </a:r>
            <a:r>
              <a:rPr lang="es-CL" sz="2000" dirty="0" err="1">
                <a:solidFill>
                  <a:schemeClr val="tx1"/>
                </a:solidFill>
              </a:rPr>
              <a:t>réductions</a:t>
            </a:r>
            <a:r>
              <a:rPr lang="es-CL" sz="2000" dirty="0">
                <a:solidFill>
                  <a:schemeClr val="tx1"/>
                </a:solidFill>
              </a:rPr>
              <a:t> de GES </a:t>
            </a:r>
            <a:r>
              <a:rPr lang="es-CL" sz="2000" dirty="0" err="1">
                <a:solidFill>
                  <a:schemeClr val="tx1"/>
                </a:solidFill>
              </a:rPr>
              <a:t>sont</a:t>
            </a:r>
            <a:r>
              <a:rPr lang="es-CL" sz="2000" dirty="0">
                <a:solidFill>
                  <a:schemeClr val="tx1"/>
                </a:solidFill>
              </a:rPr>
              <a:t> </a:t>
            </a:r>
            <a:r>
              <a:rPr lang="es-CL" sz="2000" dirty="0" err="1">
                <a:solidFill>
                  <a:schemeClr val="tx1"/>
                </a:solidFill>
              </a:rPr>
              <a:t>là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err="1"/>
              <a:t>Réductions</a:t>
            </a:r>
            <a:r>
              <a:rPr lang="es-CL" dirty="0"/>
              <a:t> non-</a:t>
            </a:r>
            <a:r>
              <a:rPr lang="es-CL" dirty="0" err="1"/>
              <a:t>énergétiques</a:t>
            </a:r>
            <a:endParaRPr lang="es-CL" dirty="0"/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078272"/>
              </p:ext>
            </p:extLst>
          </p:nvPr>
        </p:nvGraphicFramePr>
        <p:xfrm>
          <a:off x="1553254" y="2420888"/>
          <a:ext cx="741123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6 Conector recto de flecha"/>
          <p:cNvCxnSpPr/>
          <p:nvPr/>
        </p:nvCxnSpPr>
        <p:spPr>
          <a:xfrm>
            <a:off x="7409652" y="2996952"/>
            <a:ext cx="0" cy="219624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6905596" y="3843046"/>
            <a:ext cx="1008112" cy="50405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- 35%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87" y="980728"/>
            <a:ext cx="3666501" cy="19944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aphicFrame>
        <p:nvGraphicFramePr>
          <p:cNvPr id="1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182743"/>
              </p:ext>
            </p:extLst>
          </p:nvPr>
        </p:nvGraphicFramePr>
        <p:xfrm>
          <a:off x="330709" y="1653908"/>
          <a:ext cx="8633779" cy="4811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654" y="3068960"/>
            <a:ext cx="3692833" cy="2061116"/>
          </a:xfrm>
          <a:prstGeom prst="rect">
            <a:avLst/>
          </a:prstGeom>
        </p:spPr>
      </p:pic>
      <p:graphicFrame>
        <p:nvGraphicFramePr>
          <p:cNvPr id="1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069417"/>
              </p:ext>
            </p:extLst>
          </p:nvPr>
        </p:nvGraphicFramePr>
        <p:xfrm>
          <a:off x="-1481" y="1455420"/>
          <a:ext cx="9145481" cy="5039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5393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Graphic spid="5" grpId="0">
        <p:bldAsOne/>
      </p:bldGraphic>
      <p:bldP spid="12" grpId="0" animBg="1"/>
      <p:bldP spid="12" grpId="1" animBg="1"/>
      <p:bldGraphic spid="15" grpId="0">
        <p:bldAsOne/>
      </p:bldGraphic>
      <p:bldGraphic spid="15" grpId="1">
        <p:bldAsOne/>
      </p:bldGraphic>
      <p:bldGraphic spid="1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La </a:t>
            </a:r>
            <a:r>
              <a:rPr lang="es-CL" dirty="0" err="1"/>
              <a:t>petite</a:t>
            </a:r>
            <a:r>
              <a:rPr lang="es-CL" dirty="0"/>
              <a:t> </a:t>
            </a:r>
            <a:r>
              <a:rPr lang="es-CL" dirty="0" err="1"/>
              <a:t>conclusion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1448780"/>
            <a:ext cx="7416824" cy="4968552"/>
          </a:xfrm>
        </p:spPr>
        <p:txBody>
          <a:bodyPr>
            <a:normAutofit fontScale="92500"/>
          </a:bodyPr>
          <a:lstStyle/>
          <a:p>
            <a:r>
              <a:rPr lang="es-CL" dirty="0"/>
              <a:t>Un </a:t>
            </a:r>
            <a:r>
              <a:rPr lang="es-CL" dirty="0" err="1"/>
              <a:t>modèle</a:t>
            </a:r>
            <a:r>
              <a:rPr lang="es-CL" dirty="0"/>
              <a:t> </a:t>
            </a:r>
            <a:r>
              <a:rPr lang="es-CL" dirty="0" err="1"/>
              <a:t>énergétique</a:t>
            </a:r>
            <a:r>
              <a:rPr lang="es-CL" dirty="0"/>
              <a:t> à </a:t>
            </a:r>
            <a:r>
              <a:rPr lang="es-CL" dirty="0" err="1"/>
              <a:t>adapter</a:t>
            </a:r>
            <a:r>
              <a:rPr lang="es-CL" dirty="0"/>
              <a:t> </a:t>
            </a:r>
            <a:r>
              <a:rPr lang="es-CL" dirty="0" err="1"/>
              <a:t>au</a:t>
            </a:r>
            <a:r>
              <a:rPr lang="es-CL" dirty="0"/>
              <a:t> </a:t>
            </a:r>
            <a:r>
              <a:rPr lang="es-CL" dirty="0" err="1"/>
              <a:t>contexte</a:t>
            </a:r>
            <a:r>
              <a:rPr lang="es-CL" dirty="0"/>
              <a:t> sud-</a:t>
            </a:r>
            <a:r>
              <a:rPr lang="es-CL" dirty="0" err="1"/>
              <a:t>américain</a:t>
            </a:r>
            <a:endParaRPr lang="es-CL" dirty="0"/>
          </a:p>
          <a:p>
            <a:pPr lvl="1"/>
            <a:r>
              <a:rPr lang="es-CL" i="1" dirty="0"/>
              <a:t>Une </a:t>
            </a:r>
            <a:r>
              <a:rPr lang="es-CL" i="1" dirty="0" err="1"/>
              <a:t>électricité</a:t>
            </a:r>
            <a:r>
              <a:rPr lang="es-CL" i="1" dirty="0"/>
              <a:t> </a:t>
            </a:r>
            <a:r>
              <a:rPr lang="es-CL" i="1" dirty="0" err="1"/>
              <a:t>propre</a:t>
            </a:r>
            <a:endParaRPr lang="es-CL" i="1" dirty="0"/>
          </a:p>
          <a:p>
            <a:pPr lvl="1"/>
            <a:r>
              <a:rPr lang="es-CL" i="1" dirty="0"/>
              <a:t>Des GES </a:t>
            </a:r>
            <a:r>
              <a:rPr lang="es-CL" i="1" dirty="0" err="1"/>
              <a:t>pas</a:t>
            </a:r>
            <a:r>
              <a:rPr lang="es-CL" i="1" dirty="0"/>
              <a:t> </a:t>
            </a:r>
            <a:r>
              <a:rPr lang="es-CL" i="1" dirty="0" err="1"/>
              <a:t>directement</a:t>
            </a:r>
            <a:r>
              <a:rPr lang="es-CL" i="1" dirty="0"/>
              <a:t> </a:t>
            </a:r>
            <a:r>
              <a:rPr lang="es-CL" i="1" dirty="0" err="1"/>
              <a:t>énergétiques</a:t>
            </a:r>
            <a:endParaRPr lang="es-CL" i="1" dirty="0"/>
          </a:p>
          <a:p>
            <a:r>
              <a:rPr lang="es-CL" dirty="0" err="1"/>
              <a:t>Rôle</a:t>
            </a:r>
            <a:r>
              <a:rPr lang="es-CL" dirty="0"/>
              <a:t> des </a:t>
            </a:r>
            <a:r>
              <a:rPr lang="es-CL" dirty="0" err="1"/>
              <a:t>exportations</a:t>
            </a:r>
            <a:r>
              <a:rPr lang="es-CL" dirty="0"/>
              <a:t> </a:t>
            </a:r>
            <a:r>
              <a:rPr lang="es-CL" dirty="0" err="1"/>
              <a:t>d’énergie</a:t>
            </a:r>
            <a:endParaRPr lang="es-CL" dirty="0"/>
          </a:p>
          <a:p>
            <a:pPr lvl="1"/>
            <a:r>
              <a:rPr lang="es-CL" i="1" dirty="0" err="1"/>
              <a:t>Intérêt</a:t>
            </a:r>
            <a:r>
              <a:rPr lang="es-CL" i="1" dirty="0"/>
              <a:t> du </a:t>
            </a:r>
            <a:r>
              <a:rPr lang="es-CL" i="1" dirty="0" err="1"/>
              <a:t>couplage</a:t>
            </a:r>
            <a:r>
              <a:rPr lang="es-CL" i="1" dirty="0"/>
              <a:t> </a:t>
            </a:r>
            <a:r>
              <a:rPr lang="es-CL" i="1" dirty="0" err="1"/>
              <a:t>avec</a:t>
            </a:r>
            <a:r>
              <a:rPr lang="es-CL" i="1" dirty="0"/>
              <a:t> un </a:t>
            </a:r>
            <a:r>
              <a:rPr lang="es-CL" i="1" dirty="0" err="1"/>
              <a:t>modèle</a:t>
            </a:r>
            <a:r>
              <a:rPr lang="es-CL" i="1" dirty="0"/>
              <a:t> </a:t>
            </a:r>
            <a:r>
              <a:rPr lang="es-CL" i="1" dirty="0" err="1"/>
              <a:t>mondial</a:t>
            </a:r>
            <a:endParaRPr lang="es-CL" i="1" dirty="0"/>
          </a:p>
          <a:p>
            <a:pPr lvl="1"/>
            <a:r>
              <a:rPr lang="es-CL" i="1" dirty="0" err="1"/>
              <a:t>Question</a:t>
            </a:r>
            <a:r>
              <a:rPr lang="es-CL" i="1" dirty="0"/>
              <a:t> de </a:t>
            </a:r>
            <a:r>
              <a:rPr lang="es-CL" i="1" dirty="0" err="1"/>
              <a:t>l’allocation</a:t>
            </a:r>
            <a:r>
              <a:rPr lang="es-CL" i="1" dirty="0"/>
              <a:t> des </a:t>
            </a:r>
            <a:r>
              <a:rPr lang="es-CL" i="1" dirty="0" err="1"/>
              <a:t>émissions</a:t>
            </a:r>
            <a:r>
              <a:rPr lang="es-CL" i="1" dirty="0"/>
              <a:t> </a:t>
            </a:r>
            <a:r>
              <a:rPr lang="es-CL" i="1" dirty="0" err="1"/>
              <a:t>exportées</a:t>
            </a:r>
            <a:endParaRPr lang="es-CL" i="1" dirty="0"/>
          </a:p>
          <a:p>
            <a:r>
              <a:rPr lang="es-CL" dirty="0" err="1"/>
              <a:t>Préparer</a:t>
            </a:r>
            <a:r>
              <a:rPr lang="es-CL" dirty="0"/>
              <a:t> </a:t>
            </a:r>
            <a:r>
              <a:rPr lang="es-CL" dirty="0" err="1"/>
              <a:t>l’adaptation</a:t>
            </a:r>
            <a:r>
              <a:rPr lang="es-CL" dirty="0"/>
              <a:t> </a:t>
            </a:r>
            <a:r>
              <a:rPr lang="es-CL" dirty="0" err="1"/>
              <a:t>au</a:t>
            </a:r>
            <a:r>
              <a:rPr lang="es-CL" dirty="0"/>
              <a:t> CC </a:t>
            </a:r>
          </a:p>
          <a:p>
            <a:pPr lvl="1"/>
            <a:r>
              <a:rPr lang="es-CL" i="1" dirty="0"/>
              <a:t>Un mix </a:t>
            </a:r>
            <a:r>
              <a:rPr lang="es-CL" i="1" dirty="0" err="1"/>
              <a:t>renouvelable</a:t>
            </a:r>
            <a:r>
              <a:rPr lang="es-CL" i="1" dirty="0"/>
              <a:t> et local (</a:t>
            </a:r>
            <a:r>
              <a:rPr lang="es-CL" i="1" dirty="0" err="1"/>
              <a:t>hydro</a:t>
            </a:r>
            <a:r>
              <a:rPr lang="es-CL" i="1" dirty="0"/>
              <a:t>, </a:t>
            </a:r>
            <a:r>
              <a:rPr lang="es-CL" i="1" dirty="0" err="1"/>
              <a:t>biomasse</a:t>
            </a:r>
            <a:r>
              <a:rPr lang="es-CL" i="1" dirty="0"/>
              <a:t>)</a:t>
            </a:r>
          </a:p>
          <a:p>
            <a:pPr lvl="1"/>
            <a:r>
              <a:rPr lang="es-CL" i="1" dirty="0" err="1"/>
              <a:t>Protection</a:t>
            </a:r>
            <a:r>
              <a:rPr lang="es-CL" i="1" dirty="0"/>
              <a:t> par </a:t>
            </a:r>
            <a:r>
              <a:rPr lang="es-CL" i="1" dirty="0" err="1"/>
              <a:t>l’intégration</a:t>
            </a:r>
            <a:r>
              <a:rPr lang="es-CL" i="1" dirty="0"/>
              <a:t> </a:t>
            </a:r>
            <a:r>
              <a:rPr lang="es-CL" i="1" dirty="0" err="1"/>
              <a:t>ou</a:t>
            </a:r>
            <a:r>
              <a:rPr lang="es-CL" i="1" dirty="0"/>
              <a:t> la </a:t>
            </a:r>
            <a:r>
              <a:rPr lang="es-CL" i="1" dirty="0" err="1"/>
              <a:t>diversification</a:t>
            </a:r>
            <a:r>
              <a:rPr lang="es-CL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889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5656" y="2204864"/>
            <a:ext cx="662473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dirty="0"/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Merci pour votre attention!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Contact:</a:t>
            </a:r>
          </a:p>
          <a:p>
            <a:pPr algn="ctr"/>
            <a:r>
              <a:rPr lang="fr-FR" dirty="0">
                <a:hlinkClick r:id="rId2"/>
              </a:rPr>
              <a:t>sebastien.postic@mines-paristech.fr</a:t>
            </a:r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5715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572044"/>
              </p:ext>
            </p:extLst>
          </p:nvPr>
        </p:nvGraphicFramePr>
        <p:xfrm>
          <a:off x="434340" y="1537126"/>
          <a:ext cx="870966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791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0.23612 -0.148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74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325490"/>
              </p:ext>
            </p:extLst>
          </p:nvPr>
        </p:nvGraphicFramePr>
        <p:xfrm>
          <a:off x="1682496" y="1965960"/>
          <a:ext cx="6360541" cy="368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7075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6732240" y="577564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Primary energy consumption</a:t>
            </a:r>
          </a:p>
          <a:p>
            <a:pPr algn="ctr"/>
            <a:r>
              <a:rPr lang="en-US" sz="1200" dirty="0"/>
              <a:t> (</a:t>
            </a:r>
            <a:r>
              <a:rPr lang="en-US" sz="1200" i="1" dirty="0"/>
              <a:t>BP statistical Review 2012</a:t>
            </a:r>
            <a:r>
              <a:rPr lang="en-US" sz="1200" dirty="0"/>
              <a:t>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4"/>
          <a:stretch/>
        </p:blipFill>
        <p:spPr bwMode="auto">
          <a:xfrm>
            <a:off x="5220073" y="2924944"/>
            <a:ext cx="3732542" cy="292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014583"/>
              </p:ext>
            </p:extLst>
          </p:nvPr>
        </p:nvGraphicFramePr>
        <p:xfrm>
          <a:off x="1331640" y="174134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051720" y="4205007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GDP of LAC countries (</a:t>
            </a:r>
            <a:r>
              <a:rPr lang="en-US" sz="1200" i="1" dirty="0"/>
              <a:t>source CIA World </a:t>
            </a:r>
            <a:r>
              <a:rPr lang="en-US" sz="1200" i="1" dirty="0" err="1"/>
              <a:t>Factbook</a:t>
            </a:r>
            <a:r>
              <a:rPr lang="en-US" sz="1200" dirty="0"/>
              <a:t>)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36" y="4805398"/>
            <a:ext cx="1801368" cy="108127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05" y="4653136"/>
            <a:ext cx="1614035" cy="134623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51640"/>
            <a:ext cx="1608509" cy="1246594"/>
          </a:xfrm>
          <a:prstGeom prst="rect">
            <a:avLst/>
          </a:prstGeom>
        </p:spPr>
      </p:pic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624736" cy="562074"/>
          </a:xfrm>
        </p:spPr>
        <p:txBody>
          <a:bodyPr>
            <a:normAutofit fontScale="90000"/>
          </a:bodyPr>
          <a:lstStyle/>
          <a:p>
            <a:r>
              <a:rPr lang="es-CL" dirty="0" err="1"/>
              <a:t>Trend</a:t>
            </a:r>
            <a:r>
              <a:rPr lang="es-CL" dirty="0"/>
              <a:t> 1: A regional leader</a:t>
            </a:r>
          </a:p>
        </p:txBody>
      </p:sp>
    </p:spTree>
    <p:extLst>
      <p:ext uri="{BB962C8B-B14F-4D97-AF65-F5344CB8AC3E}">
        <p14:creationId xmlns:p14="http://schemas.microsoft.com/office/powerpoint/2010/main" val="3243488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001494" y="1772816"/>
            <a:ext cx="41070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 err="1"/>
              <a:t>Sul</a:t>
            </a:r>
            <a:r>
              <a:rPr lang="en-US" dirty="0"/>
              <a:t> and </a:t>
            </a:r>
            <a:r>
              <a:rPr lang="en-US" b="1" dirty="0" err="1"/>
              <a:t>Sudeste</a:t>
            </a:r>
            <a:r>
              <a:rPr lang="en-US" dirty="0"/>
              <a:t> Regions together represent: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56% of Brazil population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72% of GDP (2009)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65% of electricity consumption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90% of oil production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90% of oil reserves,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75% of gas reserves</a:t>
            </a:r>
          </a:p>
          <a:p>
            <a:endParaRPr lang="en-US" b="1" dirty="0"/>
          </a:p>
          <a:p>
            <a:r>
              <a:rPr lang="en-US" b="1" dirty="0"/>
              <a:t>But: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35% of hydro reserves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30% of soybean production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18% of territory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19672" y="601199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=&gt; Two different energy systems with interconnection issues</a:t>
            </a:r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5" b="19999"/>
          <a:stretch/>
        </p:blipFill>
        <p:spPr bwMode="auto">
          <a:xfrm>
            <a:off x="251520" y="1772816"/>
            <a:ext cx="3478530" cy="2727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 r="4667"/>
          <a:stretch/>
        </p:blipFill>
        <p:spPr>
          <a:xfrm>
            <a:off x="2987824" y="3757975"/>
            <a:ext cx="1828800" cy="1793412"/>
          </a:xfrm>
          <a:prstGeom prst="rect">
            <a:avLst/>
          </a:prstGeom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624736" cy="562074"/>
          </a:xfrm>
        </p:spPr>
        <p:txBody>
          <a:bodyPr>
            <a:normAutofit fontScale="90000"/>
          </a:bodyPr>
          <a:lstStyle/>
          <a:p>
            <a:r>
              <a:rPr lang="es-CL" dirty="0" err="1"/>
              <a:t>Trend</a:t>
            </a:r>
            <a:r>
              <a:rPr lang="es-CL" dirty="0"/>
              <a:t> 2: </a:t>
            </a:r>
            <a:r>
              <a:rPr lang="es-CL" dirty="0" err="1"/>
              <a:t>the</a:t>
            </a:r>
            <a:r>
              <a:rPr lang="es-CL" dirty="0"/>
              <a:t> 2-region </a:t>
            </a:r>
            <a:r>
              <a:rPr lang="es-CL" dirty="0" err="1"/>
              <a:t>Brazil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78044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6" t="2265"/>
          <a:stretch/>
        </p:blipFill>
        <p:spPr bwMode="auto">
          <a:xfrm>
            <a:off x="4943265" y="1859280"/>
            <a:ext cx="3867040" cy="372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745409" y="1338589"/>
            <a:ext cx="6912768" cy="4525963"/>
          </a:xfrm>
          <a:noFill/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400" dirty="0"/>
              <a:t>Paraguay:</a:t>
            </a:r>
            <a:r>
              <a:rPr lang="en-US" sz="2400" i="1" dirty="0"/>
              <a:t> </a:t>
            </a:r>
            <a:r>
              <a:rPr lang="en-US" sz="2400" dirty="0"/>
              <a:t>electricity (2009)</a:t>
            </a:r>
          </a:p>
          <a:p>
            <a:pPr lvl="2"/>
            <a:r>
              <a:rPr lang="en-US" sz="2000" dirty="0"/>
              <a:t>6,000 </a:t>
            </a:r>
            <a:r>
              <a:rPr lang="en-US" sz="2000" dirty="0" err="1"/>
              <a:t>GWh</a:t>
            </a:r>
            <a:r>
              <a:rPr lang="en-US" sz="2000" dirty="0"/>
              <a:t> consumed</a:t>
            </a:r>
          </a:p>
          <a:p>
            <a:pPr lvl="2"/>
            <a:r>
              <a:rPr lang="en-US" sz="2000" dirty="0"/>
              <a:t>45,000 </a:t>
            </a:r>
            <a:r>
              <a:rPr lang="en-US" sz="2000" dirty="0" err="1"/>
              <a:t>GWh</a:t>
            </a:r>
            <a:r>
              <a:rPr lang="en-US" sz="2000" dirty="0"/>
              <a:t> exported</a:t>
            </a:r>
            <a:endParaRPr lang="en-US" sz="2000" i="1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5749457" y="558924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(CIER, 2011)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651633" y="58649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(YPFB, 2012)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9425" y="4637258"/>
            <a:ext cx="4762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Bolivia: gas network </a:t>
            </a:r>
          </a:p>
          <a:p>
            <a:pPr lvl="2" indent="-342900">
              <a:buFont typeface="Arial" pitchFamily="34" charset="0"/>
              <a:buChar char="•"/>
            </a:pPr>
            <a:r>
              <a:rPr lang="en-US" sz="2000" dirty="0"/>
              <a:t>Regional hub for gas </a:t>
            </a:r>
          </a:p>
          <a:p>
            <a:pPr marL="571500" lvl="2"/>
            <a:r>
              <a:rPr lang="en-US" sz="2000" dirty="0"/>
              <a:t>     between Brazil and Argentina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69" y="1375964"/>
            <a:ext cx="3394543" cy="543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624736" cy="562074"/>
          </a:xfrm>
        </p:spPr>
        <p:txBody>
          <a:bodyPr>
            <a:noAutofit/>
          </a:bodyPr>
          <a:lstStyle/>
          <a:p>
            <a:r>
              <a:rPr lang="es-CL" sz="3600" dirty="0" err="1"/>
              <a:t>Trend</a:t>
            </a:r>
            <a:r>
              <a:rPr lang="es-CL" sz="3600" dirty="0"/>
              <a:t> 3: </a:t>
            </a:r>
            <a:r>
              <a:rPr lang="es-CL" sz="3600" dirty="0" err="1"/>
              <a:t>Interconnecting</a:t>
            </a:r>
            <a:r>
              <a:rPr lang="es-CL" sz="3600" dirty="0"/>
              <a:t> </a:t>
            </a:r>
            <a:r>
              <a:rPr lang="es-CL" sz="3600" dirty="0" err="1"/>
              <a:t>States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87296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30465E-6 L -0.41857 -0.032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16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9362E-6 L -0.38194 -0.179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-89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 err="1"/>
              <a:t>Prospective</a:t>
            </a:r>
            <a:r>
              <a:rPr lang="es-CL" sz="3600" dirty="0"/>
              <a:t> </a:t>
            </a:r>
            <a:r>
              <a:rPr lang="es-CL" sz="3600" dirty="0" err="1"/>
              <a:t>topics</a:t>
            </a:r>
            <a:r>
              <a:rPr lang="es-CL" sz="3600" dirty="0"/>
              <a:t> (1):</a:t>
            </a:r>
            <a:r>
              <a:rPr lang="es-CL" dirty="0"/>
              <a:t> </a:t>
            </a:r>
            <a:r>
              <a:rPr lang="es-CL" dirty="0" err="1"/>
              <a:t>Hydropower</a:t>
            </a:r>
            <a:endParaRPr lang="es-CL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1" r="3976"/>
          <a:stretch/>
        </p:blipFill>
        <p:spPr>
          <a:xfrm>
            <a:off x="1301196" y="1310047"/>
            <a:ext cx="4341797" cy="5210608"/>
          </a:xfrm>
          <a:prstGeom prst="rect">
            <a:avLst/>
          </a:prstGeom>
        </p:spPr>
      </p:pic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5796136" y="1484784"/>
            <a:ext cx="3096344" cy="4641380"/>
          </a:xfrm>
        </p:spPr>
        <p:txBody>
          <a:bodyPr>
            <a:normAutofit fontScale="77500" lnSpcReduction="20000"/>
          </a:bodyPr>
          <a:lstStyle/>
          <a:p>
            <a:r>
              <a:rPr lang="es-CL" dirty="0"/>
              <a:t>60% of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energy</a:t>
            </a:r>
            <a:r>
              <a:rPr lang="es-CL" dirty="0"/>
              <a:t> mix</a:t>
            </a:r>
          </a:p>
          <a:p>
            <a:endParaRPr lang="es-CL" dirty="0"/>
          </a:p>
          <a:p>
            <a:r>
              <a:rPr lang="es-CL" dirty="0"/>
              <a:t>75% of </a:t>
            </a:r>
            <a:r>
              <a:rPr lang="es-CL" dirty="0" err="1"/>
              <a:t>untapped</a:t>
            </a:r>
            <a:r>
              <a:rPr lang="es-CL" dirty="0"/>
              <a:t> </a:t>
            </a:r>
            <a:r>
              <a:rPr lang="es-CL" dirty="0" err="1"/>
              <a:t>potential</a:t>
            </a:r>
            <a:endParaRPr lang="es-CL" dirty="0"/>
          </a:p>
          <a:p>
            <a:endParaRPr lang="es-CL" dirty="0"/>
          </a:p>
          <a:p>
            <a:r>
              <a:rPr lang="es-CL" dirty="0" err="1"/>
              <a:t>Transmission</a:t>
            </a:r>
            <a:r>
              <a:rPr lang="es-CL" dirty="0"/>
              <a:t> </a:t>
            </a:r>
            <a:r>
              <a:rPr lang="es-CL" dirty="0" err="1"/>
              <a:t>issues</a:t>
            </a:r>
            <a:endParaRPr lang="es-CL" dirty="0"/>
          </a:p>
          <a:p>
            <a:endParaRPr lang="es-CL" dirty="0"/>
          </a:p>
          <a:p>
            <a:r>
              <a:rPr lang="es-CL" dirty="0"/>
              <a:t>Social </a:t>
            </a:r>
            <a:r>
              <a:rPr lang="es-CL" dirty="0" err="1"/>
              <a:t>issues</a:t>
            </a:r>
            <a:endParaRPr lang="es-CL" dirty="0"/>
          </a:p>
          <a:p>
            <a:endParaRPr lang="es-CL" dirty="0"/>
          </a:p>
          <a:p>
            <a:r>
              <a:rPr lang="es-CL" dirty="0" err="1"/>
              <a:t>Climate</a:t>
            </a:r>
            <a:r>
              <a:rPr lang="es-CL" dirty="0"/>
              <a:t> </a:t>
            </a:r>
            <a:r>
              <a:rPr lang="es-CL" dirty="0" err="1"/>
              <a:t>change</a:t>
            </a:r>
            <a:r>
              <a:rPr lang="es-CL" dirty="0"/>
              <a:t> </a:t>
            </a:r>
            <a:r>
              <a:rPr lang="es-CL" dirty="0" err="1"/>
              <a:t>impacts</a:t>
            </a:r>
            <a:endParaRPr lang="es-CL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9" r="2229"/>
          <a:stretch/>
        </p:blipFill>
        <p:spPr>
          <a:xfrm>
            <a:off x="1301196" y="1310047"/>
            <a:ext cx="4444977" cy="5224045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3163743" y="5733256"/>
            <a:ext cx="216024" cy="216024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Picture 6" descr="http://media-cdn.tripadvisor.com/media/photo-o/01/0e/86/8c/san-pedro-de-atacama.jpg?iact=rc&amp;uact=3&amp;dur=6043&amp;page=2&amp;start=18&amp;ndsp=24&amp;ved=0CIYBEK0DMB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t="22739" r="26578" b="26131"/>
          <a:stretch/>
        </p:blipFill>
        <p:spPr bwMode="auto">
          <a:xfrm>
            <a:off x="3504374" y="4581128"/>
            <a:ext cx="2358157" cy="16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60" y="1376421"/>
            <a:ext cx="3011771" cy="169533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67624"/>
            <a:ext cx="2799753" cy="461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2A0A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2A0A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2A0A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2A0A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696744" cy="562074"/>
          </a:xfrm>
        </p:spPr>
        <p:txBody>
          <a:bodyPr>
            <a:noAutofit/>
          </a:bodyPr>
          <a:lstStyle/>
          <a:p>
            <a:r>
              <a:rPr lang="es-CL" sz="2400" dirty="0" err="1"/>
              <a:t>Prospective</a:t>
            </a:r>
            <a:r>
              <a:rPr lang="es-CL" sz="2400" dirty="0"/>
              <a:t> </a:t>
            </a:r>
            <a:r>
              <a:rPr lang="es-CL" sz="2400" dirty="0" err="1"/>
              <a:t>topics</a:t>
            </a:r>
            <a:r>
              <a:rPr lang="es-CL" sz="2400" dirty="0"/>
              <a:t> (2):</a:t>
            </a:r>
            <a:r>
              <a:rPr lang="es-CL" sz="3200" dirty="0"/>
              <a:t> </a:t>
            </a:r>
            <a:r>
              <a:rPr lang="es-CL" sz="3200" dirty="0" err="1"/>
              <a:t>Other</a:t>
            </a:r>
            <a:r>
              <a:rPr lang="es-CL" sz="3200" dirty="0"/>
              <a:t> </a:t>
            </a:r>
            <a:r>
              <a:rPr lang="es-CL" sz="3200" dirty="0" err="1"/>
              <a:t>Renewables</a:t>
            </a:r>
            <a:endParaRPr lang="es-CL" sz="32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46" y="1354032"/>
            <a:ext cx="4251566" cy="2002960"/>
          </a:xfrm>
          <a:prstGeom prst="rect">
            <a:avLst/>
          </a:prstGeom>
        </p:spPr>
      </p:pic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5796136" y="1484784"/>
            <a:ext cx="3096344" cy="5040560"/>
          </a:xfrm>
        </p:spPr>
        <p:txBody>
          <a:bodyPr>
            <a:normAutofit fontScale="70000" lnSpcReduction="20000"/>
          </a:bodyPr>
          <a:lstStyle/>
          <a:p>
            <a:r>
              <a:rPr lang="es-CL" b="1" dirty="0"/>
              <a:t>Project Salvador: </a:t>
            </a:r>
          </a:p>
          <a:p>
            <a:pPr marL="548640" lvl="1"/>
            <a:r>
              <a:rPr lang="es-CL" sz="2900" dirty="0"/>
              <a:t>70MW </a:t>
            </a:r>
            <a:r>
              <a:rPr lang="es-CL" sz="2900" dirty="0" err="1"/>
              <a:t>merchant</a:t>
            </a:r>
            <a:r>
              <a:rPr lang="es-CL" sz="2900" dirty="0"/>
              <a:t> PV</a:t>
            </a:r>
          </a:p>
          <a:p>
            <a:pPr marL="548640" lvl="1"/>
            <a:r>
              <a:rPr lang="es-CL" sz="2900" dirty="0"/>
              <a:t>Nov. 2014</a:t>
            </a:r>
          </a:p>
          <a:p>
            <a:endParaRPr lang="es-CL" dirty="0"/>
          </a:p>
          <a:p>
            <a:r>
              <a:rPr lang="es-CL" b="1" dirty="0" err="1"/>
              <a:t>Geothermal</a:t>
            </a:r>
            <a:r>
              <a:rPr lang="es-CL" b="1" dirty="0"/>
              <a:t> </a:t>
            </a:r>
            <a:r>
              <a:rPr lang="es-CL" b="1" dirty="0" err="1"/>
              <a:t>power</a:t>
            </a:r>
            <a:r>
              <a:rPr lang="es-CL" b="1" dirty="0"/>
              <a:t>:</a:t>
            </a:r>
          </a:p>
          <a:p>
            <a:pPr marL="548640" lvl="1"/>
            <a:r>
              <a:rPr lang="es-CL" sz="2900" dirty="0"/>
              <a:t>Chile: 16GWe</a:t>
            </a:r>
          </a:p>
          <a:p>
            <a:pPr marL="548640" lvl="1"/>
            <a:r>
              <a:rPr lang="es-CL" sz="2900" dirty="0" err="1"/>
              <a:t>Need</a:t>
            </a:r>
            <a:r>
              <a:rPr lang="es-CL" sz="2900" dirty="0"/>
              <a:t> </a:t>
            </a:r>
            <a:r>
              <a:rPr lang="es-CL" sz="2900" dirty="0" err="1"/>
              <a:t>for</a:t>
            </a:r>
            <a:r>
              <a:rPr lang="es-CL" sz="2900" dirty="0"/>
              <a:t> </a:t>
            </a:r>
            <a:r>
              <a:rPr lang="es-CL" sz="2900" dirty="0" err="1"/>
              <a:t>risk</a:t>
            </a:r>
            <a:r>
              <a:rPr lang="es-CL" sz="2900" dirty="0"/>
              <a:t> </a:t>
            </a:r>
            <a:r>
              <a:rPr lang="es-CL" sz="2900" dirty="0" err="1"/>
              <a:t>sharing</a:t>
            </a:r>
            <a:endParaRPr lang="es-CL" sz="2900" dirty="0"/>
          </a:p>
          <a:p>
            <a:endParaRPr lang="es-CL" dirty="0"/>
          </a:p>
          <a:p>
            <a:r>
              <a:rPr lang="es-CL" b="1" dirty="0"/>
              <a:t>Biofuels:</a:t>
            </a:r>
          </a:p>
          <a:p>
            <a:pPr marL="548640" lvl="1"/>
            <a:r>
              <a:rPr lang="es-CL" dirty="0" err="1"/>
              <a:t>Ethanol</a:t>
            </a:r>
            <a:endParaRPr lang="es-CL" dirty="0"/>
          </a:p>
          <a:p>
            <a:pPr marL="822960" lvl="2"/>
            <a:r>
              <a:rPr lang="es-CL" dirty="0" err="1"/>
              <a:t>Sugarcane</a:t>
            </a:r>
            <a:r>
              <a:rPr lang="es-CL" dirty="0"/>
              <a:t> 18% of </a:t>
            </a:r>
            <a:r>
              <a:rPr lang="es-CL" dirty="0" err="1"/>
              <a:t>Brazilian</a:t>
            </a:r>
            <a:r>
              <a:rPr lang="es-CL" dirty="0"/>
              <a:t> mix</a:t>
            </a:r>
          </a:p>
          <a:p>
            <a:pPr marL="822960" lvl="2"/>
            <a:r>
              <a:rPr lang="es-CL" dirty="0"/>
              <a:t>20-25% </a:t>
            </a:r>
            <a:r>
              <a:rPr lang="es-CL" dirty="0" err="1"/>
              <a:t>blend</a:t>
            </a:r>
            <a:r>
              <a:rPr lang="es-CL" dirty="0"/>
              <a:t> in cars</a:t>
            </a:r>
          </a:p>
          <a:p>
            <a:pPr marL="548640" lvl="1"/>
            <a:r>
              <a:rPr lang="es-CL" sz="2900" dirty="0"/>
              <a:t>Biodiesel</a:t>
            </a:r>
          </a:p>
          <a:p>
            <a:pPr marL="822960" lvl="2"/>
            <a:r>
              <a:rPr lang="es-CL" dirty="0" err="1"/>
              <a:t>Probiodiesel</a:t>
            </a:r>
            <a:r>
              <a:rPr lang="es-CL" dirty="0"/>
              <a:t> (B5 to B100)</a:t>
            </a:r>
          </a:p>
          <a:p>
            <a:pPr marL="822960" lvl="2"/>
            <a:r>
              <a:rPr lang="es-CL" dirty="0"/>
              <a:t>2.7Million m</a:t>
            </a:r>
            <a:r>
              <a:rPr lang="es-CL" baseline="30000" dirty="0"/>
              <a:t>3</a:t>
            </a:r>
            <a:r>
              <a:rPr lang="es-CL" dirty="0"/>
              <a:t> in 2011</a:t>
            </a:r>
          </a:p>
          <a:p>
            <a:pPr marL="948690" lvl="2"/>
            <a:endParaRPr lang="es-CL" sz="2500" dirty="0"/>
          </a:p>
          <a:p>
            <a:pPr marL="548640" lvl="1"/>
            <a:endParaRPr lang="es-CL" sz="2900" dirty="0"/>
          </a:p>
          <a:p>
            <a:endParaRPr lang="es-CL" dirty="0"/>
          </a:p>
        </p:txBody>
      </p:sp>
      <p:pic>
        <p:nvPicPr>
          <p:cNvPr id="9" name="Imag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/>
          <a:stretch/>
        </p:blipFill>
        <p:spPr bwMode="auto">
          <a:xfrm>
            <a:off x="107504" y="3837310"/>
            <a:ext cx="2766060" cy="2247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0"/>
          <a:stretch/>
        </p:blipFill>
        <p:spPr bwMode="auto">
          <a:xfrm>
            <a:off x="3044149" y="3844294"/>
            <a:ext cx="2705100" cy="2233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28546" y="6381328"/>
            <a:ext cx="497164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i="1" dirty="0">
                <a:solidFill>
                  <a:schemeClr val="tx1"/>
                </a:solidFill>
              </a:rPr>
              <a:t>(</a:t>
            </a:r>
            <a:r>
              <a:rPr lang="es-CL" sz="1600" i="1" dirty="0" err="1">
                <a:solidFill>
                  <a:schemeClr val="tx1"/>
                </a:solidFill>
              </a:rPr>
              <a:t>Sources</a:t>
            </a:r>
            <a:r>
              <a:rPr lang="es-CL" sz="1600" i="1" dirty="0">
                <a:solidFill>
                  <a:schemeClr val="tx1"/>
                </a:solidFill>
              </a:rPr>
              <a:t> </a:t>
            </a:r>
            <a:r>
              <a:rPr lang="es-CL" sz="1600" i="1" dirty="0" err="1">
                <a:solidFill>
                  <a:schemeClr val="tx1"/>
                </a:solidFill>
              </a:rPr>
              <a:t>Etrion</a:t>
            </a:r>
            <a:r>
              <a:rPr lang="es-CL" sz="1600" i="1" dirty="0">
                <a:solidFill>
                  <a:schemeClr val="tx1"/>
                </a:solidFill>
              </a:rPr>
              <a:t> Corp., Lahsen2010, IBGE-PAM2011)</a:t>
            </a:r>
          </a:p>
        </p:txBody>
      </p:sp>
    </p:spTree>
    <p:extLst>
      <p:ext uri="{BB962C8B-B14F-4D97-AF65-F5344CB8AC3E}">
        <p14:creationId xmlns:p14="http://schemas.microsoft.com/office/powerpoint/2010/main" val="84196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2A0A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2A0A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2A0A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2A0A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2A0A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2A0A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15" y="1361000"/>
            <a:ext cx="3548453" cy="496903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800" dirty="0" err="1"/>
              <a:t>Petit</a:t>
            </a:r>
            <a:r>
              <a:rPr lang="es-CL" sz="3800" dirty="0"/>
              <a:t> </a:t>
            </a:r>
            <a:r>
              <a:rPr lang="es-CL" sz="3800" dirty="0" err="1"/>
              <a:t>pollueur</a:t>
            </a:r>
            <a:r>
              <a:rPr lang="es-CL" sz="3800" dirty="0"/>
              <a:t> </a:t>
            </a:r>
            <a:r>
              <a:rPr lang="es-CL" sz="3800" dirty="0" err="1"/>
              <a:t>deviendra</a:t>
            </a:r>
            <a:r>
              <a:rPr lang="es-CL" sz="3800" dirty="0"/>
              <a:t> </a:t>
            </a:r>
            <a:r>
              <a:rPr lang="es-CL" sz="3800" dirty="0" err="1"/>
              <a:t>grand</a:t>
            </a:r>
            <a:r>
              <a:rPr lang="es-CL" sz="3800" dirty="0"/>
              <a:t>?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794393" y="1785908"/>
            <a:ext cx="1474512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450 </a:t>
            </a:r>
            <a:r>
              <a:rPr lang="es-CL" dirty="0" err="1"/>
              <a:t>Millions</a:t>
            </a:r>
            <a:r>
              <a:rPr lang="es-CL" dirty="0"/>
              <a:t> hab.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123728" y="3471550"/>
            <a:ext cx="1580872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PIB 2012:  5,000 G$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559423" y="4119622"/>
            <a:ext cx="709482" cy="4909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6%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2123728" y="2433980"/>
            <a:ext cx="709482" cy="4909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6.5%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1687550" y="5229200"/>
            <a:ext cx="1804330" cy="8059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9% des </a:t>
            </a:r>
            <a:r>
              <a:rPr lang="es-CL" dirty="0" err="1"/>
              <a:t>émissions</a:t>
            </a:r>
            <a:r>
              <a:rPr lang="es-CL" dirty="0"/>
              <a:t> GES </a:t>
            </a:r>
            <a:r>
              <a:rPr lang="es-CL" dirty="0" err="1"/>
              <a:t>mondiales</a:t>
            </a:r>
            <a:endParaRPr lang="es-CL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6948264" y="2433980"/>
            <a:ext cx="1368152" cy="7200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+57% en 40 </a:t>
            </a:r>
            <a:r>
              <a:rPr lang="es-CL" dirty="0" err="1"/>
              <a:t>ans</a:t>
            </a:r>
            <a:endParaRPr lang="es-CL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7164288" y="4602039"/>
            <a:ext cx="1440160" cy="75797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Coût</a:t>
            </a:r>
            <a:r>
              <a:rPr lang="es-CL" dirty="0"/>
              <a:t> du CC : 1.5% à 5% du PIB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4860032" y="6301110"/>
            <a:ext cx="4283968" cy="2716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1600" i="1" dirty="0">
                <a:solidFill>
                  <a:sysClr val="windowText" lastClr="000000"/>
                </a:solidFill>
              </a:rPr>
              <a:t>(</a:t>
            </a:r>
            <a:r>
              <a:rPr lang="es-CL" sz="1600" i="1" dirty="0" err="1">
                <a:solidFill>
                  <a:sysClr val="windowText" lastClr="000000"/>
                </a:solidFill>
              </a:rPr>
              <a:t>Sources</a:t>
            </a:r>
            <a:r>
              <a:rPr lang="es-CL" sz="1600" i="1" dirty="0">
                <a:solidFill>
                  <a:sysClr val="windowText" lastClr="000000"/>
                </a:solidFill>
              </a:rPr>
              <a:t> : CIA </a:t>
            </a:r>
            <a:r>
              <a:rPr lang="es-CL" sz="1600" i="1" dirty="0" err="1">
                <a:solidFill>
                  <a:sysClr val="windowText" lastClr="000000"/>
                </a:solidFill>
              </a:rPr>
              <a:t>World</a:t>
            </a:r>
            <a:r>
              <a:rPr lang="es-CL" sz="1600" i="1" dirty="0">
                <a:solidFill>
                  <a:sysClr val="windowText" lastClr="000000"/>
                </a:solidFill>
              </a:rPr>
              <a:t> </a:t>
            </a:r>
            <a:r>
              <a:rPr lang="es-CL" sz="1600" i="1" dirty="0" err="1">
                <a:solidFill>
                  <a:sysClr val="windowText" lastClr="000000"/>
                </a:solidFill>
              </a:rPr>
              <a:t>Factbook</a:t>
            </a:r>
            <a:r>
              <a:rPr lang="es-CL" sz="1600" i="1" dirty="0">
                <a:solidFill>
                  <a:sysClr val="windowText" lastClr="000000"/>
                </a:solidFill>
              </a:rPr>
              <a:t>, GIEC, CEPAL)</a:t>
            </a:r>
          </a:p>
        </p:txBody>
      </p:sp>
      <p:sp>
        <p:nvSpPr>
          <p:cNvPr id="18" name="17 Rectángulo redondeado"/>
          <p:cNvSpPr/>
          <p:nvPr/>
        </p:nvSpPr>
        <p:spPr>
          <a:xfrm rot="20435911">
            <a:off x="1327255" y="3642504"/>
            <a:ext cx="7845228" cy="104047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err="1"/>
              <a:t>Acteur</a:t>
            </a:r>
            <a:r>
              <a:rPr lang="es-CL" sz="2400" b="1" dirty="0"/>
              <a:t> non-</a:t>
            </a:r>
            <a:r>
              <a:rPr lang="es-CL" sz="2400" b="1" dirty="0" err="1"/>
              <a:t>négligeable</a:t>
            </a:r>
            <a:r>
              <a:rPr lang="es-CL" sz="2400" b="1" dirty="0"/>
              <a:t> des </a:t>
            </a:r>
            <a:r>
              <a:rPr lang="es-CL" sz="2400" b="1" dirty="0" err="1"/>
              <a:t>négociations</a:t>
            </a:r>
            <a:r>
              <a:rPr lang="es-CL" sz="2400" b="1" dirty="0"/>
              <a:t> </a:t>
            </a:r>
            <a:r>
              <a:rPr lang="es-CL" sz="2400" b="1" dirty="0" err="1"/>
              <a:t>climatiques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40475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624736" cy="562074"/>
          </a:xfrm>
        </p:spPr>
        <p:txBody>
          <a:bodyPr>
            <a:normAutofit fontScale="90000"/>
          </a:bodyPr>
          <a:lstStyle/>
          <a:p>
            <a:r>
              <a:rPr lang="es-CL" sz="3600" dirty="0" err="1"/>
              <a:t>Prospective</a:t>
            </a:r>
            <a:r>
              <a:rPr lang="es-CL" sz="3600" dirty="0"/>
              <a:t> </a:t>
            </a:r>
            <a:r>
              <a:rPr lang="es-CL" sz="3600" dirty="0" err="1"/>
              <a:t>topics</a:t>
            </a:r>
            <a:r>
              <a:rPr lang="es-CL" sz="3600" dirty="0"/>
              <a:t> (3):</a:t>
            </a:r>
            <a:r>
              <a:rPr lang="es-CL" dirty="0"/>
              <a:t> </a:t>
            </a:r>
            <a:r>
              <a:rPr lang="es-CL" dirty="0" err="1"/>
              <a:t>Integration</a:t>
            </a:r>
            <a:endParaRPr lang="es-CL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3781375" y="1412776"/>
            <a:ext cx="5354466" cy="5112568"/>
          </a:xfrm>
        </p:spPr>
        <p:txBody>
          <a:bodyPr>
            <a:normAutofit fontScale="62500" lnSpcReduction="20000"/>
          </a:bodyPr>
          <a:lstStyle/>
          <a:p>
            <a:r>
              <a:rPr lang="es-CL" b="1" dirty="0" err="1"/>
              <a:t>Ambivalent</a:t>
            </a:r>
            <a:r>
              <a:rPr lang="es-CL" b="1" dirty="0"/>
              <a:t> </a:t>
            </a:r>
            <a:r>
              <a:rPr lang="es-CL" b="1" dirty="0" err="1"/>
              <a:t>past</a:t>
            </a:r>
            <a:r>
              <a:rPr lang="es-CL" b="1" dirty="0"/>
              <a:t> </a:t>
            </a:r>
            <a:r>
              <a:rPr lang="es-CL" b="1" dirty="0" err="1"/>
              <a:t>experience</a:t>
            </a:r>
            <a:endParaRPr lang="es-CL" b="1" dirty="0"/>
          </a:p>
          <a:p>
            <a:pPr lvl="1"/>
            <a:r>
              <a:rPr lang="es-CL" dirty="0" err="1"/>
              <a:t>Successful</a:t>
            </a:r>
            <a:r>
              <a:rPr lang="es-CL" dirty="0"/>
              <a:t> </a:t>
            </a:r>
            <a:r>
              <a:rPr lang="es-CL" dirty="0" err="1"/>
              <a:t>binational</a:t>
            </a:r>
            <a:r>
              <a:rPr lang="es-CL" dirty="0"/>
              <a:t> </a:t>
            </a:r>
            <a:r>
              <a:rPr lang="es-CL" dirty="0" err="1"/>
              <a:t>contracts</a:t>
            </a:r>
            <a:endParaRPr lang="es-CL" dirty="0"/>
          </a:p>
          <a:p>
            <a:pPr lvl="2"/>
            <a:r>
              <a:rPr lang="es-CL" dirty="0"/>
              <a:t>Itaipu,  Salto Grande, </a:t>
            </a:r>
            <a:r>
              <a:rPr lang="es-CL" dirty="0" err="1"/>
              <a:t>Yaciretá</a:t>
            </a:r>
            <a:r>
              <a:rPr lang="es-CL" dirty="0"/>
              <a:t>…</a:t>
            </a:r>
          </a:p>
          <a:p>
            <a:pPr lvl="1"/>
            <a:r>
              <a:rPr lang="es-CL" dirty="0" err="1"/>
              <a:t>Uneven</a:t>
            </a:r>
            <a:r>
              <a:rPr lang="es-CL" dirty="0"/>
              <a:t> regional </a:t>
            </a:r>
            <a:r>
              <a:rPr lang="es-CL" dirty="0" err="1"/>
              <a:t>convergence</a:t>
            </a:r>
            <a:endParaRPr lang="es-CL" dirty="0"/>
          </a:p>
          <a:p>
            <a:pPr lvl="1"/>
            <a:endParaRPr lang="es-CL" dirty="0"/>
          </a:p>
          <a:p>
            <a:r>
              <a:rPr lang="es-CL" b="1" dirty="0" err="1"/>
              <a:t>Unpredictable</a:t>
            </a:r>
            <a:r>
              <a:rPr lang="es-CL" b="1" dirty="0"/>
              <a:t> </a:t>
            </a:r>
            <a:r>
              <a:rPr lang="es-CL" b="1" dirty="0" err="1"/>
              <a:t>future</a:t>
            </a:r>
            <a:endParaRPr lang="es-CL" b="1" dirty="0"/>
          </a:p>
          <a:p>
            <a:pPr lvl="1"/>
            <a:r>
              <a:rPr lang="es-CL" dirty="0" err="1"/>
              <a:t>Better</a:t>
            </a:r>
            <a:r>
              <a:rPr lang="es-CL" dirty="0"/>
              <a:t> </a:t>
            </a:r>
            <a:r>
              <a:rPr lang="es-CL" dirty="0" err="1"/>
              <a:t>success</a:t>
            </a:r>
            <a:r>
              <a:rPr lang="es-CL" dirty="0"/>
              <a:t> of UNASUR/MERCOSUR</a:t>
            </a:r>
          </a:p>
          <a:p>
            <a:pPr lvl="1"/>
            <a:r>
              <a:rPr lang="es-CL" dirty="0" err="1"/>
              <a:t>Strong</a:t>
            </a:r>
            <a:r>
              <a:rPr lang="es-CL" dirty="0"/>
              <a:t> </a:t>
            </a:r>
            <a:r>
              <a:rPr lang="es-CL" dirty="0" err="1"/>
              <a:t>slowdown</a:t>
            </a:r>
            <a:r>
              <a:rPr lang="es-CL" dirty="0"/>
              <a:t> of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energy</a:t>
            </a:r>
            <a:r>
              <a:rPr lang="es-CL" dirty="0"/>
              <a:t> </a:t>
            </a:r>
            <a:r>
              <a:rPr lang="es-CL" dirty="0" err="1"/>
              <a:t>component</a:t>
            </a:r>
            <a:r>
              <a:rPr lang="es-CL" dirty="0"/>
              <a:t> of IIRSA (</a:t>
            </a:r>
            <a:r>
              <a:rPr lang="es-CL" i="1" dirty="0"/>
              <a:t>Céspedes et al., 2014</a:t>
            </a:r>
            <a:r>
              <a:rPr lang="es-CL" dirty="0"/>
              <a:t>)</a:t>
            </a:r>
          </a:p>
          <a:p>
            <a:pPr lvl="1"/>
            <a:r>
              <a:rPr lang="es-CL" dirty="0" err="1"/>
              <a:t>Brazil</a:t>
            </a:r>
            <a:r>
              <a:rPr lang="es-CL" dirty="0"/>
              <a:t>/Venezuela </a:t>
            </a:r>
            <a:r>
              <a:rPr lang="es-CL" dirty="0" err="1"/>
              <a:t>competition</a:t>
            </a:r>
            <a:r>
              <a:rPr lang="es-CL" dirty="0"/>
              <a:t>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err="1"/>
              <a:t>leadership</a:t>
            </a:r>
            <a:endParaRPr lang="es-CL" dirty="0"/>
          </a:p>
          <a:p>
            <a:pPr lvl="1"/>
            <a:r>
              <a:rPr lang="es-CL" dirty="0" err="1"/>
              <a:t>Opening</a:t>
            </a:r>
            <a:r>
              <a:rPr lang="es-CL" dirty="0"/>
              <a:t> </a:t>
            </a:r>
            <a:r>
              <a:rPr lang="es-CL" dirty="0" err="1"/>
              <a:t>towards</a:t>
            </a:r>
            <a:r>
              <a:rPr lang="es-CL" dirty="0"/>
              <a:t> China, EU, US</a:t>
            </a:r>
          </a:p>
          <a:p>
            <a:pPr lvl="1"/>
            <a:endParaRPr lang="es-CL" dirty="0"/>
          </a:p>
          <a:p>
            <a:r>
              <a:rPr lang="es-CL" b="1" dirty="0" err="1"/>
              <a:t>Interests</a:t>
            </a:r>
            <a:r>
              <a:rPr lang="es-CL" b="1" dirty="0"/>
              <a:t> and </a:t>
            </a:r>
            <a:r>
              <a:rPr lang="es-CL" b="1" dirty="0" err="1"/>
              <a:t>threats</a:t>
            </a:r>
            <a:r>
              <a:rPr lang="es-CL" b="1" dirty="0"/>
              <a:t> of </a:t>
            </a:r>
            <a:r>
              <a:rPr lang="es-CL" b="1" dirty="0" err="1"/>
              <a:t>integration</a:t>
            </a:r>
            <a:endParaRPr lang="es-CL" b="1" dirty="0"/>
          </a:p>
          <a:p>
            <a:pPr lvl="1"/>
            <a:r>
              <a:rPr lang="es-CL" dirty="0"/>
              <a:t>Regional </a:t>
            </a:r>
            <a:r>
              <a:rPr lang="es-CL" dirty="0" err="1"/>
              <a:t>security</a:t>
            </a:r>
            <a:r>
              <a:rPr lang="es-CL" dirty="0"/>
              <a:t> of </a:t>
            </a:r>
            <a:r>
              <a:rPr lang="es-CL" dirty="0" err="1"/>
              <a:t>supply</a:t>
            </a:r>
            <a:r>
              <a:rPr lang="es-CL" dirty="0"/>
              <a:t> vs. </a:t>
            </a:r>
            <a:r>
              <a:rPr lang="es-CL" dirty="0" err="1"/>
              <a:t>National</a:t>
            </a:r>
            <a:r>
              <a:rPr lang="es-CL" dirty="0"/>
              <a:t> </a:t>
            </a:r>
            <a:r>
              <a:rPr lang="es-CL" dirty="0" err="1"/>
              <a:t>sovereignty</a:t>
            </a:r>
            <a:endParaRPr lang="es-CL" dirty="0"/>
          </a:p>
          <a:p>
            <a:pPr lvl="2"/>
            <a:r>
              <a:rPr lang="es-CL" dirty="0"/>
              <a:t>Uruguay-</a:t>
            </a:r>
            <a:r>
              <a:rPr lang="es-CL" dirty="0" err="1"/>
              <a:t>Brazil</a:t>
            </a:r>
            <a:r>
              <a:rPr lang="es-CL" dirty="0"/>
              <a:t>-Argentina (</a:t>
            </a:r>
            <a:r>
              <a:rPr lang="es-CL" dirty="0" err="1"/>
              <a:t>Cornalino</a:t>
            </a:r>
            <a:r>
              <a:rPr lang="es-CL" dirty="0"/>
              <a:t> 2013)</a:t>
            </a:r>
          </a:p>
          <a:p>
            <a:pPr lvl="2"/>
            <a:r>
              <a:rPr lang="es-CL" dirty="0" err="1"/>
              <a:t>Climate</a:t>
            </a:r>
            <a:r>
              <a:rPr lang="es-CL" dirty="0"/>
              <a:t> </a:t>
            </a:r>
            <a:r>
              <a:rPr lang="es-CL" dirty="0" err="1"/>
              <a:t>change</a:t>
            </a:r>
            <a:r>
              <a:rPr lang="es-CL" dirty="0"/>
              <a:t> and </a:t>
            </a:r>
            <a:r>
              <a:rPr lang="es-CL" dirty="0" err="1"/>
              <a:t>hydro</a:t>
            </a:r>
            <a:r>
              <a:rPr lang="es-CL" dirty="0"/>
              <a:t> </a:t>
            </a:r>
            <a:r>
              <a:rPr lang="es-CL" dirty="0" err="1"/>
              <a:t>availability</a:t>
            </a:r>
            <a:endParaRPr lang="es-CL" dirty="0"/>
          </a:p>
          <a:p>
            <a:pPr lvl="1"/>
            <a:r>
              <a:rPr lang="es-CL" dirty="0" err="1"/>
              <a:t>Cost</a:t>
            </a:r>
            <a:r>
              <a:rPr lang="es-CL" dirty="0"/>
              <a:t> vs. </a:t>
            </a:r>
            <a:r>
              <a:rPr lang="es-CL" dirty="0" err="1"/>
              <a:t>Reliability</a:t>
            </a:r>
            <a:r>
              <a:rPr lang="es-CL" dirty="0"/>
              <a:t> of </a:t>
            </a:r>
            <a:r>
              <a:rPr lang="es-CL" dirty="0" err="1"/>
              <a:t>commercial</a:t>
            </a:r>
            <a:r>
              <a:rPr lang="es-CL" dirty="0"/>
              <a:t> </a:t>
            </a:r>
            <a:r>
              <a:rPr lang="es-CL" dirty="0" err="1"/>
              <a:t>agreements</a:t>
            </a:r>
            <a:endParaRPr lang="es-CL" dirty="0"/>
          </a:p>
          <a:p>
            <a:pPr lvl="2"/>
            <a:r>
              <a:rPr lang="es-CL" dirty="0"/>
              <a:t>Chile-Argentina gas crisis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63688" y="6622504"/>
            <a:ext cx="151526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i="1" dirty="0">
                <a:solidFill>
                  <a:schemeClr val="tx1"/>
                </a:solidFill>
              </a:rPr>
              <a:t>(</a:t>
            </a:r>
            <a:r>
              <a:rPr lang="es-CL" sz="1600" i="1" dirty="0" err="1">
                <a:solidFill>
                  <a:schemeClr val="tx1"/>
                </a:solidFill>
              </a:rPr>
              <a:t>Dabène</a:t>
            </a:r>
            <a:r>
              <a:rPr lang="es-CL" sz="1600" i="1" dirty="0">
                <a:solidFill>
                  <a:schemeClr val="tx1"/>
                </a:solidFill>
              </a:rPr>
              <a:t> 2012)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811362"/>
              </p:ext>
            </p:extLst>
          </p:nvPr>
        </p:nvGraphicFramePr>
        <p:xfrm>
          <a:off x="1619672" y="1333867"/>
          <a:ext cx="2088232" cy="525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941">
                <a:tc>
                  <a:txBody>
                    <a:bodyPr/>
                    <a:lstStyle/>
                    <a:p>
                      <a:r>
                        <a:rPr lang="es-CL" sz="900" dirty="0" err="1"/>
                        <a:t>Year</a:t>
                      </a:r>
                      <a:endParaRPr lang="es-C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 err="1"/>
                        <a:t>Agreement</a:t>
                      </a:r>
                      <a:endParaRPr lang="es-C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 err="1"/>
                        <a:t>Antecedent</a:t>
                      </a:r>
                      <a:endParaRPr lang="es-C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r>
                        <a:rPr lang="es-CL" sz="900" dirty="0"/>
                        <a:t>1951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OCAS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r>
                        <a:rPr lang="es-CL" sz="900" dirty="0"/>
                        <a:t>1960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CACM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r>
                        <a:rPr lang="es-CL" sz="900" dirty="0"/>
                        <a:t>1960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LAFTA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r>
                        <a:rPr lang="es-CL" sz="900" dirty="0"/>
                        <a:t>1964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CECLA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r>
                        <a:rPr lang="es-CL" sz="900" dirty="0"/>
                        <a:t>1965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CARIFTA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r>
                        <a:rPr lang="es-CL" sz="900" dirty="0"/>
                        <a:t>1967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ECCM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r>
                        <a:rPr lang="es-CL" sz="900" dirty="0"/>
                        <a:t>1969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GRAN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r>
                        <a:rPr lang="es-CL" sz="900" dirty="0"/>
                        <a:t>1973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CARICOM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CARIFTA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r>
                        <a:rPr lang="es-CL" sz="900" dirty="0"/>
                        <a:t>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SELA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CECLA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r>
                        <a:rPr lang="es-CL" sz="900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LAIA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LAFTA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r>
                        <a:rPr lang="es-CL" sz="900" dirty="0"/>
                        <a:t>1981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OECS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ECCM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376">
                <a:tc>
                  <a:txBody>
                    <a:bodyPr/>
                    <a:lstStyle/>
                    <a:p>
                      <a:r>
                        <a:rPr lang="es-CL" sz="850" b="1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850" b="1" dirty="0"/>
                        <a:t>MERCOSUR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85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r>
                        <a:rPr lang="es-CL" sz="900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ODECA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r>
                        <a:rPr lang="es-CL" sz="900" dirty="0"/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ACS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r>
                        <a:rPr lang="es-CL" sz="900" dirty="0"/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r>
                        <a:rPr lang="es-CL" sz="900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GRAN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r>
                        <a:rPr lang="es-CL" sz="9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IIRSA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r>
                        <a:rPr lang="es-CL" sz="900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PPP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r>
                        <a:rPr lang="es-CL" sz="900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ALBA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r>
                        <a:rPr lang="es-CL" sz="900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CASA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r>
                        <a:rPr lang="es-CL" sz="900" b="1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b="1" dirty="0"/>
                        <a:t>UNASUR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6941">
                <a:tc>
                  <a:txBody>
                    <a:bodyPr/>
                    <a:lstStyle/>
                    <a:p>
                      <a:r>
                        <a:rPr lang="es-CL" sz="900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CELAC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900" dirty="0"/>
                        <a:t>CASA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28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 redondeado"/>
          <p:cNvSpPr/>
          <p:nvPr/>
        </p:nvSpPr>
        <p:spPr>
          <a:xfrm>
            <a:off x="1588500" y="2739130"/>
            <a:ext cx="7321900" cy="2490070"/>
          </a:xfrm>
          <a:prstGeom prst="roundRect">
            <a:avLst>
              <a:gd name="adj" fmla="val 1206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Rectángulo redondeado"/>
          <p:cNvSpPr/>
          <p:nvPr/>
        </p:nvSpPr>
        <p:spPr>
          <a:xfrm>
            <a:off x="1717324" y="1412773"/>
            <a:ext cx="1630539" cy="11942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spcAft>
                <a:spcPts val="600"/>
              </a:spcAft>
            </a:pPr>
            <a:r>
              <a:rPr lang="fr-FR" sz="1200" b="1" dirty="0"/>
              <a:t>Resource </a:t>
            </a:r>
            <a:r>
              <a:rPr lang="fr-FR" sz="1200" b="1" dirty="0" err="1"/>
              <a:t>constraints</a:t>
            </a:r>
            <a:endParaRPr lang="fr-FR" sz="1200" b="1" dirty="0"/>
          </a:p>
          <a:p>
            <a:pPr>
              <a:spcAft>
                <a:spcPts val="600"/>
              </a:spcAft>
            </a:pPr>
            <a:endParaRPr lang="fr-FR" sz="300" b="1" dirty="0"/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/>
              <a:t>Extraction </a:t>
            </a:r>
            <a:r>
              <a:rPr lang="fr-FR" sz="1100" dirty="0" err="1"/>
              <a:t>price</a:t>
            </a:r>
            <a:endParaRPr lang="fr-FR" sz="1100" dirty="0"/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 err="1"/>
              <a:t>Reserves</a:t>
            </a:r>
            <a:endParaRPr lang="fr-FR" sz="1100" dirty="0"/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 err="1"/>
              <a:t>Utilization</a:t>
            </a:r>
            <a:r>
              <a:rPr lang="fr-FR" sz="1100" dirty="0"/>
              <a:t> </a:t>
            </a:r>
            <a:r>
              <a:rPr lang="fr-FR" sz="1100" dirty="0" err="1"/>
              <a:t>factors</a:t>
            </a:r>
            <a:endParaRPr lang="fr-FR" sz="1100" dirty="0"/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/>
              <a:t>Import </a:t>
            </a:r>
            <a:r>
              <a:rPr lang="fr-FR" sz="1100" dirty="0" err="1"/>
              <a:t>prices</a:t>
            </a:r>
            <a:endParaRPr lang="es-CL" sz="1100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3618682" y="1412774"/>
            <a:ext cx="1512168" cy="11942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spcAft>
                <a:spcPts val="600"/>
              </a:spcAft>
            </a:pPr>
            <a:r>
              <a:rPr lang="fr-FR" sz="1200" b="1" dirty="0" err="1"/>
              <a:t>Technical</a:t>
            </a:r>
            <a:r>
              <a:rPr lang="fr-FR" sz="1200" b="1" dirty="0"/>
              <a:t> </a:t>
            </a:r>
            <a:r>
              <a:rPr lang="fr-FR" sz="1200" b="1" dirty="0" err="1"/>
              <a:t>constraints</a:t>
            </a:r>
            <a:endParaRPr lang="fr-FR" sz="1200" b="1" dirty="0"/>
          </a:p>
          <a:p>
            <a:pPr>
              <a:spcAft>
                <a:spcPts val="600"/>
              </a:spcAft>
            </a:pPr>
            <a:endParaRPr lang="fr-FR" sz="300" b="1" dirty="0"/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 err="1"/>
              <a:t>Investment</a:t>
            </a:r>
            <a:r>
              <a:rPr lang="fr-FR" sz="1100" dirty="0"/>
              <a:t>, O&amp;M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 err="1"/>
              <a:t>Efficiency</a:t>
            </a:r>
            <a:endParaRPr lang="fr-FR" sz="1100" dirty="0"/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 err="1"/>
              <a:t>Availability</a:t>
            </a:r>
            <a:r>
              <a:rPr lang="fr-FR" sz="1100" dirty="0"/>
              <a:t>, </a:t>
            </a:r>
            <a:r>
              <a:rPr lang="fr-FR" sz="1100" dirty="0" err="1"/>
              <a:t>peak</a:t>
            </a:r>
            <a:endParaRPr lang="fr-FR" sz="1100" dirty="0"/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/>
              <a:t>Life</a:t>
            </a:r>
            <a:endParaRPr lang="es-CL" sz="1100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5445294" y="1412775"/>
            <a:ext cx="1569192" cy="11942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spcAft>
                <a:spcPts val="600"/>
              </a:spcAft>
            </a:pPr>
            <a:r>
              <a:rPr lang="fr-FR" sz="1200" b="1" dirty="0"/>
              <a:t>Non-</a:t>
            </a:r>
            <a:r>
              <a:rPr lang="fr-FR" sz="1200" b="1" dirty="0" err="1"/>
              <a:t>technical</a:t>
            </a:r>
            <a:r>
              <a:rPr lang="fr-FR" sz="1200" b="1" dirty="0"/>
              <a:t> </a:t>
            </a:r>
            <a:r>
              <a:rPr lang="fr-FR" sz="1200" b="1" dirty="0" err="1"/>
              <a:t>constraints</a:t>
            </a:r>
            <a:endParaRPr lang="fr-FR" sz="1200" b="1" dirty="0"/>
          </a:p>
          <a:p>
            <a:pPr>
              <a:spcAft>
                <a:spcPts val="600"/>
              </a:spcAft>
            </a:pPr>
            <a:endParaRPr lang="fr-FR" sz="300" b="1" dirty="0"/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 err="1"/>
              <a:t>Political</a:t>
            </a:r>
            <a:r>
              <a:rPr lang="fr-FR" sz="1100" dirty="0"/>
              <a:t> </a:t>
            </a:r>
            <a:r>
              <a:rPr lang="fr-FR" sz="1100" dirty="0" err="1"/>
              <a:t>decisions</a:t>
            </a:r>
            <a:endParaRPr lang="fr-FR" sz="1100" dirty="0"/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/>
              <a:t>Social acceptation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 err="1"/>
              <a:t>Penetration</a:t>
            </a:r>
            <a:r>
              <a:rPr lang="fr-FR" sz="1100" dirty="0"/>
              <a:t> rates</a:t>
            </a:r>
            <a:endParaRPr lang="es-CL" sz="1100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7258221" y="1412776"/>
            <a:ext cx="1504778" cy="11942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spcAft>
                <a:spcPts val="600"/>
              </a:spcAft>
            </a:pPr>
            <a:r>
              <a:rPr lang="fr-FR" sz="1200" b="1" dirty="0"/>
              <a:t>End-use </a:t>
            </a:r>
            <a:r>
              <a:rPr lang="fr-FR" sz="1200" b="1" dirty="0" err="1"/>
              <a:t>constraints</a:t>
            </a:r>
            <a:endParaRPr lang="fr-FR" sz="1200" b="1" dirty="0"/>
          </a:p>
          <a:p>
            <a:pPr>
              <a:spcAft>
                <a:spcPts val="600"/>
              </a:spcAft>
            </a:pPr>
            <a:endParaRPr lang="fr-FR" sz="300" b="1" dirty="0"/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/>
              <a:t>Demand scenario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/>
              <a:t>Price </a:t>
            </a:r>
            <a:r>
              <a:rPr lang="fr-FR" sz="1100" dirty="0" err="1"/>
              <a:t>elasticity</a:t>
            </a:r>
            <a:endParaRPr lang="fr-FR" sz="1100" dirty="0"/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/>
              <a:t>…</a:t>
            </a:r>
            <a:endParaRPr lang="es-CL" sz="1100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582918" y="5301208"/>
            <a:ext cx="1789301" cy="119429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spcAft>
                <a:spcPts val="600"/>
              </a:spcAft>
            </a:pPr>
            <a:r>
              <a:rPr lang="fr-FR" sz="1200" b="1" dirty="0" err="1"/>
              <a:t>Investment</a:t>
            </a:r>
            <a:r>
              <a:rPr lang="fr-FR" sz="1200" b="1" dirty="0"/>
              <a:t> </a:t>
            </a:r>
            <a:r>
              <a:rPr lang="fr-FR" sz="1200" b="1" dirty="0" err="1"/>
              <a:t>decisions</a:t>
            </a:r>
            <a:endParaRPr lang="fr-FR" sz="1200" b="1" dirty="0"/>
          </a:p>
          <a:p>
            <a:pPr>
              <a:spcAft>
                <a:spcPts val="600"/>
              </a:spcAft>
            </a:pPr>
            <a:endParaRPr lang="fr-FR" sz="300" b="1" dirty="0"/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 err="1"/>
              <a:t>Investment</a:t>
            </a:r>
            <a:endParaRPr lang="fr-FR" sz="1100" dirty="0"/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 err="1"/>
              <a:t>Operation</a:t>
            </a:r>
            <a:endParaRPr lang="fr-FR" sz="1100" dirty="0"/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 err="1"/>
              <a:t>Energy</a:t>
            </a:r>
            <a:r>
              <a:rPr lang="fr-FR" sz="1100" dirty="0"/>
              <a:t> </a:t>
            </a:r>
            <a:r>
              <a:rPr lang="fr-FR" sz="1100" dirty="0" err="1"/>
              <a:t>flows</a:t>
            </a:r>
            <a:endParaRPr lang="es-CL" sz="1100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4232713" y="5320921"/>
            <a:ext cx="1921840" cy="119429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spcAft>
                <a:spcPts val="600"/>
              </a:spcAft>
            </a:pPr>
            <a:r>
              <a:rPr lang="fr-FR" sz="1200" b="1" dirty="0" err="1"/>
              <a:t>Constraint</a:t>
            </a:r>
            <a:r>
              <a:rPr lang="fr-FR" sz="1200" b="1" dirty="0"/>
              <a:t> </a:t>
            </a:r>
            <a:r>
              <a:rPr lang="fr-FR" sz="1200" b="1" dirty="0" err="1"/>
              <a:t>burden</a:t>
            </a:r>
            <a:endParaRPr lang="fr-FR" sz="1200" b="1" dirty="0"/>
          </a:p>
          <a:p>
            <a:pPr>
              <a:spcAft>
                <a:spcPts val="600"/>
              </a:spcAft>
            </a:pPr>
            <a:endParaRPr lang="fr-FR" sz="300" b="1" dirty="0"/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 err="1"/>
              <a:t>Cost</a:t>
            </a:r>
            <a:endParaRPr lang="fr-FR" sz="1100" dirty="0"/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 err="1"/>
              <a:t>Saturated</a:t>
            </a:r>
            <a:r>
              <a:rPr lang="fr-FR" sz="1100" dirty="0"/>
              <a:t> </a:t>
            </a:r>
            <a:r>
              <a:rPr lang="fr-FR" sz="1100" dirty="0" err="1"/>
              <a:t>constraints</a:t>
            </a:r>
            <a:endParaRPr lang="fr-FR" sz="1100" dirty="0"/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/>
              <a:t>Stress </a:t>
            </a:r>
            <a:r>
              <a:rPr lang="fr-FR" sz="1100" dirty="0" err="1"/>
              <a:t>level</a:t>
            </a:r>
            <a:r>
              <a:rPr lang="fr-FR" sz="1100" dirty="0"/>
              <a:t> (dual values)</a:t>
            </a:r>
          </a:p>
        </p:txBody>
      </p:sp>
      <p:sp>
        <p:nvSpPr>
          <p:cNvPr id="32" name="31 Rectángulo redondeado"/>
          <p:cNvSpPr/>
          <p:nvPr/>
        </p:nvSpPr>
        <p:spPr>
          <a:xfrm>
            <a:off x="6876257" y="5320921"/>
            <a:ext cx="1855570" cy="119429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spcAft>
                <a:spcPts val="600"/>
              </a:spcAft>
            </a:pPr>
            <a:r>
              <a:rPr lang="fr-FR" sz="1200" b="1" dirty="0" err="1"/>
              <a:t>Environmental</a:t>
            </a:r>
            <a:r>
              <a:rPr lang="fr-FR" sz="1200" b="1" dirty="0"/>
              <a:t> impacts</a:t>
            </a:r>
          </a:p>
          <a:p>
            <a:pPr>
              <a:spcAft>
                <a:spcPts val="600"/>
              </a:spcAft>
            </a:pPr>
            <a:endParaRPr lang="fr-FR" sz="300" b="1" dirty="0"/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/>
              <a:t>Techno-</a:t>
            </a:r>
            <a:r>
              <a:rPr lang="fr-FR" sz="1100" dirty="0" err="1"/>
              <a:t>level</a:t>
            </a:r>
            <a:r>
              <a:rPr lang="fr-FR" sz="1100" dirty="0"/>
              <a:t> </a:t>
            </a:r>
            <a:r>
              <a:rPr lang="fr-FR" sz="1100" dirty="0" err="1"/>
              <a:t>emissions</a:t>
            </a:r>
            <a:endParaRPr lang="fr-FR" sz="1100" dirty="0"/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/>
              <a:t>Global concentrations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/>
              <a:t>Radiative forcing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fr-FR" sz="1100" dirty="0" err="1"/>
              <a:t>Cost</a:t>
            </a:r>
            <a:r>
              <a:rPr lang="fr-FR" sz="1100" dirty="0"/>
              <a:t> of damage</a:t>
            </a:r>
            <a:endParaRPr lang="es-CL" sz="1100" dirty="0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99" y="2803179"/>
            <a:ext cx="7321900" cy="2240283"/>
          </a:xfrm>
          <a:prstGeom prst="rect">
            <a:avLst/>
          </a:prstGeom>
        </p:spPr>
      </p:pic>
      <p:sp>
        <p:nvSpPr>
          <p:cNvPr id="34" name="33 Rectángulo redondeado"/>
          <p:cNvSpPr/>
          <p:nvPr/>
        </p:nvSpPr>
        <p:spPr>
          <a:xfrm>
            <a:off x="1642350" y="4548649"/>
            <a:ext cx="7220423" cy="4995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624736" cy="562074"/>
          </a:xfrm>
        </p:spPr>
        <p:txBody>
          <a:bodyPr>
            <a:noAutofit/>
          </a:bodyPr>
          <a:lstStyle/>
          <a:p>
            <a:r>
              <a:rPr lang="es-CL" sz="3200" dirty="0" err="1"/>
              <a:t>Prospective</a:t>
            </a:r>
            <a:r>
              <a:rPr lang="es-CL" sz="3200" dirty="0"/>
              <a:t> </a:t>
            </a:r>
            <a:r>
              <a:rPr lang="es-CL" sz="3200" dirty="0" err="1"/>
              <a:t>tools</a:t>
            </a:r>
            <a:r>
              <a:rPr lang="es-CL" sz="3200" dirty="0"/>
              <a:t>: TIMES </a:t>
            </a:r>
            <a:r>
              <a:rPr lang="es-CL" sz="3200" dirty="0" err="1"/>
              <a:t>paradigm</a:t>
            </a:r>
            <a:r>
              <a:rPr lang="es-CL" sz="3200" dirty="0"/>
              <a:t> (2)</a:t>
            </a:r>
          </a:p>
        </p:txBody>
      </p:sp>
    </p:spTree>
    <p:extLst>
      <p:ext uri="{BB962C8B-B14F-4D97-AF65-F5344CB8AC3E}">
        <p14:creationId xmlns:p14="http://schemas.microsoft.com/office/powerpoint/2010/main" val="63875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71" y="1339977"/>
            <a:ext cx="6899033" cy="27875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5" y="274638"/>
            <a:ext cx="7488833" cy="562074"/>
          </a:xfrm>
        </p:spPr>
        <p:txBody>
          <a:bodyPr>
            <a:normAutofit fontScale="90000"/>
          </a:bodyPr>
          <a:lstStyle/>
          <a:p>
            <a:r>
              <a:rPr lang="es-CL" dirty="0" err="1"/>
              <a:t>L’énergie</a:t>
            </a:r>
            <a:r>
              <a:rPr lang="es-CL" dirty="0"/>
              <a:t>, un </a:t>
            </a:r>
            <a:r>
              <a:rPr lang="es-CL" dirty="0" err="1"/>
              <a:t>rôle</a:t>
            </a:r>
            <a:r>
              <a:rPr lang="es-CL" dirty="0"/>
              <a:t> à </a:t>
            </a:r>
            <a:r>
              <a:rPr lang="es-CL" dirty="0" err="1"/>
              <a:t>construire</a:t>
            </a:r>
            <a:endParaRPr lang="es-CL" dirty="0"/>
          </a:p>
        </p:txBody>
      </p:sp>
      <p:sp>
        <p:nvSpPr>
          <p:cNvPr id="10" name="9 Rectángulo redondeado"/>
          <p:cNvSpPr/>
          <p:nvPr/>
        </p:nvSpPr>
        <p:spPr>
          <a:xfrm>
            <a:off x="6904856" y="4343034"/>
            <a:ext cx="1627584" cy="4909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err="1"/>
              <a:t>Moyenne</a:t>
            </a:r>
            <a:r>
              <a:rPr lang="es-CL" sz="1600" dirty="0"/>
              <a:t> </a:t>
            </a:r>
            <a:r>
              <a:rPr lang="es-CL" sz="1600" dirty="0" err="1"/>
              <a:t>mondiale</a:t>
            </a:r>
            <a:r>
              <a:rPr lang="es-CL" sz="1600" dirty="0"/>
              <a:t> : 14%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1783250" y="4299643"/>
            <a:ext cx="1699592" cy="4909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5% de la </a:t>
            </a:r>
            <a:r>
              <a:rPr lang="es-CL" dirty="0" err="1"/>
              <a:t>conso</a:t>
            </a:r>
            <a:r>
              <a:rPr lang="es-CL" dirty="0"/>
              <a:t> </a:t>
            </a:r>
            <a:r>
              <a:rPr lang="es-CL" dirty="0" err="1"/>
              <a:t>mondiale</a:t>
            </a:r>
            <a:endParaRPr lang="es-CL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1718162" y="5215387"/>
            <a:ext cx="1701710" cy="80590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2009 : 30 </a:t>
            </a:r>
            <a:r>
              <a:rPr lang="es-CL" dirty="0" err="1"/>
              <a:t>millions</a:t>
            </a:r>
            <a:r>
              <a:rPr lang="es-CL" dirty="0"/>
              <a:t> </a:t>
            </a:r>
            <a:r>
              <a:rPr lang="es-CL" dirty="0" err="1"/>
              <a:t>sans</a:t>
            </a:r>
            <a:r>
              <a:rPr lang="es-CL" dirty="0"/>
              <a:t> </a:t>
            </a:r>
            <a:r>
              <a:rPr lang="es-CL" dirty="0" err="1"/>
              <a:t>électricité</a:t>
            </a:r>
            <a:endParaRPr lang="es-CL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7081510" y="5121188"/>
            <a:ext cx="1368152" cy="7200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2001-2010:</a:t>
            </a:r>
          </a:p>
          <a:p>
            <a:pPr algn="ctr"/>
            <a:r>
              <a:rPr lang="es-CL" dirty="0"/>
              <a:t>+32% TPES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2592288" y="6325686"/>
            <a:ext cx="4283968" cy="2716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1600" i="1" dirty="0">
                <a:solidFill>
                  <a:sysClr val="windowText" lastClr="000000"/>
                </a:solidFill>
              </a:rPr>
              <a:t>(</a:t>
            </a:r>
            <a:r>
              <a:rPr lang="es-CL" sz="1600" i="1" dirty="0" err="1">
                <a:solidFill>
                  <a:sysClr val="windowText" lastClr="000000"/>
                </a:solidFill>
              </a:rPr>
              <a:t>Sources</a:t>
            </a:r>
            <a:r>
              <a:rPr lang="es-CL" sz="1600" i="1" dirty="0">
                <a:solidFill>
                  <a:sysClr val="windowText" lastClr="000000"/>
                </a:solidFill>
              </a:rPr>
              <a:t> : AIE, EU Roadmap2050, CIER, GIEC)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4591597" y="5297907"/>
            <a:ext cx="1075367" cy="4909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UE: 26%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6984268" y="5841268"/>
            <a:ext cx="1577466" cy="4909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L" dirty="0"/>
              <a:t>X 2 en 40 </a:t>
            </a:r>
            <a:r>
              <a:rPr lang="es-CL" dirty="0" err="1"/>
              <a:t>ans</a:t>
            </a:r>
            <a:r>
              <a:rPr lang="es-CL" dirty="0"/>
              <a:t> !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584176" y="3465004"/>
            <a:ext cx="2016224" cy="8346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Consommation</a:t>
            </a:r>
            <a:r>
              <a:rPr lang="es-CL" dirty="0"/>
              <a:t> </a:t>
            </a:r>
            <a:r>
              <a:rPr lang="es-CL" dirty="0" err="1"/>
              <a:t>finale</a:t>
            </a:r>
            <a:r>
              <a:rPr lang="es-CL" dirty="0"/>
              <a:t> 2012 :</a:t>
            </a:r>
          </a:p>
          <a:p>
            <a:pPr algn="ctr"/>
            <a:r>
              <a:rPr lang="es-CL" dirty="0"/>
              <a:t>460Mtep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6904856" y="3573016"/>
            <a:ext cx="1627584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Part</a:t>
            </a:r>
            <a:r>
              <a:rPr lang="es-CL" dirty="0"/>
              <a:t> </a:t>
            </a:r>
            <a:r>
              <a:rPr lang="es-CL" dirty="0" err="1"/>
              <a:t>moyenne</a:t>
            </a:r>
            <a:r>
              <a:rPr lang="es-CL" dirty="0"/>
              <a:t> de </a:t>
            </a:r>
            <a:r>
              <a:rPr lang="es-CL" dirty="0" err="1"/>
              <a:t>l’hydro</a:t>
            </a:r>
            <a:r>
              <a:rPr lang="es-CL" dirty="0"/>
              <a:t> : </a:t>
            </a:r>
          </a:p>
          <a:p>
            <a:pPr algn="ctr"/>
            <a:r>
              <a:rPr lang="es-CL" dirty="0"/>
              <a:t>60%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4067944" y="4509120"/>
            <a:ext cx="2129534" cy="8439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Part</a:t>
            </a:r>
            <a:r>
              <a:rPr lang="es-CL" dirty="0"/>
              <a:t> de </a:t>
            </a:r>
            <a:r>
              <a:rPr lang="es-CL" dirty="0" err="1"/>
              <a:t>l’énergie</a:t>
            </a:r>
            <a:r>
              <a:rPr lang="es-CL" dirty="0"/>
              <a:t> </a:t>
            </a:r>
            <a:r>
              <a:rPr lang="es-CL" dirty="0" err="1"/>
              <a:t>dans</a:t>
            </a:r>
            <a:r>
              <a:rPr lang="es-CL" dirty="0"/>
              <a:t> les </a:t>
            </a:r>
            <a:r>
              <a:rPr lang="es-CL" dirty="0" err="1"/>
              <a:t>émissions</a:t>
            </a:r>
            <a:r>
              <a:rPr lang="es-CL" dirty="0"/>
              <a:t>:</a:t>
            </a:r>
          </a:p>
          <a:p>
            <a:pPr algn="ctr"/>
            <a:r>
              <a:rPr lang="es-CL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169346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71" y="1339977"/>
            <a:ext cx="6899033" cy="27875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07617"/>
            <a:ext cx="4114800" cy="2769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4" r="2560"/>
          <a:stretch/>
        </p:blipFill>
        <p:spPr>
          <a:xfrm>
            <a:off x="6228184" y="2896505"/>
            <a:ext cx="2526003" cy="35730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624736" cy="562074"/>
          </a:xfrm>
        </p:spPr>
        <p:txBody>
          <a:bodyPr>
            <a:noAutofit/>
          </a:bodyPr>
          <a:lstStyle/>
          <a:p>
            <a:r>
              <a:rPr lang="es-CL" sz="3200" dirty="0" err="1"/>
              <a:t>Outils</a:t>
            </a:r>
            <a:r>
              <a:rPr lang="es-CL" sz="3200" dirty="0"/>
              <a:t> </a:t>
            </a:r>
            <a:r>
              <a:rPr lang="es-CL" sz="3200" dirty="0" err="1"/>
              <a:t>prospectifs</a:t>
            </a:r>
            <a:r>
              <a:rPr lang="es-CL" sz="3200" dirty="0"/>
              <a:t> : TIAM et T-ALyC (1)</a:t>
            </a:r>
          </a:p>
        </p:txBody>
      </p:sp>
      <p:pic>
        <p:nvPicPr>
          <p:cNvPr id="7" name="11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>
          <a:xfrm rot="1539734">
            <a:off x="2027000" y="1852107"/>
            <a:ext cx="2935846" cy="252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0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9712" y="5949280"/>
            <a:ext cx="694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i="1" dirty="0" err="1"/>
              <a:t>Potentiels</a:t>
            </a:r>
            <a:r>
              <a:rPr lang="en-US" i="1" dirty="0"/>
              <a:t> </a:t>
            </a:r>
            <a:r>
              <a:rPr lang="en-US" i="1" dirty="0" err="1"/>
              <a:t>cumulés</a:t>
            </a:r>
            <a:r>
              <a:rPr lang="en-US" i="1" dirty="0"/>
              <a:t> </a:t>
            </a:r>
            <a:r>
              <a:rPr lang="en-US" i="1" dirty="0" err="1"/>
              <a:t>sur</a:t>
            </a:r>
            <a:r>
              <a:rPr lang="en-US" i="1" dirty="0"/>
              <a:t> la </a:t>
            </a:r>
            <a:r>
              <a:rPr lang="en-US" i="1" dirty="0" err="1"/>
              <a:t>période</a:t>
            </a:r>
            <a:r>
              <a:rPr lang="en-US" i="1" dirty="0"/>
              <a:t> 2010-2050</a:t>
            </a:r>
          </a:p>
          <a:p>
            <a:pPr marL="285750" indent="-285750">
              <a:buFontTx/>
              <a:buChar char="-"/>
            </a:pP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incluant</a:t>
            </a:r>
            <a:r>
              <a:rPr lang="en-US" i="1" dirty="0"/>
              <a:t> (à gauche) </a:t>
            </a:r>
            <a:r>
              <a:rPr lang="en-US" i="1" dirty="0" err="1"/>
              <a:t>ou</a:t>
            </a:r>
            <a:r>
              <a:rPr lang="en-US" i="1" dirty="0"/>
              <a:t> non (à </a:t>
            </a:r>
            <a:r>
              <a:rPr lang="en-US" i="1" dirty="0" err="1"/>
              <a:t>droite</a:t>
            </a:r>
            <a:r>
              <a:rPr lang="en-US" i="1" dirty="0"/>
              <a:t>) la </a:t>
            </a:r>
            <a:r>
              <a:rPr lang="en-US" i="1" dirty="0" err="1"/>
              <a:t>ressource</a:t>
            </a:r>
            <a:r>
              <a:rPr lang="en-US" i="1" dirty="0"/>
              <a:t> </a:t>
            </a:r>
            <a:r>
              <a:rPr lang="en-US" i="1" dirty="0" err="1"/>
              <a:t>solaire</a:t>
            </a:r>
            <a:r>
              <a:rPr lang="en-US" i="1" dirty="0"/>
              <a:t>/</a:t>
            </a:r>
            <a:r>
              <a:rPr lang="en-US" i="1" dirty="0" err="1"/>
              <a:t>biomasse</a:t>
            </a:r>
            <a:endParaRPr lang="fr-FR" i="1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624736" cy="562074"/>
          </a:xfrm>
        </p:spPr>
        <p:txBody>
          <a:bodyPr>
            <a:noAutofit/>
          </a:bodyPr>
          <a:lstStyle/>
          <a:p>
            <a:r>
              <a:rPr lang="es-CL" sz="3200" dirty="0" err="1"/>
              <a:t>Outils</a:t>
            </a:r>
            <a:r>
              <a:rPr lang="es-CL" sz="3200" dirty="0"/>
              <a:t> </a:t>
            </a:r>
            <a:r>
              <a:rPr lang="es-CL" sz="3200" dirty="0" err="1"/>
              <a:t>prospectifs</a:t>
            </a:r>
            <a:r>
              <a:rPr lang="es-CL" sz="3200" dirty="0"/>
              <a:t> : TIAM et T-ALyC (2)</a:t>
            </a:r>
          </a:p>
        </p:txBody>
      </p:sp>
      <p:sp>
        <p:nvSpPr>
          <p:cNvPr id="8" name="Rectangle 4"/>
          <p:cNvSpPr/>
          <p:nvPr/>
        </p:nvSpPr>
        <p:spPr>
          <a:xfrm>
            <a:off x="1258663" y="132115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Potentiels</a:t>
            </a:r>
            <a:r>
              <a:rPr lang="en-US" sz="2400" b="1" dirty="0"/>
              <a:t> </a:t>
            </a:r>
            <a:r>
              <a:rPr lang="en-US" sz="2400" b="1" dirty="0" err="1"/>
              <a:t>d’énergie</a:t>
            </a:r>
            <a:r>
              <a:rPr lang="en-US" sz="2400" b="1" dirty="0"/>
              <a:t> </a:t>
            </a:r>
            <a:r>
              <a:rPr lang="en-US" sz="2400" b="1" dirty="0" err="1"/>
              <a:t>primaire</a:t>
            </a:r>
            <a:r>
              <a:rPr lang="en-US" sz="2400" b="1" dirty="0"/>
              <a:t> de T-ALyC (EJ)</a:t>
            </a:r>
            <a:endParaRPr lang="fr-FR" sz="24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1775385"/>
            <a:ext cx="4463074" cy="426036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02" y="1782819"/>
            <a:ext cx="4463074" cy="42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1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768752" cy="562074"/>
          </a:xfrm>
        </p:spPr>
        <p:txBody>
          <a:bodyPr lIns="0" rIns="0">
            <a:noAutofit/>
          </a:bodyPr>
          <a:lstStyle/>
          <a:p>
            <a:r>
              <a:rPr lang="es-CL" sz="3600" dirty="0" err="1"/>
              <a:t>Engagements</a:t>
            </a:r>
            <a:r>
              <a:rPr lang="es-CL" sz="3600" dirty="0"/>
              <a:t> </a:t>
            </a:r>
            <a:r>
              <a:rPr lang="es-CL" sz="3600" dirty="0" err="1"/>
              <a:t>climatiques</a:t>
            </a:r>
            <a:r>
              <a:rPr lang="es-CL" sz="3600" dirty="0"/>
              <a:t> </a:t>
            </a:r>
            <a:r>
              <a:rPr lang="es-CL" sz="3600" dirty="0" err="1"/>
              <a:t>nationaux</a:t>
            </a:r>
            <a:endParaRPr lang="es-CL" sz="3600" dirty="0"/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2"/>
          <a:stretch/>
        </p:blipFill>
        <p:spPr>
          <a:xfrm>
            <a:off x="3923928" y="2202271"/>
            <a:ext cx="2545730" cy="3379022"/>
          </a:xfrm>
          <a:prstGeom prst="rect">
            <a:avLst/>
          </a:prstGeom>
        </p:spPr>
      </p:pic>
      <p:cxnSp>
        <p:nvCxnSpPr>
          <p:cNvPr id="6" name="5 Conector recto de flecha"/>
          <p:cNvCxnSpPr>
            <a:endCxn id="10" idx="1"/>
          </p:cNvCxnSpPr>
          <p:nvPr/>
        </p:nvCxnSpPr>
        <p:spPr>
          <a:xfrm flipV="1">
            <a:off x="5773325" y="3284851"/>
            <a:ext cx="1115970" cy="549293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6889295" y="2942813"/>
            <a:ext cx="1980220" cy="684076"/>
          </a:xfrm>
          <a:prstGeom prst="roundRect">
            <a:avLst/>
          </a:prstGeom>
          <a:gradFill>
            <a:gsLst>
              <a:gs pos="0">
                <a:srgbClr val="008E40"/>
              </a:gs>
              <a:gs pos="78000">
                <a:srgbClr val="00C82B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-38 % GHG in 2020 </a:t>
            </a:r>
            <a:r>
              <a:rPr lang="es-CL" sz="1600" dirty="0" err="1"/>
              <a:t>compared</a:t>
            </a:r>
            <a:r>
              <a:rPr lang="es-CL" sz="1600" dirty="0"/>
              <a:t> to BAU</a:t>
            </a:r>
          </a:p>
        </p:txBody>
      </p:sp>
      <p:cxnSp>
        <p:nvCxnSpPr>
          <p:cNvPr id="14" name="13 Conector recto de flecha"/>
          <p:cNvCxnSpPr>
            <a:endCxn id="15" idx="3"/>
          </p:cNvCxnSpPr>
          <p:nvPr/>
        </p:nvCxnSpPr>
        <p:spPr>
          <a:xfrm flipH="1">
            <a:off x="3537886" y="4653136"/>
            <a:ext cx="1322146" cy="474008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 redondeado"/>
          <p:cNvSpPr/>
          <p:nvPr/>
        </p:nvSpPr>
        <p:spPr>
          <a:xfrm>
            <a:off x="1557666" y="4785106"/>
            <a:ext cx="1980220" cy="684076"/>
          </a:xfrm>
          <a:prstGeom prst="roundRect">
            <a:avLst/>
          </a:prstGeom>
          <a:gradFill>
            <a:gsLst>
              <a:gs pos="0">
                <a:srgbClr val="008E40"/>
              </a:gs>
              <a:gs pos="78000">
                <a:srgbClr val="00C82B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-20 % en 2020 par </a:t>
            </a:r>
            <a:r>
              <a:rPr lang="es-CL" sz="1600" dirty="0" err="1"/>
              <a:t>rapport</a:t>
            </a:r>
            <a:r>
              <a:rPr lang="es-CL" sz="1600" dirty="0"/>
              <a:t> à un </a:t>
            </a:r>
          </a:p>
          <a:p>
            <a:pPr algn="ctr"/>
            <a:r>
              <a:rPr lang="es-CL" sz="1600" dirty="0"/>
              <a:t>BAU 2007</a:t>
            </a:r>
          </a:p>
        </p:txBody>
      </p:sp>
      <p:cxnSp>
        <p:nvCxnSpPr>
          <p:cNvPr id="19" name="18 Conector recto de flecha"/>
          <p:cNvCxnSpPr>
            <a:endCxn id="20" idx="1"/>
          </p:cNvCxnSpPr>
          <p:nvPr/>
        </p:nvCxnSpPr>
        <p:spPr>
          <a:xfrm>
            <a:off x="5364088" y="4794475"/>
            <a:ext cx="1419484" cy="1124769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 redondeado"/>
          <p:cNvSpPr/>
          <p:nvPr/>
        </p:nvSpPr>
        <p:spPr>
          <a:xfrm>
            <a:off x="6783572" y="5379324"/>
            <a:ext cx="1990774" cy="1079839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err="1">
                <a:solidFill>
                  <a:schemeClr val="tx1"/>
                </a:solidFill>
              </a:rPr>
              <a:t>Soutien</a:t>
            </a:r>
            <a:r>
              <a:rPr lang="es-CL" sz="1400" dirty="0">
                <a:solidFill>
                  <a:schemeClr val="tx1"/>
                </a:solidFill>
              </a:rPr>
              <a:t> </a:t>
            </a:r>
            <a:r>
              <a:rPr lang="es-CL" sz="1400" dirty="0" err="1">
                <a:solidFill>
                  <a:schemeClr val="tx1"/>
                </a:solidFill>
              </a:rPr>
              <a:t>biocarburants</a:t>
            </a:r>
            <a:r>
              <a:rPr lang="es-CL" sz="1400" dirty="0">
                <a:solidFill>
                  <a:schemeClr val="tx1"/>
                </a:solidFill>
              </a:rPr>
              <a:t>, </a:t>
            </a:r>
            <a:r>
              <a:rPr lang="es-CL" sz="1400" dirty="0" err="1">
                <a:solidFill>
                  <a:schemeClr val="tx1"/>
                </a:solidFill>
              </a:rPr>
              <a:t>efficacité</a:t>
            </a:r>
            <a:r>
              <a:rPr lang="es-CL" sz="1400" dirty="0">
                <a:solidFill>
                  <a:schemeClr val="tx1"/>
                </a:solidFill>
              </a:rPr>
              <a:t> </a:t>
            </a:r>
            <a:r>
              <a:rPr lang="es-CL" sz="1400" dirty="0" err="1">
                <a:solidFill>
                  <a:schemeClr val="tx1"/>
                </a:solidFill>
              </a:rPr>
              <a:t>énergétique</a:t>
            </a:r>
            <a:r>
              <a:rPr lang="es-CL" sz="1400" dirty="0">
                <a:solidFill>
                  <a:schemeClr val="tx1"/>
                </a:solidFill>
              </a:rPr>
              <a:t>, </a:t>
            </a:r>
            <a:r>
              <a:rPr lang="es-CL" sz="1400" dirty="0" err="1">
                <a:solidFill>
                  <a:schemeClr val="tx1"/>
                </a:solidFill>
              </a:rPr>
              <a:t>réduction</a:t>
            </a:r>
            <a:r>
              <a:rPr lang="es-CL" sz="1400" dirty="0">
                <a:solidFill>
                  <a:schemeClr val="tx1"/>
                </a:solidFill>
              </a:rPr>
              <a:t> des </a:t>
            </a:r>
            <a:r>
              <a:rPr lang="es-CL" sz="1400" dirty="0" err="1">
                <a:solidFill>
                  <a:schemeClr val="tx1"/>
                </a:solidFill>
              </a:rPr>
              <a:t>déchets</a:t>
            </a:r>
            <a:r>
              <a:rPr lang="es-CL" sz="1400" dirty="0">
                <a:solidFill>
                  <a:schemeClr val="tx1"/>
                </a:solidFill>
              </a:rPr>
              <a:t>, </a:t>
            </a:r>
            <a:r>
              <a:rPr lang="es-CL" sz="1400" dirty="0" err="1">
                <a:solidFill>
                  <a:schemeClr val="tx1"/>
                </a:solidFill>
              </a:rPr>
              <a:t>éoliennes</a:t>
            </a:r>
            <a:r>
              <a:rPr lang="es-CL" sz="1400" dirty="0">
                <a:solidFill>
                  <a:schemeClr val="tx1"/>
                </a:solidFill>
              </a:rPr>
              <a:t>, </a:t>
            </a:r>
            <a:r>
              <a:rPr lang="es-CL" sz="1400" dirty="0" err="1">
                <a:solidFill>
                  <a:schemeClr val="tx1"/>
                </a:solidFill>
              </a:rPr>
              <a:t>parcs</a:t>
            </a:r>
            <a:r>
              <a:rPr lang="es-CL" sz="1400" dirty="0">
                <a:solidFill>
                  <a:schemeClr val="tx1"/>
                </a:solidFill>
              </a:rPr>
              <a:t> </a:t>
            </a:r>
            <a:r>
              <a:rPr lang="es-CL" sz="1400" dirty="0" err="1">
                <a:solidFill>
                  <a:schemeClr val="tx1"/>
                </a:solidFill>
              </a:rPr>
              <a:t>nationaux</a:t>
            </a:r>
            <a:r>
              <a:rPr lang="es-CL" sz="1400" dirty="0">
                <a:solidFill>
                  <a:schemeClr val="tx1"/>
                </a:solidFill>
              </a:rPr>
              <a:t> …</a:t>
            </a:r>
          </a:p>
        </p:txBody>
      </p:sp>
      <p:cxnSp>
        <p:nvCxnSpPr>
          <p:cNvPr id="30" name="29 Conector recto de flecha"/>
          <p:cNvCxnSpPr>
            <a:endCxn id="31" idx="2"/>
          </p:cNvCxnSpPr>
          <p:nvPr/>
        </p:nvCxnSpPr>
        <p:spPr>
          <a:xfrm flipV="1">
            <a:off x="4742402" y="2379324"/>
            <a:ext cx="2092030" cy="761644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 redondeado"/>
          <p:cNvSpPr/>
          <p:nvPr/>
        </p:nvSpPr>
        <p:spPr>
          <a:xfrm>
            <a:off x="5280440" y="1374380"/>
            <a:ext cx="3107984" cy="1004944"/>
          </a:xfrm>
          <a:prstGeom prst="roundRect">
            <a:avLst/>
          </a:prstGeom>
          <a:gradFill>
            <a:gsLst>
              <a:gs pos="0">
                <a:srgbClr val="8FA701"/>
              </a:gs>
              <a:gs pos="80000">
                <a:srgbClr val="A4D002"/>
              </a:gs>
              <a:gs pos="100000">
                <a:srgbClr val="B2D501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CL" sz="1400" dirty="0"/>
              <a:t>77 % </a:t>
            </a:r>
            <a:r>
              <a:rPr lang="es-CL" sz="1400" dirty="0" err="1"/>
              <a:t>d’élec</a:t>
            </a:r>
            <a:r>
              <a:rPr lang="es-CL" sz="1400" dirty="0"/>
              <a:t> </a:t>
            </a:r>
            <a:r>
              <a:rPr lang="es-CL" sz="1400" dirty="0" err="1"/>
              <a:t>renouvelable</a:t>
            </a:r>
            <a:r>
              <a:rPr lang="es-CL" sz="1400" dirty="0"/>
              <a:t> en 2020</a:t>
            </a:r>
          </a:p>
          <a:p>
            <a:pPr algn="ctr">
              <a:lnSpc>
                <a:spcPct val="150000"/>
              </a:lnSpc>
            </a:pPr>
            <a:r>
              <a:rPr lang="es-CL" sz="1400" dirty="0"/>
              <a:t>20 % de combustibles </a:t>
            </a:r>
            <a:r>
              <a:rPr lang="es-CL" sz="1400" dirty="0" err="1"/>
              <a:t>biosourcés</a:t>
            </a:r>
            <a:r>
              <a:rPr lang="es-CL" sz="1400" dirty="0"/>
              <a:t> 2020</a:t>
            </a:r>
          </a:p>
          <a:p>
            <a:pPr algn="ctr">
              <a:lnSpc>
                <a:spcPct val="150000"/>
              </a:lnSpc>
            </a:pPr>
            <a:r>
              <a:rPr lang="es-CL" sz="1400" dirty="0" err="1"/>
              <a:t>Afforestation</a:t>
            </a:r>
            <a:r>
              <a:rPr lang="es-CL" sz="1400" dirty="0"/>
              <a:t> </a:t>
            </a:r>
            <a:r>
              <a:rPr lang="es-CL" sz="1400" dirty="0" err="1"/>
              <a:t>minimum</a:t>
            </a:r>
            <a:r>
              <a:rPr lang="es-CL" sz="1400" dirty="0"/>
              <a:t> 44 MtCO2eq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1331640" y="1518195"/>
            <a:ext cx="3047615" cy="902693"/>
          </a:xfrm>
          <a:prstGeom prst="roundRect">
            <a:avLst/>
          </a:prstGeom>
          <a:gradFill>
            <a:gsLst>
              <a:gs pos="0">
                <a:srgbClr val="8FA701"/>
              </a:gs>
              <a:gs pos="80000">
                <a:srgbClr val="A4D002"/>
              </a:gs>
              <a:gs pos="100000">
                <a:srgbClr val="B2D501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CL" sz="1400" dirty="0"/>
              <a:t>82 % de </a:t>
            </a:r>
            <a:r>
              <a:rPr lang="es-CL" sz="1400" dirty="0" err="1"/>
              <a:t>pétrole</a:t>
            </a:r>
            <a:r>
              <a:rPr lang="es-CL" sz="1400" dirty="0"/>
              <a:t> </a:t>
            </a:r>
            <a:r>
              <a:rPr lang="es-CL" sz="1400" dirty="0" err="1"/>
              <a:t>dans</a:t>
            </a:r>
            <a:r>
              <a:rPr lang="es-CL" sz="1400" dirty="0"/>
              <a:t> le mix </a:t>
            </a:r>
            <a:r>
              <a:rPr lang="es-CL" sz="1400" dirty="0" err="1"/>
              <a:t>primaire</a:t>
            </a:r>
            <a:endParaRPr lang="es-CL" sz="1400" dirty="0"/>
          </a:p>
          <a:p>
            <a:pPr algn="ctr">
              <a:lnSpc>
                <a:spcPct val="150000"/>
              </a:lnSpc>
            </a:pPr>
            <a:r>
              <a:rPr lang="es-CL" sz="1400" dirty="0"/>
              <a:t>80 % </a:t>
            </a:r>
            <a:r>
              <a:rPr lang="es-CL" sz="1400" dirty="0" err="1"/>
              <a:t>d’hydroélectricité</a:t>
            </a:r>
            <a:endParaRPr lang="es-CL" sz="1400" dirty="0"/>
          </a:p>
          <a:p>
            <a:pPr algn="ctr">
              <a:lnSpc>
                <a:spcPct val="150000"/>
              </a:lnSpc>
            </a:pPr>
            <a:r>
              <a:rPr lang="es-CL" sz="1400" dirty="0"/>
              <a:t>90 % de </a:t>
            </a:r>
            <a:r>
              <a:rPr lang="es-CL" sz="1400" dirty="0" err="1"/>
              <a:t>l’électricité</a:t>
            </a:r>
            <a:r>
              <a:rPr lang="es-CL" sz="1400" dirty="0"/>
              <a:t> de </a:t>
            </a:r>
            <a:r>
              <a:rPr lang="es-CL" sz="1400" dirty="0" err="1"/>
              <a:t>sources</a:t>
            </a:r>
            <a:r>
              <a:rPr lang="es-CL" sz="1400" dirty="0"/>
              <a:t> </a:t>
            </a:r>
            <a:r>
              <a:rPr lang="es-CL" sz="1400" dirty="0" err="1"/>
              <a:t>EnR</a:t>
            </a:r>
            <a:endParaRPr lang="es-CL" sz="1400" dirty="0"/>
          </a:p>
        </p:txBody>
      </p:sp>
      <p:cxnSp>
        <p:nvCxnSpPr>
          <p:cNvPr id="38" name="37 Conector recto de flecha"/>
          <p:cNvCxnSpPr>
            <a:endCxn id="36" idx="2"/>
          </p:cNvCxnSpPr>
          <p:nvPr/>
        </p:nvCxnSpPr>
        <p:spPr>
          <a:xfrm flipH="1" flipV="1">
            <a:off x="2855448" y="2420888"/>
            <a:ext cx="1734554" cy="936104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 redondeado"/>
          <p:cNvSpPr/>
          <p:nvPr/>
        </p:nvSpPr>
        <p:spPr>
          <a:xfrm>
            <a:off x="1259632" y="3551348"/>
            <a:ext cx="2808311" cy="710071"/>
          </a:xfrm>
          <a:prstGeom prst="roundRect">
            <a:avLst/>
          </a:prstGeom>
          <a:gradFill>
            <a:gsLst>
              <a:gs pos="0">
                <a:srgbClr val="8FA701"/>
              </a:gs>
              <a:gs pos="80000">
                <a:srgbClr val="A4D002"/>
              </a:gs>
              <a:gs pos="100000">
                <a:srgbClr val="B2D501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CL" sz="1400" dirty="0"/>
              <a:t>0 % de </a:t>
            </a:r>
            <a:r>
              <a:rPr lang="es-CL" sz="1400" dirty="0" err="1"/>
              <a:t>déforestation</a:t>
            </a:r>
            <a:r>
              <a:rPr lang="es-CL" sz="1400" dirty="0"/>
              <a:t> </a:t>
            </a:r>
            <a:r>
              <a:rPr lang="es-CL" sz="1400" dirty="0" err="1"/>
              <a:t>nette</a:t>
            </a:r>
            <a:r>
              <a:rPr lang="es-CL" sz="1400" dirty="0"/>
              <a:t> en 2021</a:t>
            </a:r>
          </a:p>
          <a:p>
            <a:pPr algn="ctr">
              <a:lnSpc>
                <a:spcPct val="150000"/>
              </a:lnSpc>
            </a:pPr>
            <a:r>
              <a:rPr lang="es-CL" sz="1400" dirty="0"/>
              <a:t>33 % </a:t>
            </a:r>
            <a:r>
              <a:rPr lang="es-CL" sz="1400" dirty="0" err="1"/>
              <a:t>d’EnR</a:t>
            </a:r>
            <a:r>
              <a:rPr lang="es-CL" sz="1400" dirty="0"/>
              <a:t> </a:t>
            </a:r>
            <a:r>
              <a:rPr lang="es-CL" sz="1400" dirty="0" err="1"/>
              <a:t>dans</a:t>
            </a:r>
            <a:r>
              <a:rPr lang="es-CL" sz="1400" dirty="0"/>
              <a:t> </a:t>
            </a:r>
            <a:r>
              <a:rPr lang="es-CL" sz="1400" dirty="0" err="1"/>
              <a:t>l’énergie</a:t>
            </a:r>
            <a:r>
              <a:rPr lang="es-CL" sz="1400" dirty="0"/>
              <a:t> </a:t>
            </a:r>
            <a:r>
              <a:rPr lang="es-CL" sz="1400" dirty="0" err="1"/>
              <a:t>finale</a:t>
            </a:r>
            <a:endParaRPr lang="es-CL" sz="1400" dirty="0"/>
          </a:p>
        </p:txBody>
      </p:sp>
      <p:cxnSp>
        <p:nvCxnSpPr>
          <p:cNvPr id="42" name="41 Conector recto de flecha"/>
          <p:cNvCxnSpPr>
            <a:endCxn id="41" idx="3"/>
          </p:cNvCxnSpPr>
          <p:nvPr/>
        </p:nvCxnSpPr>
        <p:spPr>
          <a:xfrm flipH="1">
            <a:off x="4067943" y="3834144"/>
            <a:ext cx="576066" cy="7224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Rectángulo redondeado"/>
          <p:cNvSpPr/>
          <p:nvPr/>
        </p:nvSpPr>
        <p:spPr>
          <a:xfrm>
            <a:off x="6660232" y="4077072"/>
            <a:ext cx="2304255" cy="717403"/>
          </a:xfrm>
          <a:prstGeom prst="roundRect">
            <a:avLst/>
          </a:prstGeom>
          <a:gradFill>
            <a:gsLst>
              <a:gs pos="0">
                <a:srgbClr val="8FA701"/>
              </a:gs>
              <a:gs pos="80000">
                <a:srgbClr val="A4D002"/>
              </a:gs>
              <a:gs pos="100000">
                <a:srgbClr val="B2D501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CL" sz="1400" dirty="0"/>
              <a:t>15 % </a:t>
            </a:r>
            <a:r>
              <a:rPr lang="es-CL" sz="1400" dirty="0" err="1"/>
              <a:t>d’élec</a:t>
            </a:r>
            <a:r>
              <a:rPr lang="es-CL" sz="1400" dirty="0"/>
              <a:t> </a:t>
            </a:r>
            <a:r>
              <a:rPr lang="es-CL" sz="1400" dirty="0" err="1"/>
              <a:t>renouvelable</a:t>
            </a:r>
            <a:endParaRPr lang="es-CL" sz="1400" dirty="0"/>
          </a:p>
          <a:p>
            <a:pPr algn="ctr">
              <a:lnSpc>
                <a:spcPct val="150000"/>
              </a:lnSpc>
            </a:pPr>
            <a:r>
              <a:rPr lang="es-CL" sz="1400" dirty="0"/>
              <a:t>30 % de </a:t>
            </a:r>
            <a:r>
              <a:rPr lang="es-CL" sz="1400" i="1" dirty="0" err="1"/>
              <a:t>Waste</a:t>
            </a:r>
            <a:r>
              <a:rPr lang="es-CL" sz="1400" i="1" dirty="0"/>
              <a:t>-to-</a:t>
            </a:r>
            <a:r>
              <a:rPr lang="es-CL" sz="1400" i="1" dirty="0" err="1"/>
              <a:t>Energy</a:t>
            </a:r>
            <a:endParaRPr lang="es-CL" sz="1400" i="1" dirty="0"/>
          </a:p>
        </p:txBody>
      </p:sp>
      <p:cxnSp>
        <p:nvCxnSpPr>
          <p:cNvPr id="50" name="49 Conector recto de flecha"/>
          <p:cNvCxnSpPr>
            <a:endCxn id="49" idx="1"/>
          </p:cNvCxnSpPr>
          <p:nvPr/>
        </p:nvCxnSpPr>
        <p:spPr>
          <a:xfrm flipV="1">
            <a:off x="5508104" y="4435774"/>
            <a:ext cx="1152128" cy="217362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Rectángulo redondeado"/>
          <p:cNvSpPr/>
          <p:nvPr/>
        </p:nvSpPr>
        <p:spPr>
          <a:xfrm>
            <a:off x="1748128" y="5709220"/>
            <a:ext cx="4639630" cy="7979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i="1" dirty="0" err="1">
                <a:solidFill>
                  <a:schemeClr val="tx1"/>
                </a:solidFill>
              </a:rPr>
              <a:t>Aperçu</a:t>
            </a:r>
            <a:r>
              <a:rPr lang="es-CL" b="1" i="1" dirty="0">
                <a:solidFill>
                  <a:schemeClr val="tx1"/>
                </a:solidFill>
              </a:rPr>
              <a:t> non-</a:t>
            </a:r>
            <a:r>
              <a:rPr lang="es-CL" b="1" i="1" dirty="0" err="1">
                <a:solidFill>
                  <a:schemeClr val="tx1"/>
                </a:solidFill>
              </a:rPr>
              <a:t>exhaustif</a:t>
            </a:r>
            <a:r>
              <a:rPr lang="es-CL" b="1" i="1" dirty="0">
                <a:solidFill>
                  <a:schemeClr val="tx1"/>
                </a:solidFill>
              </a:rPr>
              <a:t> </a:t>
            </a:r>
            <a:r>
              <a:rPr lang="es-CL" i="1" dirty="0" err="1">
                <a:solidFill>
                  <a:schemeClr val="tx1"/>
                </a:solidFill>
              </a:rPr>
              <a:t>d’après</a:t>
            </a:r>
            <a:r>
              <a:rPr lang="es-CL" i="1" dirty="0">
                <a:solidFill>
                  <a:schemeClr val="tx1"/>
                </a:solidFill>
              </a:rPr>
              <a:t> les </a:t>
            </a:r>
            <a:r>
              <a:rPr lang="es-CL" i="1" dirty="0" err="1">
                <a:solidFill>
                  <a:schemeClr val="tx1"/>
                </a:solidFill>
              </a:rPr>
              <a:t>Communications</a:t>
            </a:r>
            <a:r>
              <a:rPr lang="es-CL" i="1" dirty="0">
                <a:solidFill>
                  <a:schemeClr val="tx1"/>
                </a:solidFill>
              </a:rPr>
              <a:t> </a:t>
            </a:r>
            <a:r>
              <a:rPr lang="es-CL" i="1" dirty="0" err="1">
                <a:solidFill>
                  <a:schemeClr val="tx1"/>
                </a:solidFill>
              </a:rPr>
              <a:t>Nationales</a:t>
            </a:r>
            <a:r>
              <a:rPr lang="es-CL" i="1" dirty="0">
                <a:solidFill>
                  <a:schemeClr val="tx1"/>
                </a:solidFill>
              </a:rPr>
              <a:t> à </a:t>
            </a:r>
            <a:r>
              <a:rPr lang="es-CL" i="1" dirty="0" err="1">
                <a:solidFill>
                  <a:schemeClr val="tx1"/>
                </a:solidFill>
              </a:rPr>
              <a:t>l’UNFCCC</a:t>
            </a:r>
            <a:endParaRPr lang="es-CL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2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0" grpId="0" animBg="1"/>
      <p:bldP spid="31" grpId="0" animBg="1"/>
      <p:bldP spid="36" grpId="0" animBg="1"/>
      <p:bldP spid="41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 redondeado"/>
          <p:cNvSpPr/>
          <p:nvPr/>
        </p:nvSpPr>
        <p:spPr>
          <a:xfrm>
            <a:off x="7056276" y="4398954"/>
            <a:ext cx="1980220" cy="684076"/>
          </a:xfrm>
          <a:prstGeom prst="roundRect">
            <a:avLst/>
          </a:prstGeom>
          <a:gradFill>
            <a:gsLst>
              <a:gs pos="0">
                <a:srgbClr val="008E40"/>
              </a:gs>
              <a:gs pos="78000">
                <a:srgbClr val="00C82B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-20 % en 2020 par </a:t>
            </a:r>
            <a:r>
              <a:rPr lang="es-CL" sz="1600" dirty="0" err="1"/>
              <a:t>rapport</a:t>
            </a:r>
            <a:r>
              <a:rPr lang="es-CL" sz="1600" dirty="0"/>
              <a:t> à un </a:t>
            </a:r>
          </a:p>
          <a:p>
            <a:pPr algn="ctr"/>
            <a:r>
              <a:rPr lang="es-CL" sz="1600" dirty="0"/>
              <a:t>BAU 2007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768752" cy="562074"/>
          </a:xfrm>
        </p:spPr>
        <p:txBody>
          <a:bodyPr lIns="0" rIns="0">
            <a:noAutofit/>
          </a:bodyPr>
          <a:lstStyle/>
          <a:p>
            <a:r>
              <a:rPr lang="es-CL" sz="3600" dirty="0" err="1"/>
              <a:t>Engagements</a:t>
            </a:r>
            <a:r>
              <a:rPr lang="es-CL" sz="3600" dirty="0"/>
              <a:t> </a:t>
            </a:r>
            <a:r>
              <a:rPr lang="es-CL" sz="3600" dirty="0" err="1"/>
              <a:t>nationaux</a:t>
            </a:r>
            <a:r>
              <a:rPr lang="es-CL" sz="3600" dirty="0"/>
              <a:t> : </a:t>
            </a:r>
            <a:r>
              <a:rPr lang="es-CL" sz="3600" dirty="0" err="1"/>
              <a:t>scénarios</a:t>
            </a:r>
            <a:endParaRPr lang="es-CL" sz="36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157952" y="2234878"/>
            <a:ext cx="1980220" cy="684076"/>
          </a:xfrm>
          <a:prstGeom prst="roundRect">
            <a:avLst/>
          </a:prstGeom>
          <a:gradFill>
            <a:gsLst>
              <a:gs pos="0">
                <a:srgbClr val="008E40"/>
              </a:gs>
              <a:gs pos="78000">
                <a:srgbClr val="00C82B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-38 % GHG in 2020 </a:t>
            </a:r>
            <a:r>
              <a:rPr lang="es-CL" sz="1600" dirty="0" err="1"/>
              <a:t>compared</a:t>
            </a:r>
            <a:r>
              <a:rPr lang="es-CL" sz="1600" dirty="0"/>
              <a:t> to BAU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157954" y="1518634"/>
            <a:ext cx="1980220" cy="684076"/>
          </a:xfrm>
          <a:prstGeom prst="roundRect">
            <a:avLst/>
          </a:prstGeom>
          <a:gradFill>
            <a:gsLst>
              <a:gs pos="0">
                <a:srgbClr val="008E40"/>
              </a:gs>
              <a:gs pos="78000">
                <a:srgbClr val="00C82B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-20 % en 2020 par </a:t>
            </a:r>
            <a:r>
              <a:rPr lang="es-CL" sz="1600" dirty="0" err="1"/>
              <a:t>rapport</a:t>
            </a:r>
            <a:r>
              <a:rPr lang="es-CL" sz="1600" dirty="0"/>
              <a:t> à un </a:t>
            </a:r>
          </a:p>
          <a:p>
            <a:pPr algn="ctr"/>
            <a:r>
              <a:rPr lang="es-CL" sz="1600" dirty="0"/>
              <a:t>BAU 2007</a:t>
            </a:r>
          </a:p>
        </p:txBody>
      </p:sp>
      <p:sp>
        <p:nvSpPr>
          <p:cNvPr id="31" name="30 Rectángulo redondeado"/>
          <p:cNvSpPr/>
          <p:nvPr/>
        </p:nvSpPr>
        <p:spPr>
          <a:xfrm>
            <a:off x="3626100" y="2958794"/>
            <a:ext cx="3106140" cy="1004944"/>
          </a:xfrm>
          <a:prstGeom prst="roundRect">
            <a:avLst/>
          </a:prstGeom>
          <a:gradFill>
            <a:gsLst>
              <a:gs pos="0">
                <a:srgbClr val="8FA701"/>
              </a:gs>
              <a:gs pos="80000">
                <a:srgbClr val="A4D002"/>
              </a:gs>
              <a:gs pos="100000">
                <a:srgbClr val="B2D501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CL" sz="1400" dirty="0"/>
              <a:t>77 % </a:t>
            </a:r>
            <a:r>
              <a:rPr lang="es-CL" sz="1400" dirty="0" err="1"/>
              <a:t>d’élec</a:t>
            </a:r>
            <a:r>
              <a:rPr lang="es-CL" sz="1400" dirty="0"/>
              <a:t> </a:t>
            </a:r>
            <a:r>
              <a:rPr lang="es-CL" sz="1400" dirty="0" err="1"/>
              <a:t>renouvelable</a:t>
            </a:r>
            <a:r>
              <a:rPr lang="es-CL" sz="1400" dirty="0"/>
              <a:t> en 2020</a:t>
            </a:r>
          </a:p>
          <a:p>
            <a:pPr algn="ctr">
              <a:lnSpc>
                <a:spcPct val="150000"/>
              </a:lnSpc>
            </a:pPr>
            <a:r>
              <a:rPr lang="es-CL" sz="1400" dirty="0"/>
              <a:t>20 % de combustibles </a:t>
            </a:r>
            <a:r>
              <a:rPr lang="es-CL" sz="1400" dirty="0" err="1"/>
              <a:t>biosourcés</a:t>
            </a:r>
            <a:r>
              <a:rPr lang="es-CL" sz="1400" dirty="0"/>
              <a:t> 2020</a:t>
            </a:r>
          </a:p>
          <a:p>
            <a:pPr algn="ctr">
              <a:lnSpc>
                <a:spcPct val="150000"/>
              </a:lnSpc>
            </a:pPr>
            <a:r>
              <a:rPr lang="es-CL" sz="1400" dirty="0" err="1"/>
              <a:t>Afforestation</a:t>
            </a:r>
            <a:r>
              <a:rPr lang="es-CL" sz="1400" dirty="0"/>
              <a:t> </a:t>
            </a:r>
            <a:r>
              <a:rPr lang="es-CL" sz="1400" dirty="0" err="1"/>
              <a:t>minimum</a:t>
            </a:r>
            <a:r>
              <a:rPr lang="es-CL" sz="1400" dirty="0"/>
              <a:t> 44 MtCO2eq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3626100" y="3987688"/>
            <a:ext cx="3047615" cy="902693"/>
          </a:xfrm>
          <a:prstGeom prst="roundRect">
            <a:avLst/>
          </a:prstGeom>
          <a:gradFill>
            <a:gsLst>
              <a:gs pos="0">
                <a:srgbClr val="8FA701"/>
              </a:gs>
              <a:gs pos="80000">
                <a:srgbClr val="A4D002"/>
              </a:gs>
              <a:gs pos="100000">
                <a:srgbClr val="B2D501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CL" sz="1400" dirty="0"/>
              <a:t>82 % de </a:t>
            </a:r>
            <a:r>
              <a:rPr lang="es-CL" sz="1400" dirty="0" err="1"/>
              <a:t>pétrole</a:t>
            </a:r>
            <a:r>
              <a:rPr lang="es-CL" sz="1400" dirty="0"/>
              <a:t> </a:t>
            </a:r>
            <a:r>
              <a:rPr lang="es-CL" sz="1400" dirty="0" err="1"/>
              <a:t>dans</a:t>
            </a:r>
            <a:r>
              <a:rPr lang="es-CL" sz="1400" dirty="0"/>
              <a:t> le mix </a:t>
            </a:r>
            <a:r>
              <a:rPr lang="es-CL" sz="1400" dirty="0" err="1"/>
              <a:t>primaire</a:t>
            </a:r>
            <a:endParaRPr lang="es-CL" sz="1400" dirty="0"/>
          </a:p>
          <a:p>
            <a:pPr algn="ctr">
              <a:lnSpc>
                <a:spcPct val="150000"/>
              </a:lnSpc>
            </a:pPr>
            <a:r>
              <a:rPr lang="es-CL" sz="1400" dirty="0"/>
              <a:t>80% </a:t>
            </a:r>
            <a:r>
              <a:rPr lang="es-CL" sz="1400" dirty="0" err="1"/>
              <a:t>d’hydroélectricité</a:t>
            </a:r>
            <a:endParaRPr lang="es-CL" sz="1400" dirty="0"/>
          </a:p>
          <a:p>
            <a:pPr algn="ctr">
              <a:lnSpc>
                <a:spcPct val="150000"/>
              </a:lnSpc>
            </a:pPr>
            <a:r>
              <a:rPr lang="es-CL" sz="1400" dirty="0"/>
              <a:t>90 % de </a:t>
            </a:r>
            <a:r>
              <a:rPr lang="es-CL" sz="1400" dirty="0" err="1"/>
              <a:t>l’électricité</a:t>
            </a:r>
            <a:r>
              <a:rPr lang="es-CL" sz="1400" dirty="0"/>
              <a:t> de </a:t>
            </a:r>
            <a:r>
              <a:rPr lang="es-CL" sz="1400" dirty="0" err="1"/>
              <a:t>sources</a:t>
            </a:r>
            <a:r>
              <a:rPr lang="es-CL" sz="1400" dirty="0"/>
              <a:t> </a:t>
            </a:r>
            <a:r>
              <a:rPr lang="es-CL" sz="1400" dirty="0" err="1"/>
              <a:t>EnR</a:t>
            </a:r>
            <a:endParaRPr lang="es-CL" sz="1400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3745753" y="4923792"/>
            <a:ext cx="2808311" cy="710071"/>
          </a:xfrm>
          <a:prstGeom prst="roundRect">
            <a:avLst/>
          </a:prstGeom>
          <a:gradFill>
            <a:gsLst>
              <a:gs pos="0">
                <a:srgbClr val="8FA701"/>
              </a:gs>
              <a:gs pos="80000">
                <a:srgbClr val="A4D002"/>
              </a:gs>
              <a:gs pos="100000">
                <a:srgbClr val="B2D501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CL" sz="1400" dirty="0"/>
              <a:t>0 % de </a:t>
            </a:r>
            <a:r>
              <a:rPr lang="es-CL" sz="1400" dirty="0" err="1"/>
              <a:t>déforestation</a:t>
            </a:r>
            <a:r>
              <a:rPr lang="es-CL" sz="1400" dirty="0"/>
              <a:t> </a:t>
            </a:r>
            <a:r>
              <a:rPr lang="es-CL" sz="1400" dirty="0" err="1"/>
              <a:t>nette</a:t>
            </a:r>
            <a:r>
              <a:rPr lang="es-CL" sz="1400" dirty="0"/>
              <a:t> en 2021</a:t>
            </a:r>
          </a:p>
          <a:p>
            <a:pPr algn="ctr">
              <a:lnSpc>
                <a:spcPct val="150000"/>
              </a:lnSpc>
            </a:pPr>
            <a:r>
              <a:rPr lang="es-CL" sz="1400" dirty="0"/>
              <a:t>33 % </a:t>
            </a:r>
            <a:r>
              <a:rPr lang="es-CL" sz="1400" dirty="0" err="1"/>
              <a:t>d’EnR</a:t>
            </a:r>
            <a:r>
              <a:rPr lang="es-CL" sz="1400" dirty="0"/>
              <a:t> </a:t>
            </a:r>
            <a:r>
              <a:rPr lang="es-CL" sz="1400" dirty="0" err="1"/>
              <a:t>dans</a:t>
            </a:r>
            <a:r>
              <a:rPr lang="es-CL" sz="1400" dirty="0"/>
              <a:t> </a:t>
            </a:r>
            <a:r>
              <a:rPr lang="es-CL" sz="1400" dirty="0" err="1"/>
              <a:t>l’énergie</a:t>
            </a:r>
            <a:r>
              <a:rPr lang="es-CL" sz="1400" dirty="0"/>
              <a:t> </a:t>
            </a:r>
            <a:r>
              <a:rPr lang="es-CL" sz="1400" dirty="0" err="1"/>
              <a:t>finale</a:t>
            </a:r>
            <a:endParaRPr lang="es-CL" sz="1400" dirty="0"/>
          </a:p>
        </p:txBody>
      </p:sp>
      <p:sp>
        <p:nvSpPr>
          <p:cNvPr id="49" name="48 Rectángulo redondeado"/>
          <p:cNvSpPr/>
          <p:nvPr/>
        </p:nvSpPr>
        <p:spPr>
          <a:xfrm>
            <a:off x="3995934" y="5663925"/>
            <a:ext cx="2304255" cy="717403"/>
          </a:xfrm>
          <a:prstGeom prst="roundRect">
            <a:avLst/>
          </a:prstGeom>
          <a:gradFill>
            <a:gsLst>
              <a:gs pos="0">
                <a:srgbClr val="8FA701"/>
              </a:gs>
              <a:gs pos="80000">
                <a:srgbClr val="A4D002"/>
              </a:gs>
              <a:gs pos="100000">
                <a:srgbClr val="B2D501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CL" sz="1400" dirty="0"/>
              <a:t>15 % </a:t>
            </a:r>
            <a:r>
              <a:rPr lang="es-CL" sz="1400" dirty="0" err="1"/>
              <a:t>d’élec</a:t>
            </a:r>
            <a:r>
              <a:rPr lang="es-CL" sz="1400" dirty="0"/>
              <a:t> </a:t>
            </a:r>
            <a:r>
              <a:rPr lang="es-CL" sz="1400" dirty="0" err="1"/>
              <a:t>renouvelable</a:t>
            </a:r>
            <a:endParaRPr lang="es-CL" sz="1400" dirty="0"/>
          </a:p>
          <a:p>
            <a:pPr algn="ctr">
              <a:lnSpc>
                <a:spcPct val="150000"/>
              </a:lnSpc>
            </a:pPr>
            <a:r>
              <a:rPr lang="es-CL" sz="1400" dirty="0"/>
              <a:t>30 % de </a:t>
            </a:r>
            <a:r>
              <a:rPr lang="es-CL" sz="1400" dirty="0" err="1"/>
              <a:t>Waste</a:t>
            </a:r>
            <a:r>
              <a:rPr lang="es-CL" sz="1400" dirty="0"/>
              <a:t>-to-</a:t>
            </a:r>
            <a:r>
              <a:rPr lang="es-CL" sz="1400" dirty="0" err="1"/>
              <a:t>Energy</a:t>
            </a:r>
            <a:endParaRPr lang="es-CL" sz="1400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1475656" y="2234878"/>
            <a:ext cx="1980220" cy="684076"/>
          </a:xfrm>
          <a:prstGeom prst="roundRect">
            <a:avLst/>
          </a:prstGeom>
          <a:gradFill>
            <a:gsLst>
              <a:gs pos="0">
                <a:srgbClr val="008E40"/>
              </a:gs>
              <a:gs pos="78000">
                <a:srgbClr val="00C82B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-38 % GHG in 2020 </a:t>
            </a:r>
            <a:r>
              <a:rPr lang="es-CL" sz="1600" dirty="0" err="1"/>
              <a:t>compared</a:t>
            </a:r>
            <a:r>
              <a:rPr lang="es-CL" sz="1600" dirty="0"/>
              <a:t> to BAU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1475658" y="1518634"/>
            <a:ext cx="1980220" cy="684076"/>
          </a:xfrm>
          <a:prstGeom prst="roundRect">
            <a:avLst/>
          </a:prstGeom>
          <a:gradFill>
            <a:gsLst>
              <a:gs pos="0">
                <a:srgbClr val="008E40"/>
              </a:gs>
              <a:gs pos="78000">
                <a:srgbClr val="00C82B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-20 % en 2020 par </a:t>
            </a:r>
            <a:r>
              <a:rPr lang="es-CL" sz="1600" dirty="0" err="1"/>
              <a:t>rapport</a:t>
            </a:r>
            <a:r>
              <a:rPr lang="es-CL" sz="1600" dirty="0"/>
              <a:t> à un </a:t>
            </a:r>
          </a:p>
          <a:p>
            <a:pPr algn="ctr"/>
            <a:r>
              <a:rPr lang="es-CL" sz="1600" dirty="0"/>
              <a:t>BAU 2007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7056274" y="2234878"/>
            <a:ext cx="1980220" cy="684076"/>
          </a:xfrm>
          <a:prstGeom prst="roundRect">
            <a:avLst/>
          </a:prstGeom>
          <a:gradFill>
            <a:gsLst>
              <a:gs pos="0">
                <a:srgbClr val="008E40"/>
              </a:gs>
              <a:gs pos="78000">
                <a:srgbClr val="00C82B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-38 % GHG in 2020 </a:t>
            </a:r>
            <a:r>
              <a:rPr lang="es-CL" sz="1600" dirty="0" err="1"/>
              <a:t>compared</a:t>
            </a:r>
            <a:r>
              <a:rPr lang="es-CL" sz="1600" dirty="0"/>
              <a:t> to BAU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7056276" y="1518634"/>
            <a:ext cx="1980220" cy="684076"/>
          </a:xfrm>
          <a:prstGeom prst="roundRect">
            <a:avLst/>
          </a:prstGeom>
          <a:gradFill>
            <a:gsLst>
              <a:gs pos="0">
                <a:srgbClr val="008E40"/>
              </a:gs>
              <a:gs pos="78000">
                <a:srgbClr val="00C82B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-20 % en 2020 par </a:t>
            </a:r>
            <a:r>
              <a:rPr lang="es-CL" sz="1600" dirty="0" err="1"/>
              <a:t>rapport</a:t>
            </a:r>
            <a:r>
              <a:rPr lang="es-CL" sz="1600" dirty="0"/>
              <a:t> à un </a:t>
            </a:r>
          </a:p>
          <a:p>
            <a:pPr algn="ctr"/>
            <a:r>
              <a:rPr lang="es-CL" sz="1600" dirty="0"/>
              <a:t>BAU 2007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7056276" y="2958794"/>
            <a:ext cx="1980220" cy="684076"/>
          </a:xfrm>
          <a:prstGeom prst="roundRect">
            <a:avLst/>
          </a:prstGeom>
          <a:gradFill>
            <a:gsLst>
              <a:gs pos="0">
                <a:srgbClr val="008E40"/>
              </a:gs>
              <a:gs pos="78000">
                <a:srgbClr val="00C82B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-20 % en 2020 par </a:t>
            </a:r>
            <a:r>
              <a:rPr lang="es-CL" sz="1600" dirty="0" err="1"/>
              <a:t>rapport</a:t>
            </a:r>
            <a:r>
              <a:rPr lang="es-CL" sz="1600" dirty="0"/>
              <a:t> à un </a:t>
            </a:r>
          </a:p>
          <a:p>
            <a:pPr algn="ctr"/>
            <a:r>
              <a:rPr lang="es-CL" sz="1600" dirty="0"/>
              <a:t>BAU 2007</a:t>
            </a:r>
          </a:p>
        </p:txBody>
      </p:sp>
      <p:sp>
        <p:nvSpPr>
          <p:cNvPr id="32" name="31 Rectángulo redondeado"/>
          <p:cNvSpPr/>
          <p:nvPr/>
        </p:nvSpPr>
        <p:spPr>
          <a:xfrm>
            <a:off x="7056276" y="5119034"/>
            <a:ext cx="1980220" cy="684076"/>
          </a:xfrm>
          <a:prstGeom prst="roundRect">
            <a:avLst/>
          </a:prstGeom>
          <a:gradFill>
            <a:gsLst>
              <a:gs pos="0">
                <a:srgbClr val="008E40"/>
              </a:gs>
              <a:gs pos="78000">
                <a:srgbClr val="00C82B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-20 % en 2020 par </a:t>
            </a:r>
            <a:r>
              <a:rPr lang="es-CL" sz="1600" dirty="0" err="1"/>
              <a:t>rapport</a:t>
            </a:r>
            <a:r>
              <a:rPr lang="es-CL" sz="1600" dirty="0"/>
              <a:t> à un </a:t>
            </a:r>
          </a:p>
          <a:p>
            <a:pPr algn="ctr"/>
            <a:r>
              <a:rPr lang="es-CL" sz="1600" dirty="0"/>
              <a:t>BAU 2007</a:t>
            </a:r>
          </a:p>
        </p:txBody>
      </p:sp>
      <p:sp>
        <p:nvSpPr>
          <p:cNvPr id="33" name="32 Rectángulo redondeado"/>
          <p:cNvSpPr/>
          <p:nvPr/>
        </p:nvSpPr>
        <p:spPr>
          <a:xfrm>
            <a:off x="7056274" y="3681028"/>
            <a:ext cx="1980220" cy="684076"/>
          </a:xfrm>
          <a:prstGeom prst="roundRect">
            <a:avLst/>
          </a:prstGeom>
          <a:gradFill>
            <a:gsLst>
              <a:gs pos="0">
                <a:srgbClr val="008E40"/>
              </a:gs>
              <a:gs pos="78000">
                <a:srgbClr val="00C82B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-20 % en 2020 par </a:t>
            </a:r>
            <a:r>
              <a:rPr lang="es-CL" sz="1600" dirty="0" err="1"/>
              <a:t>rapport</a:t>
            </a:r>
            <a:r>
              <a:rPr lang="es-CL" sz="1600" dirty="0"/>
              <a:t> à un </a:t>
            </a:r>
          </a:p>
          <a:p>
            <a:pPr algn="ctr"/>
            <a:r>
              <a:rPr lang="es-CL" sz="1600" dirty="0"/>
              <a:t>BAU 2007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691680" y="4365104"/>
            <a:ext cx="1584176" cy="525277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err="1">
                <a:solidFill>
                  <a:schemeClr val="tx1"/>
                </a:solidFill>
              </a:rPr>
              <a:t>BraChi</a:t>
            </a:r>
            <a:endParaRPr lang="es-CL" sz="3200" b="1" dirty="0">
              <a:solidFill>
                <a:schemeClr val="tx1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4355976" y="4365104"/>
            <a:ext cx="1584176" cy="525277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err="1">
                <a:solidFill>
                  <a:schemeClr val="tx1"/>
                </a:solidFill>
              </a:rPr>
              <a:t>NAMAs</a:t>
            </a:r>
            <a:endParaRPr lang="es-CL" sz="3200" b="1" dirty="0">
              <a:solidFill>
                <a:schemeClr val="tx1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7308304" y="4365104"/>
            <a:ext cx="1584176" cy="525277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tx1"/>
                </a:solidFill>
              </a:rPr>
              <a:t>Red4All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3563888" y="1268760"/>
            <a:ext cx="0" cy="53285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6876256" y="1268760"/>
            <a:ext cx="0" cy="53285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00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10" grpId="0" animBg="1"/>
      <p:bldP spid="10" grpId="1" animBg="1"/>
      <p:bldP spid="15" grpId="0" animBg="1"/>
      <p:bldP spid="15" grpId="1" animBg="1"/>
      <p:bldP spid="31" grpId="0" animBg="1"/>
      <p:bldP spid="31" grpId="1" animBg="1"/>
      <p:bldP spid="36" grpId="0" animBg="1"/>
      <p:bldP spid="36" grpId="1" animBg="1"/>
      <p:bldP spid="41" grpId="0" animBg="1"/>
      <p:bldP spid="41" grpId="1" animBg="1"/>
      <p:bldP spid="49" grpId="0" animBg="1"/>
      <p:bldP spid="49" grpId="1" animBg="1"/>
      <p:bldP spid="21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32" grpId="0" animBg="1"/>
      <p:bldP spid="32" grpId="1" animBg="1"/>
      <p:bldP spid="33" grpId="0" animBg="1"/>
      <p:bldP spid="33" grpId="1" animBg="1"/>
      <p:bldP spid="3" grpId="0" animBg="1"/>
      <p:bldP spid="35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624736" cy="562074"/>
          </a:xfrm>
        </p:spPr>
        <p:txBody>
          <a:bodyPr>
            <a:noAutofit/>
          </a:bodyPr>
          <a:lstStyle/>
          <a:p>
            <a:r>
              <a:rPr lang="es-CL" sz="3200" dirty="0"/>
              <a:t>Un </a:t>
            </a:r>
            <a:r>
              <a:rPr lang="es-CL" sz="3200" dirty="0" err="1"/>
              <a:t>système</a:t>
            </a:r>
            <a:r>
              <a:rPr lang="es-CL" sz="3200" dirty="0"/>
              <a:t> </a:t>
            </a:r>
            <a:r>
              <a:rPr lang="es-CL" sz="3200" dirty="0" err="1"/>
              <a:t>énergétique</a:t>
            </a:r>
            <a:r>
              <a:rPr lang="es-CL" sz="3200" dirty="0"/>
              <a:t> </a:t>
            </a:r>
            <a:r>
              <a:rPr lang="es-CL" sz="3200" dirty="0" err="1"/>
              <a:t>vertueux</a:t>
            </a:r>
            <a:endParaRPr lang="es-CL" sz="3200" dirty="0"/>
          </a:p>
        </p:txBody>
      </p:sp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367166"/>
              </p:ext>
            </p:extLst>
          </p:nvPr>
        </p:nvGraphicFramePr>
        <p:xfrm>
          <a:off x="2699792" y="3537012"/>
          <a:ext cx="5472137" cy="304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161363"/>
              </p:ext>
            </p:extLst>
          </p:nvPr>
        </p:nvGraphicFramePr>
        <p:xfrm>
          <a:off x="0" y="1340768"/>
          <a:ext cx="6939759" cy="29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05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02118 -0.0692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2" grpId="0">
        <p:bldAsOne/>
      </p:bldGraphic>
      <p:bldGraphic spid="12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987824" y="3861048"/>
            <a:ext cx="4536504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i="1" dirty="0">
                <a:solidFill>
                  <a:schemeClr val="tx1"/>
                </a:solidFill>
              </a:rPr>
              <a:t>… </a:t>
            </a:r>
            <a:r>
              <a:rPr lang="es-CL" sz="3200" i="1" dirty="0" err="1">
                <a:solidFill>
                  <a:schemeClr val="tx1"/>
                </a:solidFill>
              </a:rPr>
              <a:t>Mais</a:t>
            </a:r>
            <a:r>
              <a:rPr lang="es-CL" sz="3200" i="1" dirty="0">
                <a:solidFill>
                  <a:schemeClr val="tx1"/>
                </a:solidFill>
              </a:rPr>
              <a:t> limité</a:t>
            </a:r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530389"/>
              </p:ext>
            </p:extLst>
          </p:nvPr>
        </p:nvGraphicFramePr>
        <p:xfrm>
          <a:off x="84259" y="1700808"/>
          <a:ext cx="9067800" cy="406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984776" cy="562074"/>
          </a:xfrm>
        </p:spPr>
        <p:txBody>
          <a:bodyPr lIns="0" rIns="0">
            <a:noAutofit/>
          </a:bodyPr>
          <a:lstStyle/>
          <a:p>
            <a:r>
              <a:rPr lang="es-CL" sz="3600" dirty="0" err="1"/>
              <a:t>Impact</a:t>
            </a:r>
            <a:r>
              <a:rPr lang="es-CL" sz="3600" dirty="0"/>
              <a:t> des </a:t>
            </a:r>
            <a:r>
              <a:rPr lang="es-CL" sz="3600" dirty="0" err="1"/>
              <a:t>engagements</a:t>
            </a:r>
            <a:r>
              <a:rPr lang="es-CL" sz="3600" dirty="0"/>
              <a:t> </a:t>
            </a:r>
            <a:r>
              <a:rPr lang="es-CL" sz="3600" dirty="0" err="1"/>
              <a:t>climatiques</a:t>
            </a:r>
            <a:endParaRPr lang="es-CL" sz="3600" dirty="0"/>
          </a:p>
        </p:txBody>
      </p:sp>
      <p:sp>
        <p:nvSpPr>
          <p:cNvPr id="4" name="3 Rectángulo"/>
          <p:cNvSpPr/>
          <p:nvPr/>
        </p:nvSpPr>
        <p:spPr>
          <a:xfrm>
            <a:off x="2987824" y="1124744"/>
            <a:ext cx="4536504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i="1" dirty="0">
                <a:solidFill>
                  <a:schemeClr val="tx1"/>
                </a:solidFill>
              </a:rPr>
              <a:t>Un </a:t>
            </a:r>
            <a:r>
              <a:rPr lang="es-CL" sz="3200" i="1" dirty="0" err="1">
                <a:solidFill>
                  <a:schemeClr val="tx1"/>
                </a:solidFill>
              </a:rPr>
              <a:t>impact</a:t>
            </a:r>
            <a:r>
              <a:rPr lang="es-CL" sz="3200" i="1" dirty="0">
                <a:solidFill>
                  <a:schemeClr val="tx1"/>
                </a:solidFill>
              </a:rPr>
              <a:t> </a:t>
            </a:r>
            <a:r>
              <a:rPr lang="es-CL" sz="3200" i="1" dirty="0" err="1">
                <a:solidFill>
                  <a:schemeClr val="tx1"/>
                </a:solidFill>
              </a:rPr>
              <a:t>certain</a:t>
            </a:r>
            <a:r>
              <a:rPr lang="es-CL" sz="3200" i="1" dirty="0">
                <a:solidFill>
                  <a:schemeClr val="tx1"/>
                </a:solidFill>
              </a:rPr>
              <a:t>…</a:t>
            </a: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457109"/>
              </p:ext>
            </p:extLst>
          </p:nvPr>
        </p:nvGraphicFramePr>
        <p:xfrm>
          <a:off x="71500" y="1723736"/>
          <a:ext cx="9072500" cy="404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828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0698 -0.1444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07292 0.2530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5" grpId="0">
        <p:bldAsOne/>
      </p:bldGraphic>
      <p:bldGraphic spid="5" grpId="1">
        <p:bldAsOne/>
      </p:bldGraphic>
      <p:bldGraphic spid="6" grpId="0">
        <p:bldAsOne/>
      </p:bldGraphic>
      <p:bldGraphic spid="6" grpId="1">
        <p:bldAsOne/>
      </p:bldGraphic>
      <p:bldGraphic spid="6" grpId="2">
        <p:bldAsOne/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12534</TotalTime>
  <Words>1475</Words>
  <Application>Microsoft Office PowerPoint</Application>
  <PresentationFormat>Affichage à l'écran (4:3)</PresentationFormat>
  <Paragraphs>325</Paragraphs>
  <Slides>21</Slides>
  <Notes>8</Notes>
  <HiddenSlides>9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Thème Office</vt:lpstr>
      <vt:lpstr>Considérations énergétiques régionales pour l’Amérique du Sud - Ressources et engagements climatiques</vt:lpstr>
      <vt:lpstr>Petit pollueur deviendra grand?</vt:lpstr>
      <vt:lpstr>L’énergie, un rôle à construire</vt:lpstr>
      <vt:lpstr>Outils prospectifs : TIAM et T-ALyC (1)</vt:lpstr>
      <vt:lpstr>Outils prospectifs : TIAM et T-ALyC (2)</vt:lpstr>
      <vt:lpstr>Engagements climatiques nationaux</vt:lpstr>
      <vt:lpstr>Engagements nationaux : scénarios</vt:lpstr>
      <vt:lpstr>Un système énergétique vertueux</vt:lpstr>
      <vt:lpstr>Impact des engagements climatiques</vt:lpstr>
      <vt:lpstr>Réductions non-énergétiques</vt:lpstr>
      <vt:lpstr>La petite conclusion</vt:lpstr>
      <vt:lpstr>Présentation PowerPoint</vt:lpstr>
      <vt:lpstr>Présentation PowerPoint</vt:lpstr>
      <vt:lpstr>Présentation PowerPoint</vt:lpstr>
      <vt:lpstr>Trend 1: A regional leader</vt:lpstr>
      <vt:lpstr>Trend 2: the 2-region Brazil</vt:lpstr>
      <vt:lpstr>Trend 3: Interconnecting States</vt:lpstr>
      <vt:lpstr>Prospective topics (1): Hydropower</vt:lpstr>
      <vt:lpstr>Prospective topics (2): Other Renewables</vt:lpstr>
      <vt:lpstr>Prospective topics (3): Integration</vt:lpstr>
      <vt:lpstr>Prospective tools: TIMES paradigm (2)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sandrine.selosse</dc:creator>
  <cp:lastModifiedBy>Alice SPASARO</cp:lastModifiedBy>
  <cp:revision>323</cp:revision>
  <dcterms:created xsi:type="dcterms:W3CDTF">2012-02-27T11:44:46Z</dcterms:created>
  <dcterms:modified xsi:type="dcterms:W3CDTF">2019-12-11T13:58:28Z</dcterms:modified>
</cp:coreProperties>
</file>