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846" r:id="rId1"/>
  </p:sldMasterIdLst>
  <p:notesMasterIdLst>
    <p:notesMasterId r:id="rId21"/>
  </p:notesMasterIdLst>
  <p:handoutMasterIdLst>
    <p:handoutMasterId r:id="rId22"/>
  </p:handoutMasterIdLst>
  <p:sldIdLst>
    <p:sldId id="256" r:id="rId2"/>
    <p:sldId id="335" r:id="rId3"/>
    <p:sldId id="338" r:id="rId4"/>
    <p:sldId id="340" r:id="rId5"/>
    <p:sldId id="315" r:id="rId6"/>
    <p:sldId id="363" r:id="rId7"/>
    <p:sldId id="364" r:id="rId8"/>
    <p:sldId id="365" r:id="rId9"/>
    <p:sldId id="373" r:id="rId10"/>
    <p:sldId id="301" r:id="rId11"/>
    <p:sldId id="285" r:id="rId12"/>
    <p:sldId id="289" r:id="rId13"/>
    <p:sldId id="300" r:id="rId14"/>
    <p:sldId id="284" r:id="rId15"/>
    <p:sldId id="331" r:id="rId16"/>
    <p:sldId id="334" r:id="rId17"/>
    <p:sldId id="332" r:id="rId18"/>
    <p:sldId id="333" r:id="rId19"/>
    <p:sldId id="337" r:id="rId20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58747"/>
    <a:srgbClr val="00CC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232" autoAdjust="0"/>
  </p:normalViewPr>
  <p:slideViewPr>
    <p:cSldViewPr>
      <p:cViewPr varScale="1">
        <p:scale>
          <a:sx n="66" d="100"/>
          <a:sy n="66" d="100"/>
        </p:scale>
        <p:origin x="168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-2808" y="-11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D1593D5-718B-49CD-99AA-5C918A46AFB9}" type="datetimeFigureOut">
              <a:rPr lang="fr-FR"/>
              <a:pPr>
                <a:defRPr/>
              </a:pPr>
              <a:t>11/12/2019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E2BE85E-B559-44A3-9874-21DFDF2220C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37444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B4590E3-0A69-4087-9BFF-0455CD443C6B}" type="datetimeFigureOut">
              <a:rPr lang="fr-FR"/>
              <a:pPr>
                <a:defRPr/>
              </a:pPr>
              <a:t>11/12/2019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8688807-2EFA-4592-A17B-E84982D1DF0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17719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fr-FR"/>
              <a:t>What are the impacts of a Payment for Insufficient Density?</a:t>
            </a:r>
          </a:p>
          <a:p>
            <a:pPr>
              <a:spcBef>
                <a:spcPct val="0"/>
              </a:spcBef>
            </a:pPr>
            <a:endParaRPr lang="fr-FR" altLang="fr-FR"/>
          </a:p>
        </p:txBody>
      </p:sp>
      <p:sp>
        <p:nvSpPr>
          <p:cNvPr id="2765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17429C0-F27D-4ED1-B504-EC89058A139C}" type="slidenum">
              <a:rPr lang="fr-FR" alt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fr-FR" alt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altLang="fr-FR"/>
          </a:p>
        </p:txBody>
      </p:sp>
      <p:sp>
        <p:nvSpPr>
          <p:cNvPr id="2867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F6FB039-D0EA-4102-B86F-21FCA7F33E7E}" type="slidenum">
              <a:rPr lang="fr-FR" alt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fr-FR" alt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altLang="fr-FR"/>
          </a:p>
        </p:txBody>
      </p:sp>
      <p:sp>
        <p:nvSpPr>
          <p:cNvPr id="2970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5CB1056-3FD8-4601-83EC-1F74AE3B3478}" type="slidenum">
              <a:rPr lang="fr-FR" alt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fr-FR" alt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altLang="fr-FR"/>
          </a:p>
        </p:txBody>
      </p:sp>
      <p:sp>
        <p:nvSpPr>
          <p:cNvPr id="3072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0DA5955-F6EF-4406-A6FB-C6A5E221AAB6}" type="slidenum">
              <a:rPr lang="fr-FR" alt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fr-FR" alt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altLang="fr-FR"/>
          </a:p>
        </p:txBody>
      </p:sp>
      <p:sp>
        <p:nvSpPr>
          <p:cNvPr id="3174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DCA45DF-C7F4-4B8F-BF59-CFFA10708BAC}" type="slidenum">
              <a:rPr lang="fr-FR" alt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fr-FR" alt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altLang="fr-FR"/>
          </a:p>
        </p:txBody>
      </p:sp>
      <p:sp>
        <p:nvSpPr>
          <p:cNvPr id="3277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ECEDFB7-C3D9-4337-B634-A16CD6DFA75B}" type="slidenum">
              <a:rPr lang="fr-FR" alt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fr-FR" alt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700"/>
          <a:stretch>
            <a:fillRect/>
          </a:stretch>
        </p:blipFill>
        <p:spPr bwMode="auto">
          <a:xfrm>
            <a:off x="6619875" y="6400800"/>
            <a:ext cx="237172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cired-tif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571500"/>
            <a:ext cx="1247775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317"/>
          <a:stretch>
            <a:fillRect/>
          </a:stretch>
        </p:blipFill>
        <p:spPr bwMode="auto">
          <a:xfrm>
            <a:off x="5357813" y="5643563"/>
            <a:ext cx="3529012" cy="99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3886200"/>
            <a:ext cx="7775575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000">
                <a:solidFill>
                  <a:srgbClr val="FF0000"/>
                </a:solidFill>
              </a:defRPr>
            </a:lvl1pPr>
          </a:lstStyle>
          <a:p>
            <a:r>
              <a:rPr lang="fr-FR" dirty="0"/>
              <a:t>Modifiez le style des sous-titres du masque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E02B080-5850-48C6-AF0D-4EFC79E0D89B}" type="datetime1">
              <a:rPr lang="en-US" smtClean="0"/>
              <a:t>12/11/2019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353780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C80FD4F3-0E0E-4143-9CD7-5C49AE36AC0D}" type="datetime1">
              <a:rPr lang="en-US" smtClean="0"/>
              <a:t>12/11/2019</a:t>
            </a:fld>
            <a:endParaRPr lang="fr-BE"/>
          </a:p>
        </p:txBody>
      </p:sp>
      <p:sp>
        <p:nvSpPr>
          <p:cNvPr id="5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972191F-045C-4B2A-B7D2-EBC220D59FC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7613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447800"/>
            <a:ext cx="4038600" cy="4678363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678363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52EE57-0AB8-4B82-A4DF-8ECDC7904489}" type="datetime1">
              <a:rPr lang="en-US" smtClean="0"/>
              <a:t>12/11/2019</a:t>
            </a:fld>
            <a:endParaRPr lang="fr-BE" dirty="0"/>
          </a:p>
        </p:txBody>
      </p:sp>
      <p:sp>
        <p:nvSpPr>
          <p:cNvPr id="6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B03E46-3964-4269-9885-8BADD8CB52C0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28452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9B05CF50-9CB4-473A-A718-C4577C851566}" type="datetime1">
              <a:rPr lang="en-US" smtClean="0"/>
              <a:t>12/11/2019</a:t>
            </a:fld>
            <a:endParaRPr lang="fr-B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CB22303-85BF-4467-845D-80BE75B0064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3786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 txBox="1">
            <a:spLocks noChangeArrowheads="1"/>
          </p:cNvSpPr>
          <p:nvPr/>
        </p:nvSpPr>
        <p:spPr bwMode="auto">
          <a:xfrm>
            <a:off x="684213" y="2247900"/>
            <a:ext cx="7745412" cy="1828800"/>
          </a:xfrm>
          <a:prstGeom prst="rect">
            <a:avLst/>
          </a:prstGeom>
          <a:solidFill>
            <a:srgbClr val="00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 b="1" i="1">
              <a:solidFill>
                <a:srgbClr val="FFFFFF"/>
              </a:solidFill>
              <a:latin typeface="Georgia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7188" y="857250"/>
            <a:ext cx="8501062" cy="3571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248272"/>
            <a:ext cx="7746057" cy="1828800"/>
          </a:xfrm>
        </p:spPr>
        <p:txBody>
          <a:bodyPr anchor="t"/>
          <a:lstStyle>
            <a:lvl1pPr algn="l">
              <a:defRPr sz="4000" b="1" cap="all">
                <a:solidFill>
                  <a:schemeClr val="accent3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3568" y="692696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DA7A9644-27CD-4870-AD79-1C45730B0723}" type="datetime1">
              <a:rPr lang="en-US" smtClean="0"/>
              <a:t>12/11/2019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11941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F9F625-B8EA-4A4D-BEE4-9728296899E8}" type="datetime1">
              <a:rPr lang="en-US" smtClean="0"/>
              <a:t>12/11/2019</a:t>
            </a:fld>
            <a:endParaRPr lang="fr-BE" dirty="0"/>
          </a:p>
        </p:txBody>
      </p:sp>
      <p:sp>
        <p:nvSpPr>
          <p:cNvPr id="6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42D31E-943B-4F23-8D32-BBB6EBB33B60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92664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678727-A16B-4E3B-B235-8DE41CFD8B80}" type="datetime1">
              <a:rPr lang="en-US" smtClean="0"/>
              <a:t>12/11/2019</a:t>
            </a:fld>
            <a:endParaRPr lang="fr-BE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A52C07-14D9-4A1E-9C56-E66521EB7F4A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35560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755252-D742-4094-897B-C46426A98DB4}" type="datetime1">
              <a:rPr lang="en-US" smtClean="0"/>
              <a:t>12/11/2019</a:t>
            </a:fld>
            <a:endParaRPr lang="fr-BE" dirty="0"/>
          </a:p>
        </p:txBody>
      </p:sp>
      <p:sp>
        <p:nvSpPr>
          <p:cNvPr id="4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798FA2-6D99-4087-A8E7-8D14A9A4EC7B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12648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DC7866-8CFF-40CD-A555-A9F31BBF4266}" type="datetime1">
              <a:rPr lang="en-US" smtClean="0"/>
              <a:t>12/11/2019</a:t>
            </a:fld>
            <a:endParaRPr lang="fr-BE" dirty="0"/>
          </a:p>
        </p:txBody>
      </p:sp>
      <p:sp>
        <p:nvSpPr>
          <p:cNvPr id="3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006E9D-C378-4015-AFA6-A80F30943F2D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88455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C86D5F-0969-483F-A9DE-0B961679EA20}" type="datetime1">
              <a:rPr lang="en-US" smtClean="0"/>
              <a:t>12/11/2019</a:t>
            </a:fld>
            <a:endParaRPr lang="fr-BE" dirty="0"/>
          </a:p>
        </p:txBody>
      </p:sp>
      <p:sp>
        <p:nvSpPr>
          <p:cNvPr id="6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5EFED4-BFEC-4375-BE1F-B42132DC6A78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401845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/>
              <a:t>Cliquez sur l'icône pour ajouter une image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526AFA53-D3B4-4637-8E06-0DCD16B68F4F}" type="datetime1">
              <a:rPr lang="en-US" smtClean="0"/>
              <a:t>12/11/2019</a:t>
            </a:fld>
            <a:endParaRPr lang="fr-BE"/>
          </a:p>
        </p:txBody>
      </p:sp>
      <p:sp>
        <p:nvSpPr>
          <p:cNvPr id="6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3DDEAB7-9793-4B46-AFE5-332DC3593AF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1267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/>
              <a:t>Cliquez pour modifier les styles du texte du masque</a:t>
            </a:r>
          </a:p>
          <a:p>
            <a:pPr lvl="1"/>
            <a:r>
              <a:rPr lang="fr-FR" altLang="fr-FR" dirty="0"/>
              <a:t>Deuxième niveau</a:t>
            </a:r>
          </a:p>
          <a:p>
            <a:pPr lvl="2"/>
            <a:r>
              <a:rPr lang="fr-FR" altLang="fr-FR" dirty="0"/>
              <a:t>Troisième niveau</a:t>
            </a:r>
          </a:p>
          <a:p>
            <a:pPr lvl="3"/>
            <a:r>
              <a:rPr lang="fr-FR" altLang="fr-FR" dirty="0"/>
              <a:t>Quatrième niveau</a:t>
            </a:r>
          </a:p>
          <a:p>
            <a:pPr lvl="4"/>
            <a:r>
              <a:rPr lang="fr-FR" altLang="fr-FR" dirty="0"/>
              <a:t>Cinquième niveau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692275" y="6357938"/>
            <a:ext cx="1439863" cy="30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 b="1" smtClean="0">
                <a:solidFill>
                  <a:srgbClr val="FF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DD4CDC6-00AD-42FA-BB8D-F4BD6052BAEA}" type="datetime1">
              <a:rPr lang="en-US" smtClean="0"/>
              <a:t>12/11/2019</a:t>
            </a:fld>
            <a:endParaRPr lang="fr-BE" dirty="0"/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>
            <a:off x="457200" y="1066800"/>
            <a:ext cx="8229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4"/>
          </p:nvPr>
        </p:nvSpPr>
        <p:spPr>
          <a:xfrm>
            <a:off x="500063" y="6350000"/>
            <a:ext cx="6429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600" b="1" smtClean="0">
                <a:solidFill>
                  <a:srgbClr val="000000">
                    <a:tint val="75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49E5BFA-6380-46B0-ADF8-044486CE27F3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  <p:sp>
        <p:nvSpPr>
          <p:cNvPr id="10" name="Rectangle 4"/>
          <p:cNvSpPr txBox="1">
            <a:spLocks noChangeArrowheads="1"/>
          </p:cNvSpPr>
          <p:nvPr/>
        </p:nvSpPr>
        <p:spPr bwMode="auto">
          <a:xfrm>
            <a:off x="3419475" y="6359525"/>
            <a:ext cx="23050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defPPr>
              <a:defRPr lang="fr-FR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600" b="1" kern="1200" smtClean="0">
                <a:solidFill>
                  <a:srgbClr val="00808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>
                <a:solidFill>
                  <a:srgbClr val="FF0000"/>
                </a:solidFill>
              </a:rPr>
              <a:t>Avner, Viguié, Hallegatte</a:t>
            </a:r>
            <a:endParaRPr lang="fr-FR" dirty="0">
              <a:solidFill>
                <a:srgbClr val="FF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69" r:id="rId1"/>
    <p:sldLayoutId id="2147484870" r:id="rId2"/>
    <p:sldLayoutId id="2147484871" r:id="rId3"/>
    <p:sldLayoutId id="2147484863" r:id="rId4"/>
    <p:sldLayoutId id="2147484864" r:id="rId5"/>
    <p:sldLayoutId id="2147484865" r:id="rId6"/>
    <p:sldLayoutId id="2147484866" r:id="rId7"/>
    <p:sldLayoutId id="2147484867" r:id="rId8"/>
    <p:sldLayoutId id="2147484872" r:id="rId9"/>
    <p:sldLayoutId id="2147484873" r:id="rId10"/>
    <p:sldLayoutId id="2147484868" r:id="rId11"/>
  </p:sldLayoutIdLst>
  <p:hf hdr="0" ftr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FF000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008080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008080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008080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008080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8080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8080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8080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8080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FF0000"/>
        </a:buClr>
        <a:buFont typeface="Wingdings" panose="05000000000000000000" pitchFamily="2" charset="2"/>
        <a:buChar char="§"/>
        <a:defRPr sz="2400" b="1">
          <a:solidFill>
            <a:srgbClr val="FF000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Wingdings" pitchFamily="2" charset="2"/>
        <a:buChar char="Ø"/>
        <a:defRPr sz="20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7" Type="http://schemas.openxmlformats.org/officeDocument/2006/relationships/image" Target="../media/image12.tiff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tiff"/><Relationship Id="rId5" Type="http://schemas.openxmlformats.org/officeDocument/2006/relationships/image" Target="../media/image10.tiff"/><Relationship Id="rId4" Type="http://schemas.openxmlformats.org/officeDocument/2006/relationships/image" Target="../media/image9.tif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re 1"/>
          <p:cNvSpPr>
            <a:spLocks noGrp="1"/>
          </p:cNvSpPr>
          <p:nvPr>
            <p:ph type="ctrTitle"/>
          </p:nvPr>
        </p:nvSpPr>
        <p:spPr>
          <a:xfrm>
            <a:off x="685800" y="1773238"/>
            <a:ext cx="7772400" cy="1470025"/>
          </a:xfrm>
        </p:spPr>
        <p:txBody>
          <a:bodyPr/>
          <a:lstStyle/>
          <a:p>
            <a:r>
              <a:rPr lang="en-US" altLang="fr-FR" dirty="0">
                <a:solidFill>
                  <a:srgbClr val="FF0000"/>
                </a:solidFill>
              </a:rPr>
              <a:t>An innovative urban policy:</a:t>
            </a:r>
            <a:br>
              <a:rPr lang="en-US" altLang="fr-FR" dirty="0">
                <a:solidFill>
                  <a:srgbClr val="FF0000"/>
                </a:solidFill>
              </a:rPr>
            </a:br>
            <a:r>
              <a:rPr lang="en-US" altLang="fr-FR" dirty="0">
                <a:solidFill>
                  <a:srgbClr val="FF0000"/>
                </a:solidFill>
              </a:rPr>
              <a:t>The Payment for Insufficient Density (PID)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84213" y="3429000"/>
            <a:ext cx="7775575" cy="2376488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u="sng" dirty="0">
                <a:solidFill>
                  <a:schemeClr val="tx1"/>
                </a:solidFill>
              </a:rPr>
              <a:t>Vincent Viguié </a:t>
            </a:r>
            <a:r>
              <a:rPr lang="en-US" dirty="0">
                <a:solidFill>
                  <a:schemeClr val="tx1"/>
                </a:solidFill>
              </a:rPr>
              <a:t>(CIRED)</a:t>
            </a: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Paolo Avner  (CIRED/World Bank)</a:t>
            </a: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Stéphane Hallegatte (World Bank)</a:t>
            </a:r>
          </a:p>
          <a:p>
            <a:pPr>
              <a:defRPr/>
            </a:pPr>
            <a:endParaRPr lang="en-US" dirty="0"/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en-US" sz="1600" i="1" dirty="0">
                <a:solidFill>
                  <a:schemeClr val="tx1"/>
                </a:solidFill>
              </a:rPr>
              <a:t>Avner, Viguié, and Hallegatte. 2013</a:t>
            </a:r>
            <a:r>
              <a:rPr lang="en-US" sz="1600" b="0" i="1" dirty="0">
                <a:solidFill>
                  <a:schemeClr val="tx1"/>
                </a:solidFill>
              </a:rPr>
              <a:t>. “</a:t>
            </a:r>
            <a:r>
              <a:rPr lang="en-US" sz="1600" b="0" i="1" dirty="0" err="1">
                <a:solidFill>
                  <a:schemeClr val="tx1"/>
                </a:solidFill>
              </a:rPr>
              <a:t>Modélisation</a:t>
            </a:r>
            <a:r>
              <a:rPr lang="en-US" sz="1600" b="0" i="1" dirty="0">
                <a:solidFill>
                  <a:schemeClr val="tx1"/>
                </a:solidFill>
              </a:rPr>
              <a:t> de </a:t>
            </a:r>
            <a:r>
              <a:rPr lang="en-US" sz="1600" b="0" i="1" dirty="0" err="1">
                <a:solidFill>
                  <a:schemeClr val="tx1"/>
                </a:solidFill>
              </a:rPr>
              <a:t>l’effet</a:t>
            </a:r>
            <a:r>
              <a:rPr lang="en-US" sz="1600" b="0" i="1" dirty="0">
                <a:solidFill>
                  <a:schemeClr val="tx1"/>
                </a:solidFill>
              </a:rPr>
              <a:t> </a:t>
            </a:r>
            <a:r>
              <a:rPr lang="en-US" sz="1600" b="0" i="1" dirty="0" err="1">
                <a:solidFill>
                  <a:schemeClr val="tx1"/>
                </a:solidFill>
              </a:rPr>
              <a:t>d’une</a:t>
            </a:r>
            <a:r>
              <a:rPr lang="en-US" sz="1600" b="0" i="1" dirty="0">
                <a:solidFill>
                  <a:schemeClr val="tx1"/>
                </a:solidFill>
              </a:rPr>
              <a:t> </a:t>
            </a:r>
            <a:r>
              <a:rPr lang="en-US" sz="1600" b="0" i="1" dirty="0" err="1">
                <a:solidFill>
                  <a:schemeClr val="tx1"/>
                </a:solidFill>
              </a:rPr>
              <a:t>taxe</a:t>
            </a:r>
            <a:r>
              <a:rPr lang="en-US" sz="1600" b="0" i="1" dirty="0">
                <a:solidFill>
                  <a:schemeClr val="tx1"/>
                </a:solidFill>
              </a:rPr>
              <a:t> </a:t>
            </a:r>
            <a:r>
              <a:rPr lang="en-US" sz="1600" b="0" i="1" dirty="0" err="1">
                <a:solidFill>
                  <a:schemeClr val="tx1"/>
                </a:solidFill>
              </a:rPr>
              <a:t>sur</a:t>
            </a:r>
            <a:r>
              <a:rPr lang="en-US" sz="1600" b="0" i="1" dirty="0">
                <a:solidFill>
                  <a:schemeClr val="tx1"/>
                </a:solidFill>
              </a:rPr>
              <a:t> la construction.” </a:t>
            </a:r>
            <a:r>
              <a:rPr lang="en-US" sz="1600" i="1" dirty="0">
                <a:solidFill>
                  <a:schemeClr val="tx1"/>
                </a:solidFill>
              </a:rPr>
              <a:t>Revue de </a:t>
            </a:r>
            <a:r>
              <a:rPr lang="en-US" sz="1600" i="1" dirty="0" err="1">
                <a:solidFill>
                  <a:schemeClr val="tx1"/>
                </a:solidFill>
              </a:rPr>
              <a:t>l’OFCE</a:t>
            </a:r>
            <a:r>
              <a:rPr lang="en-US" sz="1600" b="0" i="1" dirty="0">
                <a:solidFill>
                  <a:schemeClr val="tx1"/>
                </a:solidFill>
              </a:rPr>
              <a:t> N° 128 (2): 341–64. </a:t>
            </a: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en-US" sz="1600" i="1" dirty="0">
                <a:solidFill>
                  <a:schemeClr val="tx1"/>
                </a:solidFill>
              </a:rPr>
              <a:t>Avner, Viguié, and Hallegatte. 2014</a:t>
            </a:r>
            <a:r>
              <a:rPr lang="en-US" sz="1600" b="0" i="1" dirty="0">
                <a:solidFill>
                  <a:schemeClr val="tx1"/>
                </a:solidFill>
              </a:rPr>
              <a:t>. “When  taxing  construction  leads  to  more construction:  modelling  the  impact  of  a  land value tax on low density”. To be published</a:t>
            </a:r>
          </a:p>
        </p:txBody>
      </p:sp>
      <p:pic>
        <p:nvPicPr>
          <p:cNvPr id="7173" name="Picture 6" descr="Logo_Chaire_Text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260350"/>
            <a:ext cx="2397125" cy="171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17F043-6605-40CF-8185-3B5B25FC676E}" type="datetime1">
              <a:rPr lang="en-US" smtClean="0"/>
              <a:t>12/11/2019</a:t>
            </a:fld>
            <a:endParaRPr lang="fr-BE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fr-FR"/>
              <a:t>The exercise we conducted</a:t>
            </a:r>
          </a:p>
        </p:txBody>
      </p:sp>
      <p:sp>
        <p:nvSpPr>
          <p:cNvPr id="16387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fr-FR"/>
              <a:t>Prospective simulation of the evolution of  the urban area of Paris from 2000 to 2040</a:t>
            </a:r>
          </a:p>
          <a:p>
            <a:endParaRPr lang="en-US" altLang="fr-FR"/>
          </a:p>
          <a:p>
            <a:r>
              <a:rPr lang="en-US" altLang="fr-FR"/>
              <a:t>Introduction of the PID in 2012</a:t>
            </a:r>
          </a:p>
          <a:p>
            <a:pPr lvl="1"/>
            <a:r>
              <a:rPr lang="en-US" altLang="fr-FR"/>
              <a:t>Definition of a unique MDT… </a:t>
            </a:r>
          </a:p>
          <a:p>
            <a:pPr lvl="1"/>
            <a:r>
              <a:rPr lang="en-US" altLang="fr-FR"/>
              <a:t>That is applied in a homogeneous manner to the whole of the urban area</a:t>
            </a:r>
          </a:p>
          <a:p>
            <a:pPr lvl="1"/>
            <a:endParaRPr lang="en-US" altLang="fr-FR"/>
          </a:p>
          <a:p>
            <a:pPr>
              <a:lnSpc>
                <a:spcPct val="150000"/>
              </a:lnSpc>
            </a:pPr>
            <a:r>
              <a:rPr lang="en-US" altLang="fr-FR"/>
              <a:t>Comparison of the results with and without PID</a:t>
            </a:r>
          </a:p>
          <a:p>
            <a:endParaRPr lang="en-US" altLang="fr-FR"/>
          </a:p>
        </p:txBody>
      </p:sp>
      <p:sp>
        <p:nvSpPr>
          <p:cNvPr id="16389" name="Espace réservé du numéro de diapositive 7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16766A1-2ACC-4ED1-B547-A5848EA7859E}" type="slidenum">
              <a:rPr lang="fr-FR" altLang="fr-FR">
                <a:solidFill>
                  <a:srgbClr val="89898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fr-FR" altLang="fr-FR">
              <a:solidFill>
                <a:srgbClr val="898989"/>
              </a:solidFill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6293FB2-56CF-475C-8A97-5B5F0C8CDE4B}" type="datetime1">
              <a:rPr lang="en-US" smtClean="0"/>
              <a:t>12/11/2019</a:t>
            </a:fld>
            <a:endParaRPr lang="fr-BE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fr-FR"/>
              <a:t>Variation of housing density (MDT: 0.5)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3650" y="1127125"/>
            <a:ext cx="6616700" cy="46783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413" name="Espace réservé du numéro de diapositive 8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1772C9B-EA5E-48F3-ADE0-6295A10A0CFC}" type="slidenum">
              <a:rPr lang="fr-FR" altLang="fr-FR">
                <a:solidFill>
                  <a:srgbClr val="89898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fr-FR" altLang="fr-FR">
              <a:solidFill>
                <a:srgbClr val="898989"/>
              </a:solidFill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D36872-517D-49ED-9735-2541A5D43B31}" type="datetime1">
              <a:rPr lang="en-US" smtClean="0"/>
              <a:t>12/11/2019</a:t>
            </a:fld>
            <a:endParaRPr lang="fr-BE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054225"/>
            <a:ext cx="6907212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fr-FR"/>
              <a:t>Impacts of the PID: a few numbers (MDT: 0.5)</a:t>
            </a:r>
          </a:p>
        </p:txBody>
      </p:sp>
      <p:sp>
        <p:nvSpPr>
          <p:cNvPr id="18436" name="ZoneTexte 7"/>
          <p:cNvSpPr txBox="1">
            <a:spLocks noChangeArrowheads="1"/>
          </p:cNvSpPr>
          <p:nvPr/>
        </p:nvSpPr>
        <p:spPr bwMode="auto">
          <a:xfrm>
            <a:off x="611188" y="4365625"/>
            <a:ext cx="853281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fr-FR" sz="2400"/>
              <a:t>The PID seems to contribute non marginally to limiting urban sprawl</a:t>
            </a:r>
          </a:p>
        </p:txBody>
      </p:sp>
      <p:sp>
        <p:nvSpPr>
          <p:cNvPr id="11" name="Ellipse 10"/>
          <p:cNvSpPr/>
          <p:nvPr/>
        </p:nvSpPr>
        <p:spPr>
          <a:xfrm>
            <a:off x="7397750" y="3187700"/>
            <a:ext cx="576263" cy="320675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020763" y="3184525"/>
            <a:ext cx="2951162" cy="287338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440" name="Espace réservé du numéro de diapositive 6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15EFED1-97C8-4883-A358-15CEAFAD338C}" type="slidenum">
              <a:rPr lang="fr-FR" altLang="fr-FR">
                <a:solidFill>
                  <a:srgbClr val="89898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fr-FR" altLang="fr-FR">
              <a:solidFill>
                <a:srgbClr val="898989"/>
              </a:solidFill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E70149-032F-416A-9860-406C5817A083}" type="datetime1">
              <a:rPr lang="en-US" smtClean="0"/>
              <a:t>12/11/2019</a:t>
            </a:fld>
            <a:endParaRPr lang="fr-BE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0" y="2041525"/>
            <a:ext cx="6905625" cy="209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fr-FR"/>
              <a:t>Impacts of the PID: a few numbers (MDT: 0.5)</a:t>
            </a:r>
          </a:p>
        </p:txBody>
      </p:sp>
      <p:sp>
        <p:nvSpPr>
          <p:cNvPr id="19460" name="ZoneTexte 7"/>
          <p:cNvSpPr txBox="1">
            <a:spLocks noChangeArrowheads="1"/>
          </p:cNvSpPr>
          <p:nvPr/>
        </p:nvSpPr>
        <p:spPr bwMode="auto">
          <a:xfrm>
            <a:off x="395288" y="4365625"/>
            <a:ext cx="85328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fr-FR" sz="2400"/>
              <a:t>The implementation of this tax on construction results in an increase of built m² and thus reduces the rents (or real estate prices) relative to a situation with no PID.</a:t>
            </a:r>
          </a:p>
        </p:txBody>
      </p:sp>
      <p:sp>
        <p:nvSpPr>
          <p:cNvPr id="7" name="Ellipse 6"/>
          <p:cNvSpPr/>
          <p:nvPr/>
        </p:nvSpPr>
        <p:spPr>
          <a:xfrm>
            <a:off x="7402513" y="3398838"/>
            <a:ext cx="576262" cy="28575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003300" y="3397250"/>
            <a:ext cx="2951163" cy="288925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16000" y="2246313"/>
            <a:ext cx="3295650" cy="300037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Ellipse 12"/>
          <p:cNvSpPr/>
          <p:nvPr/>
        </p:nvSpPr>
        <p:spPr>
          <a:xfrm>
            <a:off x="7397750" y="2284413"/>
            <a:ext cx="576263" cy="252412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466" name="Espace réservé du numéro de diapositive 5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A5B604C-C061-46C7-A23B-547A63C458BF}" type="slidenum">
              <a:rPr lang="fr-FR" altLang="fr-FR">
                <a:solidFill>
                  <a:srgbClr val="89898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fr-FR" altLang="fr-FR">
              <a:solidFill>
                <a:srgbClr val="898989"/>
              </a:solidFill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2588DB-028B-4413-83D1-CC56FD46011D}" type="datetime1">
              <a:rPr lang="en-US" smtClean="0"/>
              <a:t>12/11/2019</a:t>
            </a:fld>
            <a:endParaRPr lang="fr-BE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re 1"/>
          <p:cNvSpPr>
            <a:spLocks noGrp="1"/>
          </p:cNvSpPr>
          <p:nvPr>
            <p:ph type="title"/>
          </p:nvPr>
        </p:nvSpPr>
        <p:spPr>
          <a:xfrm>
            <a:off x="0" y="260350"/>
            <a:ext cx="9144000" cy="944563"/>
          </a:xfrm>
        </p:spPr>
        <p:txBody>
          <a:bodyPr/>
          <a:lstStyle/>
          <a:p>
            <a:r>
              <a:rPr lang="en-US" altLang="fr-FR"/>
              <a:t>The importance of the Minimum Density Threshold choice</a:t>
            </a:r>
          </a:p>
        </p:txBody>
      </p:sp>
      <p:pic>
        <p:nvPicPr>
          <p:cNvPr id="5" name="Espace réservé du contenu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4925" y="1054100"/>
            <a:ext cx="4964113" cy="3508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484" name="ZoneTexte 5"/>
          <p:cNvSpPr txBox="1">
            <a:spLocks noChangeArrowheads="1"/>
          </p:cNvSpPr>
          <p:nvPr/>
        </p:nvSpPr>
        <p:spPr bwMode="auto">
          <a:xfrm>
            <a:off x="5508625" y="1598613"/>
            <a:ext cx="32400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fr-FR" sz="2400">
                <a:solidFill>
                  <a:srgbClr val="FF0000"/>
                </a:solidFill>
              </a:rPr>
              <a:t>With a MDT of 0.8</a:t>
            </a:r>
          </a:p>
        </p:txBody>
      </p:sp>
      <p:cxnSp>
        <p:nvCxnSpPr>
          <p:cNvPr id="9" name="Connecteur droit avec flèche 8"/>
          <p:cNvCxnSpPr>
            <a:stCxn id="20484" idx="1"/>
          </p:cNvCxnSpPr>
          <p:nvPr/>
        </p:nvCxnSpPr>
        <p:spPr>
          <a:xfrm flipH="1" flipV="1">
            <a:off x="3816350" y="1830388"/>
            <a:ext cx="1692275" cy="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7" name="Espace réservé du numéro de diapositive 12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142326D-15BD-4F40-997B-FE0511D3EEE3}" type="slidenum">
              <a:rPr lang="fr-FR" altLang="fr-FR">
                <a:solidFill>
                  <a:srgbClr val="89898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fr-FR" altLang="fr-FR">
              <a:solidFill>
                <a:srgbClr val="898989"/>
              </a:solidFill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949700" y="2751138"/>
            <a:ext cx="4959350" cy="3508375"/>
          </a:xfr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3" name="Groupe 2"/>
          <p:cNvGrpSpPr>
            <a:grpSpLocks/>
          </p:cNvGrpSpPr>
          <p:nvPr/>
        </p:nvGrpSpPr>
        <p:grpSpPr bwMode="auto">
          <a:xfrm>
            <a:off x="684213" y="5272088"/>
            <a:ext cx="3240087" cy="460375"/>
            <a:chOff x="683568" y="5271591"/>
            <a:chExt cx="3240360" cy="461665"/>
          </a:xfrm>
        </p:grpSpPr>
        <p:sp>
          <p:nvSpPr>
            <p:cNvPr id="20490" name="ZoneTexte 6"/>
            <p:cNvSpPr txBox="1">
              <a:spLocks noChangeArrowheads="1"/>
            </p:cNvSpPr>
            <p:nvPr/>
          </p:nvSpPr>
          <p:spPr bwMode="auto">
            <a:xfrm>
              <a:off x="683568" y="5271591"/>
              <a:ext cx="324036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fr-FR" sz="2400">
                  <a:solidFill>
                    <a:srgbClr val="FF0000"/>
                  </a:solidFill>
                </a:rPr>
                <a:t>With a MDT of 0.2</a:t>
              </a:r>
            </a:p>
          </p:txBody>
        </p:sp>
        <p:cxnSp>
          <p:nvCxnSpPr>
            <p:cNvPr id="10" name="Connecteur droit avec flèche 9"/>
            <p:cNvCxnSpPr/>
            <p:nvPr/>
          </p:nvCxnSpPr>
          <p:spPr>
            <a:xfrm>
              <a:off x="3347617" y="5516751"/>
              <a:ext cx="468351" cy="0"/>
            </a:xfrm>
            <a:prstGeom prst="straightConnector1">
              <a:avLst/>
            </a:prstGeom>
            <a:ln w="317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9D529F-0C73-4BBF-8452-D4CDD260ECD0}" type="datetime1">
              <a:rPr lang="en-US" smtClean="0"/>
              <a:t>12/11/2019</a:t>
            </a:fld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fr-FR"/>
              <a:t>Choice of the minimum density threshold (MDT)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4692650"/>
            <a:ext cx="7643813" cy="1689100"/>
          </a:xfrm>
        </p:spPr>
        <p:txBody>
          <a:bodyPr/>
          <a:lstStyle/>
          <a:p>
            <a:r>
              <a:rPr lang="en-US" altLang="fr-FR"/>
              <a:t>For MDTs that are too low, the implementation of a PID can prove counter-productive</a:t>
            </a:r>
          </a:p>
          <a:p>
            <a:endParaRPr lang="en-US" altLang="fr-FR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0600" y="1268413"/>
            <a:ext cx="4614863" cy="34591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4" name="Groupe 3"/>
          <p:cNvGrpSpPr>
            <a:grpSpLocks/>
          </p:cNvGrpSpPr>
          <p:nvPr/>
        </p:nvGrpSpPr>
        <p:grpSpPr bwMode="auto">
          <a:xfrm>
            <a:off x="2619375" y="1609725"/>
            <a:ext cx="2978150" cy="1519238"/>
            <a:chOff x="2620081" y="1609636"/>
            <a:chExt cx="2978086" cy="1519719"/>
          </a:xfrm>
        </p:grpSpPr>
        <p:sp>
          <p:nvSpPr>
            <p:cNvPr id="9" name="Ellipse 8"/>
            <p:cNvSpPr/>
            <p:nvPr/>
          </p:nvSpPr>
          <p:spPr>
            <a:xfrm>
              <a:off x="2620081" y="1609636"/>
              <a:ext cx="431791" cy="647905"/>
            </a:xfrm>
            <a:prstGeom prst="ellipse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/>
            </a:p>
          </p:txBody>
        </p:sp>
        <p:cxnSp>
          <p:nvCxnSpPr>
            <p:cNvPr id="10" name="Connecteur droit avec flèche 9"/>
            <p:cNvCxnSpPr>
              <a:endCxn id="9" idx="6"/>
            </p:cNvCxnSpPr>
            <p:nvPr/>
          </p:nvCxnSpPr>
          <p:spPr>
            <a:xfrm flipH="1" flipV="1">
              <a:off x="3051872" y="1933589"/>
              <a:ext cx="601650" cy="323953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514" name="ZoneTexte 10"/>
            <p:cNvSpPr txBox="1">
              <a:spLocks noChangeArrowheads="1"/>
            </p:cNvSpPr>
            <p:nvPr/>
          </p:nvSpPr>
          <p:spPr bwMode="auto">
            <a:xfrm>
              <a:off x="3725959" y="2113692"/>
              <a:ext cx="1872208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fr-FR" sz="2000" b="1">
                  <a:solidFill>
                    <a:srgbClr val="FF0000"/>
                  </a:solidFill>
                </a:rPr>
                <a:t>Increase of the urbanized area!!</a:t>
              </a:r>
            </a:p>
          </p:txBody>
        </p:sp>
      </p:grpSp>
      <p:sp>
        <p:nvSpPr>
          <p:cNvPr id="21511" name="Espace réservé du numéro de diapositive 12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ABB4B52-9CD1-4A77-81E2-666A7B3698FE}" type="slidenum">
              <a:rPr lang="fr-BE" altLang="fr-FR">
                <a:solidFill>
                  <a:srgbClr val="89898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fr-BE" altLang="fr-FR">
              <a:solidFill>
                <a:srgbClr val="898989"/>
              </a:solidFill>
            </a:endParaRP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B7AA56-CC5B-42F6-A7E6-5AB5A50EC2F7}" type="datetime1">
              <a:rPr lang="en-US" smtClean="0"/>
              <a:t>12/11/2019</a:t>
            </a:fld>
            <a:endParaRPr lang="fr-B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fr-FR"/>
              <a:t>Choice of the minimum density threshold (MDT)</a:t>
            </a:r>
          </a:p>
        </p:txBody>
      </p:sp>
      <p:sp>
        <p:nvSpPr>
          <p:cNvPr id="22531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4692650"/>
            <a:ext cx="7643813" cy="1689100"/>
          </a:xfrm>
        </p:spPr>
        <p:txBody>
          <a:bodyPr/>
          <a:lstStyle/>
          <a:p>
            <a:r>
              <a:rPr lang="en-US" altLang="fr-FR"/>
              <a:t>For MDTs that are too low, the implementation of a PID can prove counter-productive</a:t>
            </a:r>
          </a:p>
          <a:p>
            <a:endParaRPr lang="en-US" altLang="fr-FR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0600" y="1268413"/>
            <a:ext cx="4614863" cy="34591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3" name="Connecteur droit avec flèche 12"/>
          <p:cNvCxnSpPr/>
          <p:nvPr/>
        </p:nvCxnSpPr>
        <p:spPr>
          <a:xfrm>
            <a:off x="4649788" y="4217988"/>
            <a:ext cx="0" cy="127000"/>
          </a:xfrm>
          <a:prstGeom prst="straightConnector1">
            <a:avLst/>
          </a:prstGeom>
          <a:ln w="19050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35" name="Espace réservé du numéro de diapositive 8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940F35E-8B8B-4848-B01E-0CD88E41A782}" type="slidenum">
              <a:rPr lang="fr-BE" altLang="fr-FR">
                <a:solidFill>
                  <a:srgbClr val="89898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fr-BE" altLang="fr-FR">
              <a:solidFill>
                <a:srgbClr val="898989"/>
              </a:solidFill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15202E-2881-449C-84EE-79B422FB46C5}" type="datetime1">
              <a:rPr lang="en-US" smtClean="0"/>
              <a:t>12/11/2019</a:t>
            </a:fld>
            <a:endParaRPr lang="fr-B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fr-FR"/>
              <a:t>Choice of the minimum density threshold (MDT)</a:t>
            </a:r>
          </a:p>
        </p:txBody>
      </p:sp>
      <p:sp>
        <p:nvSpPr>
          <p:cNvPr id="23555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4692650"/>
            <a:ext cx="7643813" cy="1689100"/>
          </a:xfrm>
        </p:spPr>
        <p:txBody>
          <a:bodyPr/>
          <a:lstStyle/>
          <a:p>
            <a:r>
              <a:rPr lang="en-US" altLang="fr-FR"/>
              <a:t>For MDTs that are too low, the implementation of a PID can prove counter-productive</a:t>
            </a:r>
          </a:p>
          <a:p>
            <a:endParaRPr lang="en-US" altLang="fr-FR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0600" y="1268413"/>
            <a:ext cx="4614863" cy="34591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3557" name="Groupe 15"/>
          <p:cNvGrpSpPr>
            <a:grpSpLocks/>
          </p:cNvGrpSpPr>
          <p:nvPr/>
        </p:nvGrpSpPr>
        <p:grpSpPr bwMode="auto">
          <a:xfrm>
            <a:off x="4649788" y="3773488"/>
            <a:ext cx="593725" cy="571500"/>
            <a:chOff x="4650105" y="3773174"/>
            <a:chExt cx="593896" cy="572131"/>
          </a:xfrm>
        </p:grpSpPr>
        <p:cxnSp>
          <p:nvCxnSpPr>
            <p:cNvPr id="17" name="Connecteur droit avec flèche 16"/>
            <p:cNvCxnSpPr/>
            <p:nvPr/>
          </p:nvCxnSpPr>
          <p:spPr>
            <a:xfrm>
              <a:off x="4650105" y="4218165"/>
              <a:ext cx="0" cy="127140"/>
            </a:xfrm>
            <a:prstGeom prst="straightConnector1">
              <a:avLst/>
            </a:prstGeom>
            <a:ln w="19050">
              <a:solidFill>
                <a:srgbClr val="FF0000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avec flèche 17"/>
            <p:cNvCxnSpPr/>
            <p:nvPr/>
          </p:nvCxnSpPr>
          <p:spPr>
            <a:xfrm flipH="1">
              <a:off x="5244001" y="3773174"/>
              <a:ext cx="0" cy="565774"/>
            </a:xfrm>
            <a:prstGeom prst="straightConnector1">
              <a:avLst/>
            </a:prstGeom>
            <a:ln w="19050">
              <a:solidFill>
                <a:srgbClr val="FF0000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559" name="Espace réservé du numéro de diapositive 8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12FCF04-F841-4A0F-8DCA-12DB9D08F4A8}" type="slidenum">
              <a:rPr lang="fr-BE" altLang="fr-FR">
                <a:solidFill>
                  <a:srgbClr val="89898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fr-BE" altLang="fr-FR">
              <a:solidFill>
                <a:srgbClr val="898989"/>
              </a:solidFill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DC9C9E-D899-40D6-BD5B-8356D52F45D4}" type="datetime1">
              <a:rPr lang="en-US" smtClean="0"/>
              <a:t>12/11/2019</a:t>
            </a:fld>
            <a:endParaRPr lang="fr-BE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fr-FR"/>
              <a:t>Choice of the minimum density threshold (MDT)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4692650"/>
            <a:ext cx="7643813" cy="1689100"/>
          </a:xfrm>
        </p:spPr>
        <p:txBody>
          <a:bodyPr/>
          <a:lstStyle/>
          <a:p>
            <a:r>
              <a:rPr lang="en-US" altLang="fr-FR"/>
              <a:t>For MDTs that are too low, the implementation of a PID can prove counter-productive</a:t>
            </a:r>
          </a:p>
          <a:p>
            <a:r>
              <a:rPr lang="en-US" altLang="fr-FR"/>
              <a:t>Depending on the criteria retained, the optimal MDT differs</a:t>
            </a:r>
          </a:p>
          <a:p>
            <a:endParaRPr lang="en-US" altLang="fr-FR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0600" y="1268413"/>
            <a:ext cx="4614863" cy="34591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4581" name="Groupe 15"/>
          <p:cNvGrpSpPr>
            <a:grpSpLocks/>
          </p:cNvGrpSpPr>
          <p:nvPr/>
        </p:nvGrpSpPr>
        <p:grpSpPr bwMode="auto">
          <a:xfrm>
            <a:off x="4649788" y="3667125"/>
            <a:ext cx="1190625" cy="682625"/>
            <a:chOff x="4650105" y="3667884"/>
            <a:chExt cx="1189743" cy="681526"/>
          </a:xfrm>
        </p:grpSpPr>
        <p:cxnSp>
          <p:nvCxnSpPr>
            <p:cNvPr id="12" name="Connecteur droit avec flèche 11"/>
            <p:cNvCxnSpPr/>
            <p:nvPr/>
          </p:nvCxnSpPr>
          <p:spPr>
            <a:xfrm>
              <a:off x="4650105" y="4217860"/>
              <a:ext cx="0" cy="126796"/>
            </a:xfrm>
            <a:prstGeom prst="straightConnector1">
              <a:avLst/>
            </a:prstGeom>
            <a:ln w="19050">
              <a:solidFill>
                <a:srgbClr val="FF0000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avec flèche 12"/>
            <p:cNvCxnSpPr/>
            <p:nvPr/>
          </p:nvCxnSpPr>
          <p:spPr>
            <a:xfrm flipH="1">
              <a:off x="5243390" y="3772490"/>
              <a:ext cx="0" cy="567410"/>
            </a:xfrm>
            <a:prstGeom prst="straightConnector1">
              <a:avLst/>
            </a:prstGeom>
            <a:ln w="19050">
              <a:solidFill>
                <a:srgbClr val="FF0000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cteur droit avec flèche 8"/>
            <p:cNvCxnSpPr/>
            <p:nvPr/>
          </p:nvCxnSpPr>
          <p:spPr>
            <a:xfrm>
              <a:off x="5839848" y="3667884"/>
              <a:ext cx="0" cy="681526"/>
            </a:xfrm>
            <a:prstGeom prst="straightConnector1">
              <a:avLst/>
            </a:prstGeom>
            <a:ln w="19050">
              <a:solidFill>
                <a:srgbClr val="FF0000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583" name="Espace réservé du numéro de diapositive 9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1DE919A-E9EF-4856-83DC-0553DB51B107}" type="slidenum">
              <a:rPr lang="fr-BE" altLang="fr-FR">
                <a:solidFill>
                  <a:srgbClr val="89898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fr-BE" altLang="fr-FR">
              <a:solidFill>
                <a:srgbClr val="898989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752598-9B49-4206-9FA7-B1B40741C279}" type="datetime1">
              <a:rPr lang="en-US" smtClean="0"/>
              <a:t>12/11/2019</a:t>
            </a:fld>
            <a:endParaRPr lang="fr-B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fr-FR"/>
              <a:t>Conclusions</a:t>
            </a:r>
            <a:endParaRPr lang="fr-FR" alt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268413"/>
            <a:ext cx="9144000" cy="5040312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/>
              <a:t>PID is a tax on construction that leads to:</a:t>
            </a:r>
          </a:p>
          <a:p>
            <a:pPr lvl="1">
              <a:defRPr/>
            </a:pPr>
            <a:r>
              <a:rPr lang="en-US" dirty="0"/>
              <a:t>an increase in built housing surfaces</a:t>
            </a:r>
          </a:p>
          <a:p>
            <a:pPr lvl="1">
              <a:defRPr/>
            </a:pPr>
            <a:r>
              <a:rPr lang="en-US" dirty="0"/>
              <a:t>limiting urban sprawl </a:t>
            </a:r>
          </a:p>
          <a:p>
            <a:pPr lvl="1">
              <a:defRPr/>
            </a:pPr>
            <a:r>
              <a:rPr lang="en-US" dirty="0"/>
              <a:t>And does not increase rents (rather lowers them slightly)</a:t>
            </a:r>
          </a:p>
          <a:p>
            <a:pPr lvl="1"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The PID is a subtle tool as the MDT that should be chosen varies depending on the objective</a:t>
            </a:r>
          </a:p>
          <a:p>
            <a:pPr lvl="1">
              <a:defRPr/>
            </a:pPr>
            <a:r>
              <a:rPr lang="en-US" dirty="0"/>
              <a:t>However we supposed a unique MDT that would be applied everywhere in the urban area: not very realistic</a:t>
            </a:r>
          </a:p>
          <a:p>
            <a:pPr lvl="1"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Perspectives:</a:t>
            </a:r>
          </a:p>
          <a:p>
            <a:pPr lvl="1">
              <a:defRPr/>
            </a:pPr>
            <a:r>
              <a:rPr lang="en-US" dirty="0"/>
              <a:t>Modulate the MDT as a function of the distance to public transport stations</a:t>
            </a:r>
          </a:p>
          <a:p>
            <a:pPr lvl="1">
              <a:defRPr/>
            </a:pPr>
            <a:r>
              <a:rPr lang="en-US" dirty="0"/>
              <a:t>What is the impact of a modification of the PID limit (25% here)?</a:t>
            </a:r>
          </a:p>
          <a:p>
            <a:pPr lvl="1">
              <a:defRPr/>
            </a:pPr>
            <a:r>
              <a:rPr lang="en-US" dirty="0"/>
              <a:t>What happens when MDT are introduced with no </a:t>
            </a:r>
            <a:r>
              <a:rPr lang="en-US" dirty="0" err="1"/>
              <a:t>overral</a:t>
            </a:r>
            <a:r>
              <a:rPr lang="en-US" dirty="0"/>
              <a:t> coordination??</a:t>
            </a:r>
          </a:p>
          <a:p>
            <a:pPr>
              <a:defRPr/>
            </a:pPr>
            <a:endParaRPr lang="fr-FR" dirty="0"/>
          </a:p>
        </p:txBody>
      </p:sp>
      <p:sp>
        <p:nvSpPr>
          <p:cNvPr id="25605" name="Espace réservé du numéro de diapositive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5E1C3F5-B197-46A0-A913-14B3D2213C0B}" type="slidenum">
              <a:rPr lang="fr-FR" altLang="fr-FR">
                <a:solidFill>
                  <a:srgbClr val="89898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fr-FR" altLang="fr-FR">
              <a:solidFill>
                <a:srgbClr val="898989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1E92A8-D62C-4166-9BDF-751F5258D21A}" type="datetime1">
              <a:rPr lang="en-US" smtClean="0"/>
              <a:t>12/11/2019</a:t>
            </a:fld>
            <a:endParaRPr lang="fr-BE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r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44562"/>
          </a:xfrm>
        </p:spPr>
        <p:txBody>
          <a:bodyPr/>
          <a:lstStyle/>
          <a:p>
            <a:r>
              <a:rPr lang="en-US" altLang="fr-FR" dirty="0">
                <a:solidFill>
                  <a:srgbClr val="FF0000"/>
                </a:solidFill>
              </a:rPr>
              <a:t>Payment for Insufficient Density (from mid 2012 onwards in France)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3400" y="1282700"/>
            <a:ext cx="8229600" cy="4954588"/>
          </a:xfrm>
        </p:spPr>
        <p:txBody>
          <a:bodyPr/>
          <a:lstStyle/>
          <a:p>
            <a:r>
              <a:rPr lang="en-US" altLang="fr-FR" dirty="0">
                <a:solidFill>
                  <a:srgbClr val="FF0000"/>
                </a:solidFill>
              </a:rPr>
              <a:t>Part of French law (introduced in 2010 budget)</a:t>
            </a:r>
          </a:p>
          <a:p>
            <a:pPr lvl="1"/>
            <a:r>
              <a:rPr lang="en-US" altLang="fr-FR" dirty="0"/>
              <a:t>Objective:  Limit urban sprawl and promote a less extensive usage of land</a:t>
            </a:r>
          </a:p>
          <a:p>
            <a:pPr lvl="1"/>
            <a:r>
              <a:rPr lang="en-US" altLang="fr-FR" dirty="0"/>
              <a:t>Each mayor can tax new developments with insufficient density </a:t>
            </a:r>
          </a:p>
          <a:p>
            <a:pPr lvl="1"/>
            <a:r>
              <a:rPr lang="en-US" altLang="fr-FR" dirty="0"/>
              <a:t>define Minimum Density Thresholds (MDT): housing surface / land lot surface</a:t>
            </a:r>
          </a:p>
          <a:p>
            <a:pPr lvl="1"/>
            <a:r>
              <a:rPr lang="en-US" altLang="fr-FR" dirty="0"/>
              <a:t>It applies to construction permit holders</a:t>
            </a:r>
          </a:p>
          <a:p>
            <a:endParaRPr lang="en-US" altLang="fr-FR" dirty="0"/>
          </a:p>
          <a:p>
            <a:r>
              <a:rPr lang="en-US" altLang="fr-FR" dirty="0"/>
              <a:t>PID is calculated as:</a:t>
            </a:r>
          </a:p>
          <a:p>
            <a:endParaRPr lang="en-US" altLang="fr-FR" dirty="0"/>
          </a:p>
          <a:p>
            <a:pPr lvl="1"/>
            <a:r>
              <a:rPr lang="en-US" altLang="fr-FR" dirty="0"/>
              <a:t>Half the m² ground land value x the missing housing surface so that the building reaches the Minimum Density Threshold</a:t>
            </a:r>
          </a:p>
          <a:p>
            <a:pPr lvl="1"/>
            <a:r>
              <a:rPr lang="en-US" altLang="fr-FR" dirty="0"/>
              <a:t>Cannot exceed 25% of the land’s value</a:t>
            </a:r>
          </a:p>
        </p:txBody>
      </p:sp>
      <p:sp>
        <p:nvSpPr>
          <p:cNvPr id="8196" name="Rectangle 3"/>
          <p:cNvSpPr>
            <a:spLocks noChangeArrowheads="1"/>
          </p:cNvSpPr>
          <p:nvPr/>
        </p:nvSpPr>
        <p:spPr bwMode="auto">
          <a:xfrm>
            <a:off x="1349375" y="644525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altLang="fr-FR">
              <a:latin typeface="Arial" charset="0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2050" y="4149725"/>
            <a:ext cx="382270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1349375" y="8286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fr-FR" altLang="fr-FR">
              <a:latin typeface="Arial" charset="0"/>
            </a:endParaRPr>
          </a:p>
        </p:txBody>
      </p:sp>
      <p:sp>
        <p:nvSpPr>
          <p:cNvPr id="8200" name="Espace réservé du numéro de diapositive 10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52D4B6F-6D16-4151-BC10-8EAE8AF5B878}" type="slidenum">
              <a:rPr lang="fr-FR" altLang="fr-FR">
                <a:solidFill>
                  <a:srgbClr val="89898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fr-FR" altLang="fr-FR">
              <a:solidFill>
                <a:srgbClr val="898989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768888-9935-4FE6-80B7-74964FF11F2C}" type="datetime1">
              <a:rPr lang="en-US" smtClean="0"/>
              <a:t>12/11/2019</a:t>
            </a:fld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fr-FR"/>
              <a:t>Implementation example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0825" y="1447800"/>
            <a:ext cx="8642350" cy="4678363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Project: construction of a house of 160m²</a:t>
            </a:r>
          </a:p>
          <a:p>
            <a:pPr lvl="1">
              <a:defRPr/>
            </a:pPr>
            <a:r>
              <a:rPr lang="en-US" dirty="0"/>
              <a:t>Land lot: 800m², value 140 000€</a:t>
            </a:r>
          </a:p>
          <a:p>
            <a:pPr lvl="1">
              <a:defRPr/>
            </a:pPr>
            <a:r>
              <a:rPr lang="en-US" dirty="0"/>
              <a:t>MDT= 0.6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MDT= 0.6 corresponds of housing surface area 480m² (S</a:t>
            </a:r>
            <a:r>
              <a:rPr lang="en-US" sz="1200" dirty="0"/>
              <a:t>MDT</a:t>
            </a:r>
            <a:r>
              <a:rPr lang="en-US" dirty="0"/>
              <a:t>)</a:t>
            </a:r>
          </a:p>
          <a:p>
            <a:pPr lvl="1">
              <a:defRPr/>
            </a:pPr>
            <a:r>
              <a:rPr lang="en-US" dirty="0"/>
              <a:t>PID= 140000/2 * (480m²-160m²)/480m² = 46 666€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However the PID cannot exceed 25% of the land’s value which amounts to 35 000€</a:t>
            </a:r>
          </a:p>
          <a:p>
            <a:pPr>
              <a:defRPr/>
            </a:pPr>
            <a:endParaRPr lang="en-US" dirty="0"/>
          </a:p>
          <a:p>
            <a:pPr marL="0" indent="0">
              <a:buFont typeface="Wingdings" pitchFamily="2" charset="2"/>
              <a:buNone/>
              <a:defRPr/>
            </a:pPr>
            <a:r>
              <a:rPr lang="en-US" sz="2600" dirty="0">
                <a:sym typeface="Wingdings" panose="05000000000000000000" pitchFamily="2" charset="2"/>
              </a:rPr>
              <a:t> </a:t>
            </a:r>
            <a:r>
              <a:rPr lang="en-US" sz="2600" dirty="0"/>
              <a:t>Therefore, the building permit holder will have to pay 35 000€ in PID</a:t>
            </a:r>
          </a:p>
        </p:txBody>
      </p:sp>
      <p:sp>
        <p:nvSpPr>
          <p:cNvPr id="9221" name="Espace réservé du numéro de diapositive 7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537F3BF-606F-4EF1-93E5-22E847F81E6C}" type="slidenum">
              <a:rPr lang="fr-FR" altLang="fr-FR">
                <a:solidFill>
                  <a:srgbClr val="89898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fr-FR" altLang="fr-FR">
              <a:solidFill>
                <a:srgbClr val="898989"/>
              </a:solidFill>
            </a:endParaRPr>
          </a:p>
        </p:txBody>
      </p:sp>
      <p:pic>
        <p:nvPicPr>
          <p:cNvPr id="9222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38" y="1412875"/>
            <a:ext cx="2957512" cy="55721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3" name="ZoneTexte 3"/>
          <p:cNvSpPr txBox="1">
            <a:spLocks noChangeArrowheads="1"/>
          </p:cNvSpPr>
          <p:nvPr/>
        </p:nvSpPr>
        <p:spPr bwMode="auto">
          <a:xfrm>
            <a:off x="4140200" y="1412875"/>
            <a:ext cx="4319588" cy="4000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lvl="1"/>
            <a:r>
              <a:rPr lang="en-US" altLang="fr-FR" sz="2000">
                <a:latin typeface="Times New Roman" pitchFamily="18" charset="0"/>
                <a:cs typeface="Times New Roman" pitchFamily="18" charset="0"/>
              </a:rPr>
              <a:t>Cannot exceed 25% of the land’s value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C7C5CD-9BDD-41E4-AA00-408E2095E656}" type="datetime1">
              <a:rPr lang="en-US" smtClean="0"/>
              <a:t>12/11/2019</a:t>
            </a:fld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fr-FR"/>
              <a:t>Implementation example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0825" y="1447800"/>
            <a:ext cx="8642350" cy="4678363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Project: construction of a house of 160m²</a:t>
            </a:r>
          </a:p>
          <a:p>
            <a:pPr lvl="1">
              <a:defRPr/>
            </a:pPr>
            <a:r>
              <a:rPr lang="en-US" dirty="0"/>
              <a:t>Land lot: 800m², value 140 000€</a:t>
            </a:r>
          </a:p>
          <a:p>
            <a:pPr lvl="1">
              <a:defRPr/>
            </a:pPr>
            <a:r>
              <a:rPr lang="en-US" dirty="0"/>
              <a:t>MDT= 0.6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MDT= 0.6 corresponds of housing surface area 480m² (S</a:t>
            </a:r>
            <a:r>
              <a:rPr lang="en-US" sz="1200" dirty="0"/>
              <a:t>MDT</a:t>
            </a:r>
            <a:r>
              <a:rPr lang="en-US" dirty="0"/>
              <a:t>)</a:t>
            </a:r>
          </a:p>
          <a:p>
            <a:pPr lvl="1">
              <a:defRPr/>
            </a:pPr>
            <a:r>
              <a:rPr lang="en-US" dirty="0"/>
              <a:t>PID= 140000/2 * (480m²-160m²)/480m² = 46 666€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However the PID cannot exceed 25% of the land’s value which amounts to 35 000€</a:t>
            </a:r>
          </a:p>
          <a:p>
            <a:pPr>
              <a:defRPr/>
            </a:pPr>
            <a:endParaRPr lang="en-US" dirty="0"/>
          </a:p>
          <a:p>
            <a:pPr marL="0" indent="0">
              <a:buFont typeface="Wingdings" pitchFamily="2" charset="2"/>
              <a:buNone/>
              <a:defRPr/>
            </a:pPr>
            <a:r>
              <a:rPr lang="en-US" sz="2600" dirty="0">
                <a:sym typeface="Wingdings" panose="05000000000000000000" pitchFamily="2" charset="2"/>
              </a:rPr>
              <a:t> </a:t>
            </a:r>
            <a:r>
              <a:rPr lang="en-US" sz="2600" dirty="0"/>
              <a:t>Therefore, the building permit holder will have to pay 35,000€ in PID</a:t>
            </a:r>
          </a:p>
        </p:txBody>
      </p:sp>
      <p:sp>
        <p:nvSpPr>
          <p:cNvPr id="10245" name="Espace réservé du numéro de diapositive 7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8A24BC5-A871-4645-9E2E-6E56E9D06A43}" type="slidenum">
              <a:rPr lang="fr-FR" altLang="fr-FR">
                <a:solidFill>
                  <a:srgbClr val="89898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fr-FR" altLang="fr-FR">
              <a:solidFill>
                <a:srgbClr val="898989"/>
              </a:solidFill>
            </a:endParaRPr>
          </a:p>
        </p:txBody>
      </p:sp>
      <p:pic>
        <p:nvPicPr>
          <p:cNvPr id="10246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38" y="1412875"/>
            <a:ext cx="2957512" cy="55721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7" name="ZoneTexte 3"/>
          <p:cNvSpPr txBox="1">
            <a:spLocks noChangeArrowheads="1"/>
          </p:cNvSpPr>
          <p:nvPr/>
        </p:nvSpPr>
        <p:spPr bwMode="auto">
          <a:xfrm>
            <a:off x="4140200" y="1412875"/>
            <a:ext cx="4319588" cy="4000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lvl="1"/>
            <a:r>
              <a:rPr lang="en-US" altLang="fr-FR" sz="2000">
                <a:latin typeface="Times New Roman" pitchFamily="18" charset="0"/>
                <a:cs typeface="Times New Roman" pitchFamily="18" charset="0"/>
              </a:rPr>
              <a:t>Cannot exceed 25% of the land’s value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1116013" y="1700213"/>
            <a:ext cx="6607175" cy="338613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b="1" dirty="0">
                <a:solidFill>
                  <a:srgbClr val="FF0000"/>
                </a:solidFill>
                <a:latin typeface="+mn-lt"/>
                <a:cs typeface="+mn-cs"/>
              </a:rPr>
              <a:t>What are the impacts of PID on urban sprawl?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800" b="1" dirty="0">
              <a:solidFill>
                <a:srgbClr val="FF0000"/>
              </a:solidFill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b="1" dirty="0">
                <a:solidFill>
                  <a:srgbClr val="FF0000"/>
                </a:solidFill>
                <a:latin typeface="+mn-lt"/>
                <a:cs typeface="+mn-cs"/>
              </a:rPr>
              <a:t>We want more accommodation but we tax construction, is it reasonable?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800" b="1" dirty="0">
              <a:solidFill>
                <a:srgbClr val="FF0000"/>
              </a:solidFill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b="1" dirty="0">
                <a:solidFill>
                  <a:srgbClr val="FF0000"/>
                </a:solidFill>
                <a:latin typeface="+mn-lt"/>
                <a:cs typeface="+mn-cs"/>
              </a:rPr>
              <a:t>How to choose the MDT?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+mn-lt"/>
              <a:cs typeface="+mn-cs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C1BCEF-AD0B-437D-88B9-E1D51E72C423}" type="datetime1">
              <a:rPr lang="en-US" smtClean="0"/>
              <a:t>12/11/2019</a:t>
            </a:fld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1684BF-07B4-414F-A912-638F60B94AF3}" type="datetime1">
              <a:rPr lang="en-US" smtClean="0"/>
              <a:t>12/11/2019</a:t>
            </a:fld>
            <a:endParaRPr lang="fr-BE" dirty="0"/>
          </a:p>
        </p:txBody>
      </p:sp>
      <p:sp>
        <p:nvSpPr>
          <p:cNvPr id="1126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fr-FR"/>
              <a:t>When do we build more?</a:t>
            </a:r>
          </a:p>
        </p:txBody>
      </p:sp>
      <p:pic>
        <p:nvPicPr>
          <p:cNvPr id="11267" name="Espace réservé du contenu 5" descr="VSD2_eng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60475" y="1447800"/>
            <a:ext cx="6623050" cy="4678363"/>
          </a:xfrm>
        </p:spPr>
      </p:pic>
      <p:sp>
        <p:nvSpPr>
          <p:cNvPr id="11269" name="Espace réservé du numéro de diapositive 7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86A4D47-FE76-48C8-A0DD-6585817362B8}" type="slidenum">
              <a:rPr lang="fr-FR" altLang="fr-FR">
                <a:solidFill>
                  <a:srgbClr val="89898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fr-FR" altLang="fr-FR">
              <a:solidFill>
                <a:srgbClr val="898989"/>
              </a:solidFill>
            </a:endParaRPr>
          </a:p>
        </p:txBody>
      </p:sp>
      <p:grpSp>
        <p:nvGrpSpPr>
          <p:cNvPr id="7" name="Groupe 6"/>
          <p:cNvGrpSpPr>
            <a:grpSpLocks/>
          </p:cNvGrpSpPr>
          <p:nvPr/>
        </p:nvGrpSpPr>
        <p:grpSpPr bwMode="auto">
          <a:xfrm>
            <a:off x="1908175" y="44450"/>
            <a:ext cx="5400675" cy="6654800"/>
            <a:chOff x="1835696" y="159211"/>
            <a:chExt cx="5400600" cy="6654165"/>
          </a:xfrm>
        </p:grpSpPr>
        <p:sp>
          <p:nvSpPr>
            <p:cNvPr id="9" name="Rectangle 8"/>
            <p:cNvSpPr/>
            <p:nvPr/>
          </p:nvSpPr>
          <p:spPr>
            <a:xfrm>
              <a:off x="1835696" y="159211"/>
              <a:ext cx="5400600" cy="665416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ln w="6350">
                  <a:solidFill>
                    <a:schemeClr val="tx1"/>
                  </a:solidFill>
                </a:ln>
              </a:endParaRPr>
            </a:p>
          </p:txBody>
        </p:sp>
        <p:pic>
          <p:nvPicPr>
            <p:cNvPr id="11273" name="Image 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0653"/>
            <a:stretch>
              <a:fillRect/>
            </a:stretch>
          </p:blipFill>
          <p:spPr bwMode="auto">
            <a:xfrm>
              <a:off x="2218886" y="231220"/>
              <a:ext cx="4729377" cy="32550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6" name="Image 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88"/>
          <a:stretch>
            <a:fillRect/>
          </a:stretch>
        </p:blipFill>
        <p:spPr bwMode="auto">
          <a:xfrm>
            <a:off x="2290763" y="3290888"/>
            <a:ext cx="4729162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fr-FR"/>
              <a:t>NEDUM-2D model</a:t>
            </a:r>
            <a:endParaRPr lang="fr-FR" altLang="fr-FR"/>
          </a:p>
        </p:txBody>
      </p:sp>
      <p:sp>
        <p:nvSpPr>
          <p:cNvPr id="12291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altLang="fr-FR"/>
          </a:p>
        </p:txBody>
      </p:sp>
      <p:sp>
        <p:nvSpPr>
          <p:cNvPr id="12293" name="Espace réservé du numéro de diapositive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AAE0387-198D-432E-89BE-1C157922EC9B}" type="slidenum">
              <a:rPr lang="fr-FR" altLang="fr-FR">
                <a:solidFill>
                  <a:srgbClr val="89898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fr-FR" altLang="fr-FR">
              <a:solidFill>
                <a:srgbClr val="898989"/>
              </a:solidFill>
            </a:endParaRPr>
          </a:p>
        </p:txBody>
      </p:sp>
      <p:grpSp>
        <p:nvGrpSpPr>
          <p:cNvPr id="6" name="Groupe 5"/>
          <p:cNvGrpSpPr/>
          <p:nvPr/>
        </p:nvGrpSpPr>
        <p:grpSpPr>
          <a:xfrm>
            <a:off x="611560" y="1340768"/>
            <a:ext cx="8003833" cy="4824536"/>
            <a:chOff x="1030605" y="1636908"/>
            <a:chExt cx="8003833" cy="482453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7" name="Groupe 6"/>
            <p:cNvGrpSpPr/>
            <p:nvPr/>
          </p:nvGrpSpPr>
          <p:grpSpPr>
            <a:xfrm>
              <a:off x="1030605" y="1636908"/>
              <a:ext cx="8003833" cy="4824536"/>
              <a:chOff x="215277" y="709521"/>
              <a:chExt cx="7998946" cy="5714140"/>
            </a:xfrm>
          </p:grpSpPr>
          <p:grpSp>
            <p:nvGrpSpPr>
              <p:cNvPr id="12" name="Groupe 11"/>
              <p:cNvGrpSpPr/>
              <p:nvPr/>
            </p:nvGrpSpPr>
            <p:grpSpPr>
              <a:xfrm>
                <a:off x="215277" y="709521"/>
                <a:ext cx="2812898" cy="5714140"/>
                <a:chOff x="215277" y="709521"/>
                <a:chExt cx="2812898" cy="5714140"/>
              </a:xfrm>
            </p:grpSpPr>
            <p:grpSp>
              <p:nvGrpSpPr>
                <p:cNvPr id="18" name="Groupe 17"/>
                <p:cNvGrpSpPr/>
                <p:nvPr/>
              </p:nvGrpSpPr>
              <p:grpSpPr>
                <a:xfrm>
                  <a:off x="215277" y="879166"/>
                  <a:ext cx="2132114" cy="5544495"/>
                  <a:chOff x="215277" y="879166"/>
                  <a:chExt cx="2132114" cy="5544495"/>
                </a:xfrm>
              </p:grpSpPr>
              <p:sp>
                <p:nvSpPr>
                  <p:cNvPr id="20" name="Zone de texte 3"/>
                  <p:cNvSpPr txBox="1"/>
                  <p:nvPr/>
                </p:nvSpPr>
                <p:spPr>
                  <a:xfrm>
                    <a:off x="215277" y="5448935"/>
                    <a:ext cx="2046605" cy="974726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6350">
                    <a:solidFill>
                      <a:prstClr val="black"/>
                    </a:solidFill>
                  </a:ln>
                  <a:effectLst/>
                </p:spPr>
                <p:txBody>
                  <a:bodyPr/>
                  <a:lstStyle/>
                  <a:p>
                    <a:pPr marL="342900" indent="-342900" fontAlgn="auto">
                      <a:lnSpc>
                        <a:spcPct val="115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Font typeface="Symbol"/>
                      <a:buChar char=""/>
                      <a:defRPr/>
                    </a:pPr>
                    <a:r>
                      <a:rPr lang="fr-FR" sz="1100" b="1" kern="0">
                        <a:solidFill>
                          <a:sysClr val="windowText" lastClr="000000"/>
                        </a:solidFill>
                        <a:latin typeface="Arial"/>
                        <a:ea typeface="Calibri"/>
                        <a:cs typeface="Times New Roman"/>
                      </a:rPr>
                      <a:t>Total population</a:t>
                    </a:r>
                    <a:endParaRPr lang="en-US" sz="1100" kern="0">
                      <a:solidFill>
                        <a:sysClr val="windowText" lastClr="000000"/>
                      </a:solidFill>
                      <a:latin typeface="Calibri"/>
                      <a:ea typeface="Calibri"/>
                      <a:cs typeface="Times New Roman"/>
                    </a:endParaRPr>
                  </a:p>
                  <a:p>
                    <a:pPr marL="342900" indent="-342900" fontAlgn="auto">
                      <a:lnSpc>
                        <a:spcPct val="115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Font typeface="Symbol"/>
                      <a:buChar char=""/>
                      <a:defRPr/>
                    </a:pPr>
                    <a:r>
                      <a:rPr lang="fr-FR" sz="1100" b="1" kern="0">
                        <a:solidFill>
                          <a:sysClr val="windowText" lastClr="000000"/>
                        </a:solidFill>
                        <a:latin typeface="Arial"/>
                        <a:ea typeface="Calibri"/>
                        <a:cs typeface="Times New Roman"/>
                      </a:rPr>
                      <a:t>Construction costs</a:t>
                    </a:r>
                    <a:endParaRPr lang="en-US" sz="1100" kern="0">
                      <a:solidFill>
                        <a:sysClr val="windowText" lastClr="000000"/>
                      </a:solidFill>
                      <a:latin typeface="Calibri"/>
                      <a:ea typeface="Calibri"/>
                      <a:cs typeface="Times New Roman"/>
                    </a:endParaRPr>
                  </a:p>
                  <a:p>
                    <a:pPr marL="342900" indent="-342900" fontAlgn="auto">
                      <a:lnSpc>
                        <a:spcPct val="115000"/>
                      </a:lnSpc>
                      <a:spcBef>
                        <a:spcPts val="0"/>
                      </a:spcBef>
                      <a:spcAft>
                        <a:spcPts val="1000"/>
                      </a:spcAft>
                      <a:buFont typeface="Symbol"/>
                      <a:buChar char=""/>
                      <a:defRPr/>
                    </a:pPr>
                    <a:r>
                      <a:rPr lang="fr-FR" sz="1100" b="1" kern="0">
                        <a:solidFill>
                          <a:sysClr val="windowText" lastClr="000000"/>
                        </a:solidFill>
                        <a:latin typeface="Arial"/>
                        <a:ea typeface="Calibri"/>
                        <a:cs typeface="Times New Roman"/>
                      </a:rPr>
                      <a:t>Average households income</a:t>
                    </a:r>
                    <a:endParaRPr lang="en-US" sz="1100" kern="0">
                      <a:solidFill>
                        <a:sysClr val="windowText" lastClr="000000"/>
                      </a:solidFill>
                      <a:latin typeface="Calibri"/>
                      <a:ea typeface="Calibri"/>
                      <a:cs typeface="Times New Roman"/>
                    </a:endParaRPr>
                  </a:p>
                </p:txBody>
              </p:sp>
              <p:grpSp>
                <p:nvGrpSpPr>
                  <p:cNvPr id="21" name="Groupe 20"/>
                  <p:cNvGrpSpPr/>
                  <p:nvPr/>
                </p:nvGrpSpPr>
                <p:grpSpPr>
                  <a:xfrm>
                    <a:off x="268576" y="879166"/>
                    <a:ext cx="2078815" cy="4219249"/>
                    <a:chOff x="268576" y="879166"/>
                    <a:chExt cx="2078815" cy="4219249"/>
                  </a:xfrm>
                </p:grpSpPr>
                <p:grpSp>
                  <p:nvGrpSpPr>
                    <p:cNvPr id="22" name="Groupe 21"/>
                    <p:cNvGrpSpPr/>
                    <p:nvPr/>
                  </p:nvGrpSpPr>
                  <p:grpSpPr>
                    <a:xfrm>
                      <a:off x="268576" y="3168381"/>
                      <a:ext cx="2078815" cy="1930034"/>
                      <a:chOff x="268576" y="3168381"/>
                      <a:chExt cx="2078815" cy="1930034"/>
                    </a:xfrm>
                  </p:grpSpPr>
                  <p:sp>
                    <p:nvSpPr>
                      <p:cNvPr id="26" name="Zone de texte 6"/>
                      <p:cNvSpPr txBox="1"/>
                      <p:nvPr/>
                    </p:nvSpPr>
                    <p:spPr>
                      <a:xfrm>
                        <a:off x="268576" y="4829713"/>
                        <a:ext cx="2078815" cy="268702"/>
                      </a:xfrm>
                      <a:prstGeom prst="rect">
                        <a:avLst/>
                      </a:prstGeom>
                      <a:solidFill>
                        <a:sysClr val="window" lastClr="FFFFFF"/>
                      </a:solidFill>
                      <a:ln w="9525">
                        <a:solidFill>
                          <a:prstClr val="black"/>
                        </a:solidFill>
                      </a:ln>
                      <a:effectLst/>
                    </p:spPr>
                    <p:txBody>
                      <a:bodyPr/>
                      <a:lstStyle/>
                      <a:p>
                        <a:pPr algn="ctr" fontAlgn="auto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1000"/>
                          </a:spcAft>
                          <a:defRPr/>
                        </a:pPr>
                        <a:r>
                          <a:rPr lang="en-US" sz="1100" b="1" kern="0">
                            <a:solidFill>
                              <a:sysClr val="windowText" lastClr="000000"/>
                            </a:solidFill>
                            <a:latin typeface="Arial"/>
                            <a:ea typeface="Calibri"/>
                            <a:cs typeface="Times New Roman"/>
                          </a:rPr>
                          <a:t>Transport times and costs</a:t>
                        </a:r>
                        <a:endParaRPr lang="en-US" sz="1100" kern="0">
                          <a:solidFill>
                            <a:sysClr val="windowText" lastClr="000000"/>
                          </a:solidFill>
                          <a:latin typeface="Calibri"/>
                          <a:ea typeface="Calibri"/>
                          <a:cs typeface="Times New Roman"/>
                        </a:endParaRPr>
                      </a:p>
                    </p:txBody>
                  </p:sp>
                  <p:pic>
                    <p:nvPicPr>
                      <p:cNvPr id="27" name="Image 26"/>
                      <p:cNvPicPr>
                        <a:picLocks noChangeAspect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351613" y="3168381"/>
                        <a:ext cx="1910269" cy="1654175"/>
                      </a:xfrm>
                      <a:prstGeom prst="rect">
                        <a:avLst/>
                      </a:prstGeom>
                      <a:ln>
                        <a:solidFill>
                          <a:sysClr val="windowText" lastClr="000000"/>
                        </a:solidFill>
                      </a:ln>
                    </p:spPr>
                  </p:pic>
                </p:grpSp>
                <p:grpSp>
                  <p:nvGrpSpPr>
                    <p:cNvPr id="23" name="Groupe 22"/>
                    <p:cNvGrpSpPr/>
                    <p:nvPr/>
                  </p:nvGrpSpPr>
                  <p:grpSpPr>
                    <a:xfrm>
                      <a:off x="344370" y="879166"/>
                      <a:ext cx="1916578" cy="1971349"/>
                      <a:chOff x="336750" y="-1985954"/>
                      <a:chExt cx="1916578" cy="1971349"/>
                    </a:xfrm>
                  </p:grpSpPr>
                  <p:sp>
                    <p:nvSpPr>
                      <p:cNvPr id="24" name="Zone de texte 10"/>
                      <p:cNvSpPr txBox="1"/>
                      <p:nvPr/>
                    </p:nvSpPr>
                    <p:spPr>
                      <a:xfrm>
                        <a:off x="436214" y="-290927"/>
                        <a:ext cx="1698453" cy="276322"/>
                      </a:xfrm>
                      <a:prstGeom prst="rect">
                        <a:avLst/>
                      </a:prstGeom>
                      <a:solidFill>
                        <a:sysClr val="window" lastClr="FFFFFF"/>
                      </a:solidFill>
                      <a:ln w="9525">
                        <a:solidFill>
                          <a:prstClr val="black"/>
                        </a:solidFill>
                      </a:ln>
                      <a:effectLst/>
                    </p:spPr>
                    <p:txBody>
                      <a:bodyPr/>
                      <a:lstStyle/>
                      <a:p>
                        <a:pPr algn="ctr" fontAlgn="auto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1000"/>
                          </a:spcAft>
                          <a:defRPr/>
                        </a:pPr>
                        <a:r>
                          <a:rPr lang="en-US" sz="1100" b="1" kern="0">
                            <a:solidFill>
                              <a:sysClr val="windowText" lastClr="000000"/>
                            </a:solidFill>
                            <a:latin typeface="Arial"/>
                            <a:ea typeface="Calibri"/>
                            <a:cs typeface="Times New Roman"/>
                          </a:rPr>
                          <a:t>Land-use constraints</a:t>
                        </a:r>
                        <a:endParaRPr lang="en-US" sz="1100" kern="0">
                          <a:solidFill>
                            <a:sysClr val="windowText" lastClr="000000"/>
                          </a:solidFill>
                          <a:latin typeface="Calibri"/>
                          <a:ea typeface="Calibri"/>
                          <a:cs typeface="Times New Roman"/>
                        </a:endParaRPr>
                      </a:p>
                    </p:txBody>
                  </p:sp>
                  <p:pic>
                    <p:nvPicPr>
                      <p:cNvPr id="25" name="Image 24"/>
                      <p:cNvPicPr>
                        <a:picLocks noChangeAspect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336750" y="-1985954"/>
                        <a:ext cx="1916578" cy="1686137"/>
                      </a:xfrm>
                      <a:prstGeom prst="rect">
                        <a:avLst/>
                      </a:prstGeom>
                      <a:ln>
                        <a:solidFill>
                          <a:sysClr val="windowText" lastClr="000000"/>
                        </a:solidFill>
                      </a:ln>
                    </p:spPr>
                  </p:pic>
                </p:grpSp>
              </p:grpSp>
            </p:grpSp>
            <p:sp>
              <p:nvSpPr>
                <p:cNvPr id="19" name="Accolade fermante 18"/>
                <p:cNvSpPr/>
                <p:nvPr/>
              </p:nvSpPr>
              <p:spPr>
                <a:xfrm>
                  <a:off x="2572245" y="709521"/>
                  <a:ext cx="455930" cy="5714139"/>
                </a:xfrm>
                <a:prstGeom prst="rightBrace">
                  <a:avLst>
                    <a:gd name="adj1" fmla="val 127332"/>
                    <a:gd name="adj2" fmla="val 50251"/>
                  </a:avLst>
                </a:prstGeom>
                <a:noFill/>
                <a:ln w="38100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Calibri"/>
                    <a:cs typeface="+mn-cs"/>
                  </a:endParaRPr>
                </a:p>
              </p:txBody>
            </p:sp>
          </p:grpSp>
          <p:grpSp>
            <p:nvGrpSpPr>
              <p:cNvPr id="13" name="Groupe 12"/>
              <p:cNvGrpSpPr/>
              <p:nvPr/>
            </p:nvGrpSpPr>
            <p:grpSpPr>
              <a:xfrm>
                <a:off x="3367259" y="1462660"/>
                <a:ext cx="4846964" cy="3842684"/>
                <a:chOff x="-54121" y="-434720"/>
                <a:chExt cx="4846964" cy="3842684"/>
              </a:xfrm>
            </p:grpSpPr>
            <p:pic>
              <p:nvPicPr>
                <p:cNvPr id="14" name="Image 13"/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30" t="9641"/>
                <a:stretch/>
              </p:blipFill>
              <p:spPr>
                <a:xfrm>
                  <a:off x="-54121" y="-429892"/>
                  <a:ext cx="2366088" cy="1613422"/>
                </a:xfrm>
                <a:prstGeom prst="rect">
                  <a:avLst/>
                </a:prstGeom>
                <a:ln>
                  <a:solidFill>
                    <a:sysClr val="windowText" lastClr="000000"/>
                  </a:solidFill>
                </a:ln>
              </p:spPr>
            </p:pic>
            <p:pic>
              <p:nvPicPr>
                <p:cNvPr id="15" name="Image 14"/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9649" r="825"/>
                <a:stretch/>
              </p:blipFill>
              <p:spPr>
                <a:xfrm>
                  <a:off x="2433160" y="-434720"/>
                  <a:ext cx="2359683" cy="1612076"/>
                </a:xfrm>
                <a:prstGeom prst="rect">
                  <a:avLst/>
                </a:prstGeom>
                <a:ln>
                  <a:solidFill>
                    <a:sysClr val="windowText" lastClr="000000"/>
                  </a:solidFill>
                </a:ln>
              </p:spPr>
            </p:pic>
            <p:pic>
              <p:nvPicPr>
                <p:cNvPr id="16" name="Image 15"/>
                <p:cNvPicPr>
                  <a:picLocks noChangeAspect="1"/>
                </p:cNvPicPr>
                <p:nvPr/>
              </p:nvPicPr>
              <p:blipFill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7065"/>
                <a:stretch/>
              </p:blipFill>
              <p:spPr>
                <a:xfrm>
                  <a:off x="-22683" y="1780906"/>
                  <a:ext cx="2334650" cy="1627058"/>
                </a:xfrm>
                <a:prstGeom prst="rect">
                  <a:avLst/>
                </a:prstGeom>
                <a:ln>
                  <a:solidFill>
                    <a:sysClr val="windowText" lastClr="000000"/>
                  </a:solidFill>
                </a:ln>
              </p:spPr>
            </p:pic>
            <p:pic>
              <p:nvPicPr>
                <p:cNvPr id="17" name="Image 16"/>
                <p:cNvPicPr>
                  <a:picLocks noChangeAspect="1"/>
                </p:cNvPicPr>
                <p:nvPr/>
              </p:nvPicPr>
              <p:blipFill rotWithShape="1"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8716"/>
                <a:stretch/>
              </p:blipFill>
              <p:spPr>
                <a:xfrm>
                  <a:off x="2425905" y="1780906"/>
                  <a:ext cx="2366938" cy="1620252"/>
                </a:xfrm>
                <a:prstGeom prst="rect">
                  <a:avLst/>
                </a:prstGeom>
                <a:ln>
                  <a:solidFill>
                    <a:sysClr val="windowText" lastClr="000000"/>
                  </a:solidFill>
                </a:ln>
              </p:spPr>
            </p:pic>
          </p:grpSp>
        </p:grpSp>
        <p:sp>
          <p:nvSpPr>
            <p:cNvPr id="8" name="Zone de texte 34"/>
            <p:cNvSpPr txBox="1"/>
            <p:nvPr/>
          </p:nvSpPr>
          <p:spPr>
            <a:xfrm>
              <a:off x="7310300" y="3634272"/>
              <a:ext cx="1087149" cy="266834"/>
            </a:xfrm>
            <a:prstGeom prst="rect">
              <a:avLst/>
            </a:prstGeom>
            <a:solidFill>
              <a:sysClr val="window" lastClr="FFFFFF"/>
            </a:solidFill>
            <a:ln w="9525">
              <a:solidFill>
                <a:prstClr val="black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algn="ctr" fontAlgn="auto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defRPr/>
              </a:pPr>
              <a:r>
                <a:rPr lang="en-US" sz="1100" b="1" kern="0" dirty="0">
                  <a:solidFill>
                    <a:sysClr val="windowText" lastClr="000000"/>
                  </a:solidFill>
                  <a:latin typeface="Arial"/>
                  <a:ea typeface="Calibri"/>
                  <a:cs typeface="Times New Roman"/>
                </a:rPr>
                <a:t>Rents</a:t>
              </a:r>
              <a:endParaRPr lang="en-US" sz="1100" kern="0" dirty="0">
                <a:solidFill>
                  <a:sysClr val="windowText" lastClr="000000"/>
                </a:solidFill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9" name="Zone de texte 34"/>
            <p:cNvSpPr txBox="1"/>
            <p:nvPr/>
          </p:nvSpPr>
          <p:spPr>
            <a:xfrm>
              <a:off x="4619713" y="3639108"/>
              <a:ext cx="1600944" cy="266834"/>
            </a:xfrm>
            <a:prstGeom prst="rect">
              <a:avLst/>
            </a:prstGeom>
            <a:solidFill>
              <a:sysClr val="window" lastClr="FFFFFF"/>
            </a:solidFill>
            <a:ln w="9525">
              <a:solidFill>
                <a:prstClr val="black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algn="ctr" fontAlgn="auto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defRPr/>
              </a:pPr>
              <a:r>
                <a:rPr lang="en-US" sz="1100" b="1" kern="0" dirty="0">
                  <a:solidFill>
                    <a:sysClr val="windowText" lastClr="000000"/>
                  </a:solidFill>
                  <a:latin typeface="Arial"/>
                  <a:ea typeface="Calibri"/>
                  <a:cs typeface="Times New Roman"/>
                </a:rPr>
                <a:t>population density</a:t>
              </a:r>
              <a:endParaRPr lang="en-US" sz="1100" kern="0" dirty="0">
                <a:solidFill>
                  <a:sysClr val="windowText" lastClr="000000"/>
                </a:solidFill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0" name="Zone de texte 34"/>
            <p:cNvSpPr txBox="1"/>
            <p:nvPr/>
          </p:nvSpPr>
          <p:spPr>
            <a:xfrm>
              <a:off x="4543513" y="5517232"/>
              <a:ext cx="1753344" cy="266834"/>
            </a:xfrm>
            <a:prstGeom prst="rect">
              <a:avLst/>
            </a:prstGeom>
            <a:solidFill>
              <a:sysClr val="window" lastClr="FFFFFF"/>
            </a:solidFill>
            <a:ln w="9525">
              <a:solidFill>
                <a:prstClr val="black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fontAlgn="auto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defRPr/>
              </a:pPr>
              <a:r>
                <a:rPr lang="en-US" sz="1100" b="1" kern="0" dirty="0">
                  <a:solidFill>
                    <a:sysClr val="windowText" lastClr="000000"/>
                  </a:solidFill>
                  <a:latin typeface="Arial"/>
                  <a:ea typeface="Calibri"/>
                  <a:cs typeface="Times New Roman"/>
                </a:rPr>
                <a:t>average dwelling size</a:t>
              </a:r>
              <a:endParaRPr lang="en-US" sz="1100" kern="0" dirty="0">
                <a:solidFill>
                  <a:sysClr val="windowText" lastClr="000000"/>
                </a:solidFill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1" name="Zone de texte 34"/>
            <p:cNvSpPr txBox="1"/>
            <p:nvPr/>
          </p:nvSpPr>
          <p:spPr>
            <a:xfrm>
              <a:off x="7049774" y="5517232"/>
              <a:ext cx="1600944" cy="266834"/>
            </a:xfrm>
            <a:prstGeom prst="rect">
              <a:avLst/>
            </a:prstGeom>
            <a:solidFill>
              <a:sysClr val="window" lastClr="FFFFFF"/>
            </a:solidFill>
            <a:ln w="9525">
              <a:solidFill>
                <a:prstClr val="black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algn="ctr" fontAlgn="auto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defRPr/>
              </a:pPr>
              <a:r>
                <a:rPr lang="en-US" sz="1100" b="1" kern="0" dirty="0">
                  <a:solidFill>
                    <a:sysClr val="windowText" lastClr="000000"/>
                  </a:solidFill>
                  <a:latin typeface="Arial"/>
                  <a:ea typeface="Calibri"/>
                  <a:cs typeface="Times New Roman"/>
                </a:rPr>
                <a:t>floor-area ratio</a:t>
              </a:r>
              <a:endParaRPr lang="en-US" sz="1100" kern="0" dirty="0">
                <a:solidFill>
                  <a:sysClr val="windowText" lastClr="000000"/>
                </a:solidFill>
                <a:latin typeface="Calibri"/>
                <a:ea typeface="Calibri"/>
                <a:cs typeface="Times New Roman"/>
              </a:endParaRPr>
            </a:p>
          </p:txBody>
        </p:sp>
      </p:grp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063A344-BC8C-4EFC-87EE-81D9E7DD50D4}" type="datetime1">
              <a:rPr lang="en-US" smtClean="0"/>
              <a:t>12/11/2019</a:t>
            </a:fld>
            <a:endParaRPr lang="fr-BE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/>
              <a:t>Paris, 2006</a:t>
            </a:r>
          </a:p>
        </p:txBody>
      </p:sp>
      <p:pic>
        <p:nvPicPr>
          <p:cNvPr id="1331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5963" y="1619250"/>
            <a:ext cx="7712075" cy="4335463"/>
          </a:xfrm>
        </p:spPr>
      </p:pic>
      <p:sp>
        <p:nvSpPr>
          <p:cNvPr id="13317" name="Espace réservé du numéro de diapositive 6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0DBF735-92F5-44FA-991D-178941BD9A6A}" type="slidenum">
              <a:rPr lang="fr-FR" altLang="fr-FR">
                <a:solidFill>
                  <a:srgbClr val="89898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fr-FR" altLang="fr-FR">
              <a:solidFill>
                <a:srgbClr val="898989"/>
              </a:solidFill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A7806C-87E1-4375-8328-A893F0FDC83A}" type="datetime1">
              <a:rPr lang="en-US" smtClean="0"/>
              <a:t>12/11/2019</a:t>
            </a:fld>
            <a:endParaRPr lang="fr-BE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/>
              <a:t>Paris, 2006</a:t>
            </a:r>
          </a:p>
        </p:txBody>
      </p:sp>
      <p:pic>
        <p:nvPicPr>
          <p:cNvPr id="14339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5963" y="1619250"/>
            <a:ext cx="7712075" cy="4335463"/>
          </a:xfrm>
        </p:spPr>
      </p:pic>
      <p:sp>
        <p:nvSpPr>
          <p:cNvPr id="14341" name="Espace réservé du numéro de diapositive 5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715A0A0-1174-4AE9-8D66-E951B41967FF}" type="slidenum">
              <a:rPr lang="fr-FR" altLang="fr-FR">
                <a:solidFill>
                  <a:srgbClr val="89898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fr-FR" altLang="fr-FR">
              <a:solidFill>
                <a:srgbClr val="898989"/>
              </a:solidFill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F60F8A-BAE0-409C-A4F5-B34DFEDADB4A}" type="datetime1">
              <a:rPr lang="en-US" smtClean="0"/>
              <a:t>12/11/2019</a:t>
            </a:fld>
            <a:endParaRPr lang="fr-BE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fr-FR" dirty="0"/>
              <a:t>Rents and population density</a:t>
            </a:r>
            <a:endParaRPr lang="fr-FR" altLang="fr-FR" dirty="0"/>
          </a:p>
        </p:txBody>
      </p:sp>
      <p:sp>
        <p:nvSpPr>
          <p:cNvPr id="1536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altLang="fr-FR"/>
          </a:p>
        </p:txBody>
      </p:sp>
      <p:sp>
        <p:nvSpPr>
          <p:cNvPr id="15365" name="Espace réservé du numéro de diapositive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161A546-FF45-4CAA-800D-428B13D8A1A7}" type="slidenum">
              <a:rPr lang="fr-FR" altLang="fr-FR">
                <a:solidFill>
                  <a:srgbClr val="89898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fr-FR" altLang="fr-FR">
              <a:solidFill>
                <a:srgbClr val="898989"/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2060575"/>
            <a:ext cx="4137025" cy="31734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30738" y="2060575"/>
            <a:ext cx="4189412" cy="3146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D9BFD2-4E5B-4F1C-85A1-7D00D0368DF3}" type="datetime1">
              <a:rPr lang="en-US" smtClean="0"/>
              <a:t>12/11/2019</a:t>
            </a:fld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IRED">
  <a:themeElements>
    <a:clrScheme name="Conception personnalisé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eption personnalisé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Template_CIRED</Template>
  <TotalTime>4724</TotalTime>
  <Words>778</Words>
  <Application>Microsoft Office PowerPoint</Application>
  <PresentationFormat>Affichage à l'écran (4:3)</PresentationFormat>
  <Paragraphs>148</Paragraphs>
  <Slides>19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6" baseType="lpstr">
      <vt:lpstr>Arial</vt:lpstr>
      <vt:lpstr>Calibri</vt:lpstr>
      <vt:lpstr>Georgia</vt:lpstr>
      <vt:lpstr>Symbol</vt:lpstr>
      <vt:lpstr>Times New Roman</vt:lpstr>
      <vt:lpstr>Wingdings</vt:lpstr>
      <vt:lpstr>CIRED</vt:lpstr>
      <vt:lpstr>An innovative urban policy: The Payment for Insufficient Density (PID)</vt:lpstr>
      <vt:lpstr>Payment for Insufficient Density (from mid 2012 onwards in France)</vt:lpstr>
      <vt:lpstr>Implementation example</vt:lpstr>
      <vt:lpstr>Implementation example</vt:lpstr>
      <vt:lpstr>When do we build more?</vt:lpstr>
      <vt:lpstr>NEDUM-2D model</vt:lpstr>
      <vt:lpstr>Paris, 2006</vt:lpstr>
      <vt:lpstr>Paris, 2006</vt:lpstr>
      <vt:lpstr>Rents and population density</vt:lpstr>
      <vt:lpstr>The exercise we conducted</vt:lpstr>
      <vt:lpstr>Variation of housing density (MDT: 0.5)</vt:lpstr>
      <vt:lpstr>Impacts of the PID: a few numbers (MDT: 0.5)</vt:lpstr>
      <vt:lpstr>Impacts of the PID: a few numbers (MDT: 0.5)</vt:lpstr>
      <vt:lpstr>The importance of the Minimum Density Threshold choice</vt:lpstr>
      <vt:lpstr>Choice of the minimum density threshold (MDT)</vt:lpstr>
      <vt:lpstr>Choice of the minimum density threshold (MDT)</vt:lpstr>
      <vt:lpstr>Choice of the minimum density threshold (MDT)</vt:lpstr>
      <vt:lpstr>Choice of the minimum density threshold (MDT)</vt:lpstr>
      <vt:lpstr>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Une politique d’urbanisme innovante: Le versement pour sous densité (VSD)</dc:title>
  <dc:creator>Admin</dc:creator>
  <cp:lastModifiedBy>Alice SPASARO</cp:lastModifiedBy>
  <cp:revision>283</cp:revision>
  <dcterms:created xsi:type="dcterms:W3CDTF">2012-10-09T09:07:37Z</dcterms:created>
  <dcterms:modified xsi:type="dcterms:W3CDTF">2019-12-11T13:58:11Z</dcterms:modified>
</cp:coreProperties>
</file>